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handoutMasterIdLst>
    <p:handoutMasterId r:id="rId121"/>
  </p:handoutMasterIdLst>
  <p:sldIdLst>
    <p:sldId id="256" r:id="rId2"/>
    <p:sldId id="257" r:id="rId3"/>
    <p:sldId id="258" r:id="rId4"/>
    <p:sldId id="259" r:id="rId5"/>
    <p:sldId id="260" r:id="rId6"/>
    <p:sldId id="366" r:id="rId7"/>
    <p:sldId id="261" r:id="rId8"/>
    <p:sldId id="262" r:id="rId9"/>
    <p:sldId id="263" r:id="rId10"/>
    <p:sldId id="264" r:id="rId11"/>
    <p:sldId id="265" r:id="rId12"/>
    <p:sldId id="266" r:id="rId13"/>
    <p:sldId id="267" r:id="rId14"/>
    <p:sldId id="268" r:id="rId15"/>
    <p:sldId id="365" r:id="rId16"/>
    <p:sldId id="269" r:id="rId17"/>
    <p:sldId id="270" r:id="rId18"/>
    <p:sldId id="271" r:id="rId19"/>
    <p:sldId id="369" r:id="rId20"/>
    <p:sldId id="376" r:id="rId21"/>
    <p:sldId id="371" r:id="rId22"/>
    <p:sldId id="372" r:id="rId23"/>
    <p:sldId id="377" r:id="rId24"/>
    <p:sldId id="378" r:id="rId25"/>
    <p:sldId id="379" r:id="rId26"/>
    <p:sldId id="272" r:id="rId27"/>
    <p:sldId id="382" r:id="rId28"/>
    <p:sldId id="383" r:id="rId29"/>
    <p:sldId id="273" r:id="rId30"/>
    <p:sldId id="274" r:id="rId31"/>
    <p:sldId id="275" r:id="rId32"/>
    <p:sldId id="276" r:id="rId33"/>
    <p:sldId id="277" r:id="rId34"/>
    <p:sldId id="278" r:id="rId35"/>
    <p:sldId id="279" r:id="rId36"/>
    <p:sldId id="280" r:id="rId37"/>
    <p:sldId id="391" r:id="rId38"/>
    <p:sldId id="281" r:id="rId39"/>
    <p:sldId id="282" r:id="rId40"/>
    <p:sldId id="283" r:id="rId41"/>
    <p:sldId id="284" r:id="rId42"/>
    <p:sldId id="286" r:id="rId43"/>
    <p:sldId id="287" r:id="rId44"/>
    <p:sldId id="285" r:id="rId45"/>
    <p:sldId id="288" r:id="rId46"/>
    <p:sldId id="289" r:id="rId47"/>
    <p:sldId id="290" r:id="rId48"/>
    <p:sldId id="291" r:id="rId49"/>
    <p:sldId id="395" r:id="rId50"/>
    <p:sldId id="400" r:id="rId51"/>
    <p:sldId id="292" r:id="rId52"/>
    <p:sldId id="398" r:id="rId53"/>
    <p:sldId id="293" r:id="rId54"/>
    <p:sldId id="399" r:id="rId55"/>
    <p:sldId id="294" r:id="rId56"/>
    <p:sldId id="401" r:id="rId57"/>
    <p:sldId id="295" r:id="rId58"/>
    <p:sldId id="402" r:id="rId59"/>
    <p:sldId id="296" r:id="rId60"/>
    <p:sldId id="403" r:id="rId61"/>
    <p:sldId id="404" r:id="rId62"/>
    <p:sldId id="405" r:id="rId63"/>
    <p:sldId id="406" r:id="rId64"/>
    <p:sldId id="297" r:id="rId65"/>
    <p:sldId id="298" r:id="rId66"/>
    <p:sldId id="299" r:id="rId67"/>
    <p:sldId id="300" r:id="rId68"/>
    <p:sldId id="301" r:id="rId69"/>
    <p:sldId id="302" r:id="rId70"/>
    <p:sldId id="303" r:id="rId71"/>
    <p:sldId id="304" r:id="rId72"/>
    <p:sldId id="305" r:id="rId73"/>
    <p:sldId id="407" r:id="rId74"/>
    <p:sldId id="306" r:id="rId75"/>
    <p:sldId id="412" r:id="rId76"/>
    <p:sldId id="308" r:id="rId77"/>
    <p:sldId id="309" r:id="rId78"/>
    <p:sldId id="310" r:id="rId79"/>
    <p:sldId id="311" r:id="rId80"/>
    <p:sldId id="421" r:id="rId81"/>
    <p:sldId id="422" r:id="rId82"/>
    <p:sldId id="423" r:id="rId83"/>
    <p:sldId id="312" r:id="rId84"/>
    <p:sldId id="313" r:id="rId85"/>
    <p:sldId id="418" r:id="rId86"/>
    <p:sldId id="419" r:id="rId87"/>
    <p:sldId id="315" r:id="rId88"/>
    <p:sldId id="318" r:id="rId89"/>
    <p:sldId id="319" r:id="rId90"/>
    <p:sldId id="424" r:id="rId91"/>
    <p:sldId id="320" r:id="rId92"/>
    <p:sldId id="321" r:id="rId93"/>
    <p:sldId id="322" r:id="rId94"/>
    <p:sldId id="331" r:id="rId95"/>
    <p:sldId id="332" r:id="rId96"/>
    <p:sldId id="333" r:id="rId97"/>
    <p:sldId id="334" r:id="rId98"/>
    <p:sldId id="335" r:id="rId99"/>
    <p:sldId id="336" r:id="rId100"/>
    <p:sldId id="337" r:id="rId101"/>
    <p:sldId id="338" r:id="rId102"/>
    <p:sldId id="339" r:id="rId103"/>
    <p:sldId id="340" r:id="rId104"/>
    <p:sldId id="341" r:id="rId105"/>
    <p:sldId id="342" r:id="rId106"/>
    <p:sldId id="343" r:id="rId107"/>
    <p:sldId id="344" r:id="rId108"/>
    <p:sldId id="363" r:id="rId109"/>
    <p:sldId id="364" r:id="rId110"/>
    <p:sldId id="345" r:id="rId111"/>
    <p:sldId id="346" r:id="rId112"/>
    <p:sldId id="347" r:id="rId113"/>
    <p:sldId id="348" r:id="rId114"/>
    <p:sldId id="349" r:id="rId115"/>
    <p:sldId id="350" r:id="rId116"/>
    <p:sldId id="351" r:id="rId117"/>
    <p:sldId id="352" r:id="rId118"/>
    <p:sldId id="353" r:id="rId119"/>
  </p:sldIdLst>
  <p:sldSz cx="9144000" cy="6858000" type="screen4x3"/>
  <p:notesSz cx="6781800" cy="9918700"/>
  <p:defaultTextStyle>
    <a:defPPr>
      <a:defRPr lang="zh-CN"/>
    </a:defPPr>
    <a:lvl1pPr algn="l" rtl="0" fontAlgn="base">
      <a:spcBef>
        <a:spcPct val="0"/>
      </a:spcBef>
      <a:spcAft>
        <a:spcPct val="0"/>
      </a:spcAft>
      <a:defRPr kumimoji="1" sz="32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32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32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32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32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32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32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32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32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74" d="100"/>
          <a:sy n="74" d="100"/>
        </p:scale>
        <p:origin x="126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image" Target="../media/image47.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4" Type="http://schemas.openxmlformats.org/officeDocument/2006/relationships/image" Target="../media/image55.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5" Type="http://schemas.openxmlformats.org/officeDocument/2006/relationships/image" Target="../media/image7.png"/><Relationship Id="rId4" Type="http://schemas.openxmlformats.org/officeDocument/2006/relationships/image" Target="../media/image6.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image" Target="../media/image90.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4" Type="http://schemas.openxmlformats.org/officeDocument/2006/relationships/image" Target="../media/image95.png"/></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wmf"/><Relationship Id="rId1" Type="http://schemas.openxmlformats.org/officeDocument/2006/relationships/image" Target="../media/image96.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image" Target="../media/image99.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03.wmf"/><Relationship Id="rId7" Type="http://schemas.openxmlformats.org/officeDocument/2006/relationships/image" Target="../media/image107.png"/><Relationship Id="rId2" Type="http://schemas.openxmlformats.org/officeDocument/2006/relationships/image" Target="../media/image102.wmf"/><Relationship Id="rId1" Type="http://schemas.openxmlformats.org/officeDocument/2006/relationships/image" Target="../media/image101.wmf"/><Relationship Id="rId6" Type="http://schemas.openxmlformats.org/officeDocument/2006/relationships/image" Target="../media/image106.wmf"/><Relationship Id="rId5" Type="http://schemas.openxmlformats.org/officeDocument/2006/relationships/image" Target="../media/image105.wmf"/><Relationship Id="rId4" Type="http://schemas.openxmlformats.org/officeDocument/2006/relationships/image" Target="../media/image104.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 Id="rId5" Type="http://schemas.openxmlformats.org/officeDocument/2006/relationships/image" Target="../media/image113.png"/><Relationship Id="rId4" Type="http://schemas.openxmlformats.org/officeDocument/2006/relationships/image" Target="../media/image112.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wmf"/><Relationship Id="rId1" Type="http://schemas.openxmlformats.org/officeDocument/2006/relationships/image" Target="../media/image10.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 Id="rId5" Type="http://schemas.openxmlformats.org/officeDocument/2006/relationships/image" Target="../media/image118.wmf"/><Relationship Id="rId4" Type="http://schemas.openxmlformats.org/officeDocument/2006/relationships/image" Target="../media/image117.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2.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27.png"/></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29.png"/></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6" Type="http://schemas.openxmlformats.org/officeDocument/2006/relationships/image" Target="../media/image135.wmf"/><Relationship Id="rId5" Type="http://schemas.openxmlformats.org/officeDocument/2006/relationships/image" Target="../media/image134.wmf"/><Relationship Id="rId4" Type="http://schemas.openxmlformats.org/officeDocument/2006/relationships/image" Target="../media/image133.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wmf"/><Relationship Id="rId1" Type="http://schemas.openxmlformats.org/officeDocument/2006/relationships/image" Target="../media/image140.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image" Target="../media/image146.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image" Target="../media/image149.png"/></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 Id="rId4" Type="http://schemas.openxmlformats.org/officeDocument/2006/relationships/image" Target="../media/image154.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6.wmf"/><Relationship Id="rId1" Type="http://schemas.openxmlformats.org/officeDocument/2006/relationships/image" Target="../media/image155.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57.png"/></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 Id="rId4" Type="http://schemas.openxmlformats.org/officeDocument/2006/relationships/image" Target="../media/image161.w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163.wmf"/><Relationship Id="rId1" Type="http://schemas.openxmlformats.org/officeDocument/2006/relationships/image" Target="../media/image16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png"/></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168.wmf"/><Relationship Id="rId1" Type="http://schemas.openxmlformats.org/officeDocument/2006/relationships/image" Target="../media/image167.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55.wmf"/><Relationship Id="rId1" Type="http://schemas.openxmlformats.org/officeDocument/2006/relationships/image" Target="../media/image169.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69.wmf"/><Relationship Id="rId4" Type="http://schemas.openxmlformats.org/officeDocument/2006/relationships/image" Target="../media/image170.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74.wmf"/><Relationship Id="rId1" Type="http://schemas.openxmlformats.org/officeDocument/2006/relationships/image" Target="../media/image173.wmf"/><Relationship Id="rId4" Type="http://schemas.openxmlformats.org/officeDocument/2006/relationships/image" Target="../media/image175.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77.wmf"/><Relationship Id="rId1" Type="http://schemas.openxmlformats.org/officeDocument/2006/relationships/image" Target="../media/image176.wmf"/><Relationship Id="rId4" Type="http://schemas.openxmlformats.org/officeDocument/2006/relationships/image" Target="../media/image178.w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179.wmf"/><Relationship Id="rId1" Type="http://schemas.openxmlformats.org/officeDocument/2006/relationships/image" Target="../media/image155.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183.wmf"/><Relationship Id="rId7" Type="http://schemas.openxmlformats.org/officeDocument/2006/relationships/image" Target="../media/image186.wmf"/><Relationship Id="rId2" Type="http://schemas.openxmlformats.org/officeDocument/2006/relationships/image" Target="../media/image182.wmf"/><Relationship Id="rId1" Type="http://schemas.openxmlformats.org/officeDocument/2006/relationships/image" Target="../media/image181.wmf"/><Relationship Id="rId6" Type="http://schemas.openxmlformats.org/officeDocument/2006/relationships/image" Target="../media/image155.wmf"/><Relationship Id="rId5" Type="http://schemas.openxmlformats.org/officeDocument/2006/relationships/image" Target="../media/image185.wmf"/><Relationship Id="rId4" Type="http://schemas.openxmlformats.org/officeDocument/2006/relationships/image" Target="../media/image184.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wmf"/><Relationship Id="rId1" Type="http://schemas.openxmlformats.org/officeDocument/2006/relationships/image" Target="../media/image187.png"/><Relationship Id="rId4" Type="http://schemas.openxmlformats.org/officeDocument/2006/relationships/image" Target="../media/image190.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18.wmf"/><Relationship Id="rId7" Type="http://schemas.openxmlformats.org/officeDocument/2006/relationships/image" Target="../media/image22.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73.wmf"/><Relationship Id="rId1" Type="http://schemas.openxmlformats.org/officeDocument/2006/relationships/image" Target="../media/image191.png"/><Relationship Id="rId5" Type="http://schemas.openxmlformats.org/officeDocument/2006/relationships/image" Target="../media/image194.wmf"/><Relationship Id="rId4" Type="http://schemas.openxmlformats.org/officeDocument/2006/relationships/image" Target="../media/image193.png"/></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image" Target="../media/image196.wmf"/><Relationship Id="rId1" Type="http://schemas.openxmlformats.org/officeDocument/2006/relationships/image" Target="../media/image195.wmf"/><Relationship Id="rId4" Type="http://schemas.openxmlformats.org/officeDocument/2006/relationships/image" Target="../media/image198.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200.wmf"/><Relationship Id="rId7" Type="http://schemas.openxmlformats.org/officeDocument/2006/relationships/image" Target="../media/image204.wmf"/><Relationship Id="rId2" Type="http://schemas.openxmlformats.org/officeDocument/2006/relationships/image" Target="../media/image199.wmf"/><Relationship Id="rId1" Type="http://schemas.openxmlformats.org/officeDocument/2006/relationships/image" Target="../media/image198.wmf"/><Relationship Id="rId6" Type="http://schemas.openxmlformats.org/officeDocument/2006/relationships/image" Target="../media/image203.wmf"/><Relationship Id="rId5" Type="http://schemas.openxmlformats.org/officeDocument/2006/relationships/image" Target="../media/image202.wmf"/><Relationship Id="rId4" Type="http://schemas.openxmlformats.org/officeDocument/2006/relationships/image" Target="../media/image201.wmf"/></Relationships>
</file>

<file path=ppt/drawings/_rels/vmlDrawing83.vml.rels><?xml version="1.0" encoding="UTF-8" standalone="yes"?>
<Relationships xmlns="http://schemas.openxmlformats.org/package/2006/relationships"><Relationship Id="rId8" Type="http://schemas.openxmlformats.org/officeDocument/2006/relationships/image" Target="../media/image209.wmf"/><Relationship Id="rId3" Type="http://schemas.openxmlformats.org/officeDocument/2006/relationships/image" Target="../media/image160.wmf"/><Relationship Id="rId7" Type="http://schemas.openxmlformats.org/officeDocument/2006/relationships/image" Target="../media/image208.wmf"/><Relationship Id="rId2" Type="http://schemas.openxmlformats.org/officeDocument/2006/relationships/image" Target="../media/image158.wmf"/><Relationship Id="rId1" Type="http://schemas.openxmlformats.org/officeDocument/2006/relationships/image" Target="../media/image205.wmf"/><Relationship Id="rId6" Type="http://schemas.openxmlformats.org/officeDocument/2006/relationships/image" Target="../media/image207.wmf"/><Relationship Id="rId5" Type="http://schemas.openxmlformats.org/officeDocument/2006/relationships/image" Target="../media/image206.wmf"/><Relationship Id="rId4" Type="http://schemas.openxmlformats.org/officeDocument/2006/relationships/image" Target="../media/image155.w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212.wmf"/><Relationship Id="rId7" Type="http://schemas.openxmlformats.org/officeDocument/2006/relationships/image" Target="../media/image110.wmf"/><Relationship Id="rId2" Type="http://schemas.openxmlformats.org/officeDocument/2006/relationships/image" Target="../media/image211.wmf"/><Relationship Id="rId1" Type="http://schemas.openxmlformats.org/officeDocument/2006/relationships/image" Target="../media/image210.wmf"/><Relationship Id="rId6" Type="http://schemas.openxmlformats.org/officeDocument/2006/relationships/image" Target="../media/image215.wmf"/><Relationship Id="rId5" Type="http://schemas.openxmlformats.org/officeDocument/2006/relationships/image" Target="../media/image214.wmf"/><Relationship Id="rId4" Type="http://schemas.openxmlformats.org/officeDocument/2006/relationships/image" Target="../media/image213.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216.wmf"/><Relationship Id="rId1" Type="http://schemas.openxmlformats.org/officeDocument/2006/relationships/image" Target="../media/image109.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205.wmf"/><Relationship Id="rId1" Type="http://schemas.openxmlformats.org/officeDocument/2006/relationships/image" Target="../media/image155.wmf"/><Relationship Id="rId5" Type="http://schemas.openxmlformats.org/officeDocument/2006/relationships/image" Target="../media/image218.wmf"/><Relationship Id="rId4" Type="http://schemas.openxmlformats.org/officeDocument/2006/relationships/image" Target="../media/image217.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205.wmf"/><Relationship Id="rId2" Type="http://schemas.openxmlformats.org/officeDocument/2006/relationships/image" Target="../media/image109.wmf"/><Relationship Id="rId1" Type="http://schemas.openxmlformats.org/officeDocument/2006/relationships/image" Target="../media/image155.wmf"/><Relationship Id="rId6" Type="http://schemas.openxmlformats.org/officeDocument/2006/relationships/image" Target="../media/image220.wmf"/><Relationship Id="rId5" Type="http://schemas.openxmlformats.org/officeDocument/2006/relationships/image" Target="../media/image207.wmf"/><Relationship Id="rId4" Type="http://schemas.openxmlformats.org/officeDocument/2006/relationships/image" Target="../media/image219.wmf"/></Relationships>
</file>

<file path=ppt/drawings/_rels/vmlDrawing88.vml.rels><?xml version="1.0" encoding="UTF-8" standalone="yes"?>
<Relationships xmlns="http://schemas.openxmlformats.org/package/2006/relationships"><Relationship Id="rId8" Type="http://schemas.openxmlformats.org/officeDocument/2006/relationships/image" Target="../media/image227.wmf"/><Relationship Id="rId3" Type="http://schemas.openxmlformats.org/officeDocument/2006/relationships/image" Target="../media/image223.wmf"/><Relationship Id="rId7" Type="http://schemas.openxmlformats.org/officeDocument/2006/relationships/image" Target="../media/image226.wmf"/><Relationship Id="rId2" Type="http://schemas.openxmlformats.org/officeDocument/2006/relationships/image" Target="../media/image222.wmf"/><Relationship Id="rId1" Type="http://schemas.openxmlformats.org/officeDocument/2006/relationships/image" Target="../media/image221.wmf"/><Relationship Id="rId6" Type="http://schemas.openxmlformats.org/officeDocument/2006/relationships/image" Target="../media/image225.wmf"/><Relationship Id="rId5" Type="http://schemas.openxmlformats.org/officeDocument/2006/relationships/image" Target="../media/image110.wmf"/><Relationship Id="rId4" Type="http://schemas.openxmlformats.org/officeDocument/2006/relationships/image" Target="../media/image22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297180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113667" name="Rectangle 3"/>
          <p:cNvSpPr>
            <a:spLocks noGrp="1" noChangeArrowheads="1"/>
          </p:cNvSpPr>
          <p:nvPr>
            <p:ph type="dt" sz="quarter" idx="1"/>
          </p:nvPr>
        </p:nvSpPr>
        <p:spPr bwMode="auto">
          <a:xfrm>
            <a:off x="3810000" y="0"/>
            <a:ext cx="297180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113668" name="Rectangle 4"/>
          <p:cNvSpPr>
            <a:spLocks noGrp="1" noChangeArrowheads="1"/>
          </p:cNvSpPr>
          <p:nvPr>
            <p:ph type="ftr" sz="quarter" idx="2"/>
          </p:nvPr>
        </p:nvSpPr>
        <p:spPr bwMode="auto">
          <a:xfrm>
            <a:off x="0" y="9448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113669" name="Rectangle 5"/>
          <p:cNvSpPr>
            <a:spLocks noGrp="1" noChangeArrowheads="1"/>
          </p:cNvSpPr>
          <p:nvPr>
            <p:ph type="sldNum" sz="quarter" idx="3"/>
          </p:nvPr>
        </p:nvSpPr>
        <p:spPr bwMode="auto">
          <a:xfrm>
            <a:off x="3810000" y="9448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45980DA-7640-43A5-B96B-B792C4F472BA}" type="slidenum">
              <a:rPr lang="en-US" altLang="zh-CN"/>
              <a:pPr/>
              <a:t>‹#›</a:t>
            </a:fld>
            <a:endParaRPr lang="en-US" altLang="zh-CN"/>
          </a:p>
        </p:txBody>
      </p:sp>
    </p:spTree>
    <p:extLst>
      <p:ext uri="{BB962C8B-B14F-4D97-AF65-F5344CB8AC3E}">
        <p14:creationId xmlns:p14="http://schemas.microsoft.com/office/powerpoint/2010/main" val="8693796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116739" name="Rectangle 3"/>
          <p:cNvSpPr>
            <a:spLocks noGrp="1" noChangeArrowheads="1"/>
          </p:cNvSpPr>
          <p:nvPr>
            <p:ph type="dt" idx="1"/>
          </p:nvPr>
        </p:nvSpPr>
        <p:spPr bwMode="auto">
          <a:xfrm>
            <a:off x="384175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116740" name="Rectangle 4"/>
          <p:cNvSpPr>
            <a:spLocks noGrp="1" noRot="1" noChangeAspect="1" noChangeArrowheads="1" noTextEdit="1"/>
          </p:cNvSpPr>
          <p:nvPr>
            <p:ph type="sldImg" idx="2"/>
          </p:nvPr>
        </p:nvSpPr>
        <p:spPr bwMode="auto">
          <a:xfrm>
            <a:off x="911225" y="744538"/>
            <a:ext cx="4959350" cy="3719512"/>
          </a:xfrm>
          <a:prstGeom prst="rect">
            <a:avLst/>
          </a:prstGeom>
          <a:noFill/>
          <a:ln w="9525">
            <a:solidFill>
              <a:srgbClr val="000000"/>
            </a:solidFill>
            <a:miter lim="800000"/>
            <a:headEnd/>
            <a:tailEnd/>
          </a:ln>
          <a:effectLst/>
        </p:spPr>
      </p:sp>
      <p:sp>
        <p:nvSpPr>
          <p:cNvPr id="116741" name="Rectangle 5"/>
          <p:cNvSpPr>
            <a:spLocks noGrp="1" noChangeArrowheads="1"/>
          </p:cNvSpPr>
          <p:nvPr>
            <p:ph type="body" sz="quarter" idx="3"/>
          </p:nvPr>
        </p:nvSpPr>
        <p:spPr bwMode="auto">
          <a:xfrm>
            <a:off x="677863" y="4711700"/>
            <a:ext cx="5426075" cy="4462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6742" name="Rectangle 6"/>
          <p:cNvSpPr>
            <a:spLocks noGrp="1" noChangeArrowheads="1"/>
          </p:cNvSpPr>
          <p:nvPr>
            <p:ph type="ftr" sz="quarter" idx="4"/>
          </p:nvPr>
        </p:nvSpPr>
        <p:spPr bwMode="auto">
          <a:xfrm>
            <a:off x="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116743" name="Rectangle 7"/>
          <p:cNvSpPr>
            <a:spLocks noGrp="1" noChangeArrowheads="1"/>
          </p:cNvSpPr>
          <p:nvPr>
            <p:ph type="sldNum" sz="quarter" idx="5"/>
          </p:nvPr>
        </p:nvSpPr>
        <p:spPr bwMode="auto">
          <a:xfrm>
            <a:off x="384175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AC5C3F62-7649-4F81-A05E-3032DA04C314}" type="slidenum">
              <a:rPr lang="en-US" altLang="zh-CN"/>
              <a:pPr/>
              <a:t>‹#›</a:t>
            </a:fld>
            <a:endParaRPr lang="en-US" altLang="zh-CN"/>
          </a:p>
        </p:txBody>
      </p:sp>
    </p:spTree>
    <p:extLst>
      <p:ext uri="{BB962C8B-B14F-4D97-AF65-F5344CB8AC3E}">
        <p14:creationId xmlns:p14="http://schemas.microsoft.com/office/powerpoint/2010/main" val="25917781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FB6EF9-FEE0-4929-86EB-082F24CD8AE8}" type="slidenum">
              <a:rPr lang="en-US" altLang="zh-CN"/>
              <a:pPr/>
              <a:t>1</a:t>
            </a:fld>
            <a:endParaRPr lang="en-US" altLang="zh-CN"/>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15168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C3E865-590B-44ED-BD63-3DE241B1304B}" type="slidenum">
              <a:rPr lang="en-US" altLang="zh-CN"/>
              <a:pPr/>
              <a:t>11</a:t>
            </a:fld>
            <a:endParaRPr lang="en-US" altLang="zh-CN"/>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44490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2743B6-83C5-4EA5-B097-77EAC499A946}" type="slidenum">
              <a:rPr lang="en-US" altLang="zh-CN"/>
              <a:pPr/>
              <a:t>12</a:t>
            </a:fld>
            <a:endParaRPr lang="en-US" altLang="zh-CN"/>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71590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E4E490-FD11-4165-A6F5-FADC61AA06B2}" type="slidenum">
              <a:rPr lang="en-US" altLang="zh-CN"/>
              <a:pPr/>
              <a:t>13</a:t>
            </a:fld>
            <a:endParaRPr lang="en-US" altLang="zh-CN"/>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40884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84BC86-3E88-4FD6-A29F-56FD54231844}" type="slidenum">
              <a:rPr lang="en-US" altLang="zh-CN"/>
              <a:pPr/>
              <a:t>14</a:t>
            </a:fld>
            <a:endParaRPr lang="en-US" altLang="zh-CN"/>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34750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D91BDC-529B-4CAE-8F11-347259735129}" type="slidenum">
              <a:rPr lang="en-US" altLang="zh-CN"/>
              <a:pPr/>
              <a:t>15</a:t>
            </a:fld>
            <a:endParaRPr lang="en-US" altLang="zh-CN"/>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94983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9BD0A9-6B7B-4F8A-A93F-2576ABA176B7}" type="slidenum">
              <a:rPr lang="en-US" altLang="zh-CN"/>
              <a:pPr/>
              <a:t>16</a:t>
            </a:fld>
            <a:endParaRPr lang="en-US" altLang="zh-CN"/>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75307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E10391-55B9-43C5-BAFF-FEDB1EF0592E}" type="slidenum">
              <a:rPr lang="en-US" altLang="zh-CN"/>
              <a:pPr/>
              <a:t>17</a:t>
            </a:fld>
            <a:endParaRPr lang="en-US" altLang="zh-CN"/>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06462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B5E292-1157-4747-BDD8-18F8779ECDF0}" type="slidenum">
              <a:rPr lang="en-US" altLang="zh-CN"/>
              <a:pPr/>
              <a:t>18</a:t>
            </a:fld>
            <a:endParaRPr lang="en-US" altLang="zh-CN"/>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22599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E10391-55B9-43C5-BAFF-FEDB1EF0592E}" type="slidenum">
              <a:rPr lang="en-US" altLang="zh-CN"/>
              <a:pPr/>
              <a:t>20</a:t>
            </a:fld>
            <a:endParaRPr lang="en-US" altLang="zh-CN"/>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55276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056361-1772-45F7-9885-8DCDC53BC82C}" type="slidenum">
              <a:rPr lang="en-US" altLang="zh-CN"/>
              <a:pPr/>
              <a:t>26</a:t>
            </a:fld>
            <a:endParaRPr lang="en-US" altLang="zh-CN"/>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20046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E26E40-2E04-4667-BBE7-72480F24DFA5}" type="slidenum">
              <a:rPr lang="en-US" altLang="zh-CN"/>
              <a:pPr/>
              <a:t>2</a:t>
            </a:fld>
            <a:endParaRPr lang="en-US" altLang="zh-CN"/>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28153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056361-1772-45F7-9885-8DCDC53BC82C}" type="slidenum">
              <a:rPr lang="en-US" altLang="zh-CN"/>
              <a:pPr/>
              <a:t>27</a:t>
            </a:fld>
            <a:endParaRPr lang="en-US" altLang="zh-CN"/>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09569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BEDD3E-4E6E-4C24-8A59-340EE498C2EE}" type="slidenum">
              <a:rPr lang="en-US" altLang="zh-CN"/>
              <a:pPr/>
              <a:t>29</a:t>
            </a:fld>
            <a:endParaRPr lang="en-US" altLang="zh-CN"/>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32337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282956-4831-457F-B307-A9DFABB9F0EC}" type="slidenum">
              <a:rPr lang="en-US" altLang="zh-CN"/>
              <a:pPr/>
              <a:t>30</a:t>
            </a:fld>
            <a:endParaRPr lang="en-US" altLang="zh-CN"/>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81248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4DA5F6-13CE-4FE7-A7BA-5AF5A3D752FA}" type="slidenum">
              <a:rPr lang="en-US" altLang="zh-CN"/>
              <a:pPr/>
              <a:t>31</a:t>
            </a:fld>
            <a:endParaRPr lang="en-US" altLang="zh-CN"/>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7229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0F89A3-BB24-43D2-BA4E-5EA324B6DCB4}" type="slidenum">
              <a:rPr lang="en-US" altLang="zh-CN"/>
              <a:pPr/>
              <a:t>32</a:t>
            </a:fld>
            <a:endParaRPr lang="en-US" altLang="zh-CN"/>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66756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D867F6-8ABF-4358-85D8-F6C189C990BA}" type="slidenum">
              <a:rPr lang="en-US" altLang="zh-CN"/>
              <a:pPr/>
              <a:t>33</a:t>
            </a:fld>
            <a:endParaRPr lang="en-US" altLang="zh-CN"/>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39618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529439-8580-4493-9781-D99A88A05552}" type="slidenum">
              <a:rPr lang="en-US" altLang="zh-CN"/>
              <a:pPr/>
              <a:t>34</a:t>
            </a:fld>
            <a:endParaRPr lang="en-US" altLang="zh-CN"/>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1050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EE4C23-5730-41F4-99AF-1FF4507EE02D}" type="slidenum">
              <a:rPr lang="en-US" altLang="zh-CN"/>
              <a:pPr/>
              <a:t>35</a:t>
            </a:fld>
            <a:endParaRPr lang="en-US" altLang="zh-CN"/>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58360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6FCC55-75C5-448B-AD98-471CF86A8894}" type="slidenum">
              <a:rPr lang="en-US" altLang="zh-CN"/>
              <a:pPr/>
              <a:t>36</a:t>
            </a:fld>
            <a:endParaRPr lang="en-US" altLang="zh-CN"/>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9596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6FCC55-75C5-448B-AD98-471CF86A8894}" type="slidenum">
              <a:rPr lang="en-US" altLang="zh-CN"/>
              <a:pPr/>
              <a:t>37</a:t>
            </a:fld>
            <a:endParaRPr lang="en-US" altLang="zh-CN"/>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44683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E13AF1-1F7F-4BB9-96D9-84CA1110C6EC}" type="slidenum">
              <a:rPr lang="en-US" altLang="zh-CN"/>
              <a:pPr/>
              <a:t>3</a:t>
            </a:fld>
            <a:endParaRPr lang="en-US" altLang="zh-CN"/>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831193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53E8B6-BA4C-40D4-B03B-E75E3C42E03F}" type="slidenum">
              <a:rPr lang="en-US" altLang="zh-CN"/>
              <a:pPr/>
              <a:t>38</a:t>
            </a:fld>
            <a:endParaRPr lang="en-US" altLang="zh-CN"/>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18279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476704-8269-4FF3-AABE-110F0B329CBE}" type="slidenum">
              <a:rPr lang="en-US" altLang="zh-CN"/>
              <a:pPr/>
              <a:t>39</a:t>
            </a:fld>
            <a:endParaRPr lang="en-US" altLang="zh-CN"/>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00550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A4BFD0-68F0-4957-AF32-8612C863EFF4}" type="slidenum">
              <a:rPr lang="en-US" altLang="zh-CN"/>
              <a:pPr/>
              <a:t>40</a:t>
            </a:fld>
            <a:endParaRPr lang="en-US" altLang="zh-CN"/>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062542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BE885C-D3B6-4CDE-8303-E0960C75DF1C}" type="slidenum">
              <a:rPr lang="en-US" altLang="zh-CN"/>
              <a:pPr/>
              <a:t>41</a:t>
            </a:fld>
            <a:endParaRPr lang="en-US" altLang="zh-CN"/>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5498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D73192-F1AF-417B-9523-53215470630D}" type="slidenum">
              <a:rPr lang="en-US" altLang="zh-CN"/>
              <a:pPr/>
              <a:t>42</a:t>
            </a:fld>
            <a:endParaRPr lang="en-US" altLang="zh-CN"/>
          </a:p>
        </p:txBody>
      </p:sp>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42861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267DB5-1C21-4524-998A-5E338B151EAE}" type="slidenum">
              <a:rPr lang="en-US" altLang="zh-CN"/>
              <a:pPr/>
              <a:t>43</a:t>
            </a:fld>
            <a:endParaRPr lang="en-US" altLang="zh-CN"/>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09752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5D54F2-2E0A-4033-891C-0A69ACB024C4}" type="slidenum">
              <a:rPr lang="en-US" altLang="zh-CN"/>
              <a:pPr/>
              <a:t>44</a:t>
            </a:fld>
            <a:endParaRPr lang="en-US" altLang="zh-CN"/>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157432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00C457-22D0-4D73-92DA-8A09FE214909}" type="slidenum">
              <a:rPr lang="en-US" altLang="zh-CN"/>
              <a:pPr/>
              <a:t>45</a:t>
            </a:fld>
            <a:endParaRPr lang="en-US" altLang="zh-CN"/>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31287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2497DB-98A2-4E37-A305-DCC05DD1709C}" type="slidenum">
              <a:rPr lang="en-US" altLang="zh-CN"/>
              <a:pPr/>
              <a:t>46</a:t>
            </a:fld>
            <a:endParaRPr lang="en-US" altLang="zh-CN"/>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611225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2C4BE6-AD02-40F3-B950-A2B1D8478D83}" type="slidenum">
              <a:rPr lang="en-US" altLang="zh-CN"/>
              <a:pPr/>
              <a:t>47</a:t>
            </a:fld>
            <a:endParaRPr lang="en-US" altLang="zh-CN"/>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61081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164C3-151C-43F4-AFC6-3AB5E0AA3EC2}" type="slidenum">
              <a:rPr lang="en-US" altLang="zh-CN"/>
              <a:pPr/>
              <a:t>4</a:t>
            </a:fld>
            <a:endParaRPr lang="en-US" altLang="zh-CN"/>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538136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AC6D05-2C50-43BA-A3B2-220F98E55D57}" type="slidenum">
              <a:rPr lang="en-US" altLang="zh-CN"/>
              <a:pPr/>
              <a:t>48</a:t>
            </a:fld>
            <a:endParaRPr lang="en-US" altLang="zh-CN"/>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33403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EFF654-458A-4B1F-9ED1-11673D926218}" type="slidenum">
              <a:rPr lang="en-US" altLang="zh-CN"/>
              <a:pPr/>
              <a:t>50</a:t>
            </a:fld>
            <a:endParaRPr lang="en-US" altLang="zh-CN"/>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243988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EFF654-458A-4B1F-9ED1-11673D926218}" type="slidenum">
              <a:rPr lang="en-US" altLang="zh-CN"/>
              <a:pPr/>
              <a:t>51</a:t>
            </a:fld>
            <a:endParaRPr lang="en-US" altLang="zh-CN"/>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428226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6FCC55-75C5-448B-AD98-471CF86A8894}" type="slidenum">
              <a:rPr lang="en-US" altLang="zh-CN"/>
              <a:pPr/>
              <a:t>52</a:t>
            </a:fld>
            <a:endParaRPr lang="en-US" altLang="zh-CN"/>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341741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A7B279-D328-4A0E-8786-8F1E2AA6D24F}" type="slidenum">
              <a:rPr lang="en-US" altLang="zh-CN"/>
              <a:pPr/>
              <a:t>53</a:t>
            </a:fld>
            <a:endParaRPr lang="en-US" altLang="zh-CN"/>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81029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B6B8F9-E914-4CA6-B7B8-8D780D3D9F42}" type="slidenum">
              <a:rPr lang="en-US" altLang="zh-CN"/>
              <a:pPr/>
              <a:t>54</a:t>
            </a:fld>
            <a:endParaRPr lang="en-US" altLang="zh-CN"/>
          </a:p>
        </p:txBody>
      </p:sp>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842578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B6B8F9-E914-4CA6-B7B8-8D780D3D9F42}" type="slidenum">
              <a:rPr lang="en-US" altLang="zh-CN"/>
              <a:pPr/>
              <a:t>55</a:t>
            </a:fld>
            <a:endParaRPr lang="en-US" altLang="zh-CN"/>
          </a:p>
        </p:txBody>
      </p:sp>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977705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3D6CB1-7009-494E-A68F-DEDFB2D43613}" type="slidenum">
              <a:rPr lang="en-US" altLang="zh-CN"/>
              <a:pPr/>
              <a:t>57</a:t>
            </a:fld>
            <a:endParaRPr lang="en-US" altLang="zh-CN"/>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862175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3D6CB1-7009-494E-A68F-DEDFB2D43613}" type="slidenum">
              <a:rPr lang="en-US" altLang="zh-CN"/>
              <a:pPr/>
              <a:t>58</a:t>
            </a:fld>
            <a:endParaRPr lang="en-US" altLang="zh-CN"/>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17149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B47283-4C37-4AD1-8B3D-883CCBD96FDC}" type="slidenum">
              <a:rPr lang="en-US" altLang="zh-CN"/>
              <a:pPr/>
              <a:t>59</a:t>
            </a:fld>
            <a:endParaRPr lang="en-US" altLang="zh-CN"/>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43778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3A626C-A76C-483E-AEAA-249E1EF71FC5}" type="slidenum">
              <a:rPr lang="en-US" altLang="zh-CN"/>
              <a:pPr/>
              <a:t>5</a:t>
            </a:fld>
            <a:endParaRPr lang="en-US" altLang="zh-CN"/>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351939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822996-51C9-44BC-B3DA-FEDA83F4E937}" type="slidenum">
              <a:rPr lang="en-US" altLang="zh-CN"/>
              <a:pPr/>
              <a:t>64</a:t>
            </a:fld>
            <a:endParaRPr lang="en-US" altLang="zh-CN"/>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77660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8800FB-CA2B-4CB3-96A0-8B123EC052AE}" type="slidenum">
              <a:rPr lang="en-US" altLang="zh-CN"/>
              <a:pPr/>
              <a:t>65</a:t>
            </a:fld>
            <a:endParaRPr lang="en-US" altLang="zh-CN"/>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406292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5E7CE0-3F60-4E63-996B-BB30778FD727}" type="slidenum">
              <a:rPr lang="en-US" altLang="zh-CN"/>
              <a:pPr/>
              <a:t>66</a:t>
            </a:fld>
            <a:endParaRPr lang="en-US" altLang="zh-CN"/>
          </a:p>
        </p:txBody>
      </p:sp>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963892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4A0B2B-D7F0-44CF-862B-543020911931}" type="slidenum">
              <a:rPr lang="en-US" altLang="zh-CN"/>
              <a:pPr/>
              <a:t>67</a:t>
            </a:fld>
            <a:endParaRPr lang="en-US" altLang="zh-CN"/>
          </a:p>
        </p:txBody>
      </p:sp>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035374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6D6778-9ED3-49FA-BCE5-DCBE659A1F89}" type="slidenum">
              <a:rPr lang="en-US" altLang="zh-CN"/>
              <a:pPr/>
              <a:t>68</a:t>
            </a:fld>
            <a:endParaRPr lang="en-US" altLang="zh-CN"/>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311522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B96FE0-35B4-46A2-989B-B1BB0827BE55}" type="slidenum">
              <a:rPr lang="en-US" altLang="zh-CN"/>
              <a:pPr/>
              <a:t>69</a:t>
            </a:fld>
            <a:endParaRPr lang="en-US" altLang="zh-CN"/>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917440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E6608D-BD50-4A88-8FD4-5556E9D594ED}" type="slidenum">
              <a:rPr lang="en-US" altLang="zh-CN"/>
              <a:pPr/>
              <a:t>70</a:t>
            </a:fld>
            <a:endParaRPr lang="en-US" altLang="zh-CN"/>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035518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B00877-819D-4337-AC81-19B328BA1635}" type="slidenum">
              <a:rPr lang="en-US" altLang="zh-CN"/>
              <a:pPr/>
              <a:t>71</a:t>
            </a:fld>
            <a:endParaRPr lang="en-US" altLang="zh-CN"/>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485648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E12E8B-BC15-48B7-84A7-E10AFE76D147}" type="slidenum">
              <a:rPr lang="en-US" altLang="zh-CN"/>
              <a:pPr/>
              <a:t>72</a:t>
            </a:fld>
            <a:endParaRPr lang="en-US" altLang="zh-CN"/>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904797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9BABCF-EE7A-40B3-BC8A-E3A89FB8D3A4}" type="slidenum">
              <a:rPr lang="en-US" altLang="zh-CN"/>
              <a:pPr/>
              <a:t>74</a:t>
            </a:fld>
            <a:endParaRPr lang="en-US" altLang="zh-CN"/>
          </a:p>
        </p:txBody>
      </p:sp>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54909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DA42AE-C672-4D71-A86F-60B8CBE0E957}" type="slidenum">
              <a:rPr lang="en-US" altLang="zh-CN"/>
              <a:pPr/>
              <a:t>7</a:t>
            </a:fld>
            <a:endParaRPr lang="en-US" altLang="zh-CN"/>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02546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FFFFA4-5947-46D1-A343-2F064185A1FA}" type="slidenum">
              <a:rPr lang="en-US" altLang="zh-CN"/>
              <a:pPr/>
              <a:t>76</a:t>
            </a:fld>
            <a:endParaRPr lang="en-US" altLang="zh-CN"/>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840477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D8B029-B94C-40AD-9C56-F91E91450B3A}" type="slidenum">
              <a:rPr lang="en-US" altLang="zh-CN"/>
              <a:pPr/>
              <a:t>77</a:t>
            </a:fld>
            <a:endParaRPr lang="en-US" altLang="zh-CN"/>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416424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40520D-02D7-4823-A7D7-522B167EC0DF}" type="slidenum">
              <a:rPr lang="en-US" altLang="zh-CN"/>
              <a:pPr/>
              <a:t>78</a:t>
            </a:fld>
            <a:endParaRPr lang="en-US" altLang="zh-CN"/>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296582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E7C99E-F546-4969-899A-DE7128F62003}" type="slidenum">
              <a:rPr lang="en-US" altLang="zh-CN"/>
              <a:pPr/>
              <a:t>79</a:t>
            </a:fld>
            <a:endParaRPr lang="en-US" altLang="zh-CN"/>
          </a:p>
        </p:txBody>
      </p:sp>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271397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F95894-4D04-4017-8CE4-9349A7D612CC}" type="slidenum">
              <a:rPr lang="en-US" altLang="zh-CN"/>
              <a:pPr/>
              <a:t>80</a:t>
            </a:fld>
            <a:endParaRPr lang="en-US" altLang="zh-CN"/>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809169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2EE308-986B-42D7-B59A-0155A2B6A459}" type="slidenum">
              <a:rPr lang="en-US" altLang="zh-CN"/>
              <a:pPr/>
              <a:t>83</a:t>
            </a:fld>
            <a:endParaRPr lang="en-US" altLang="zh-CN"/>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762874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0671C2-8119-44D7-B3E7-0447AB6F9032}" type="slidenum">
              <a:rPr lang="en-US" altLang="zh-CN"/>
              <a:pPr/>
              <a:t>84</a:t>
            </a:fld>
            <a:endParaRPr lang="en-US" altLang="zh-CN"/>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646497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9E7DE1-2334-4105-81A2-B08694C2017D}" type="slidenum">
              <a:rPr lang="en-US" altLang="zh-CN"/>
              <a:pPr/>
              <a:t>87</a:t>
            </a:fld>
            <a:endParaRPr lang="en-US" altLang="zh-CN"/>
          </a:p>
        </p:txBody>
      </p:sp>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809424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AFF1FC-873E-4D08-A992-7881250E90FD}" type="slidenum">
              <a:rPr lang="en-US" altLang="zh-CN"/>
              <a:pPr/>
              <a:t>88</a:t>
            </a:fld>
            <a:endParaRPr lang="en-US" altLang="zh-CN"/>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892185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7F4EE0-9F4D-44F6-9ACE-CF34A1651DAA}" type="slidenum">
              <a:rPr lang="en-US" altLang="zh-CN"/>
              <a:pPr/>
              <a:t>89</a:t>
            </a:fld>
            <a:endParaRPr lang="en-US" altLang="zh-CN"/>
          </a:p>
        </p:txBody>
      </p:sp>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91584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B8F2B7-8984-4851-80EB-9D4D4126EBBA}" type="slidenum">
              <a:rPr lang="en-US" altLang="zh-CN"/>
              <a:pPr/>
              <a:t>8</a:t>
            </a:fld>
            <a:endParaRPr lang="en-US" altLang="zh-CN"/>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345915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7F4EE0-9F4D-44F6-9ACE-CF34A1651DAA}" type="slidenum">
              <a:rPr lang="en-US" altLang="zh-CN"/>
              <a:pPr/>
              <a:t>90</a:t>
            </a:fld>
            <a:endParaRPr lang="en-US" altLang="zh-CN"/>
          </a:p>
        </p:txBody>
      </p:sp>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84351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D5B06A-2ABB-421F-816B-3FB71FBE0609}" type="slidenum">
              <a:rPr lang="en-US" altLang="zh-CN"/>
              <a:pPr/>
              <a:t>91</a:t>
            </a:fld>
            <a:endParaRPr lang="en-US" altLang="zh-CN"/>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638553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14C2BA-F436-4137-947C-5F2E52EF203C}" type="slidenum">
              <a:rPr lang="en-US" altLang="zh-CN"/>
              <a:pPr/>
              <a:t>92</a:t>
            </a:fld>
            <a:endParaRPr lang="en-US" altLang="zh-CN"/>
          </a:p>
        </p:txBody>
      </p:sp>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579657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98F294-8CEC-4C7B-AAB1-C85BFFB4BF82}" type="slidenum">
              <a:rPr lang="en-US" altLang="zh-CN"/>
              <a:pPr/>
              <a:t>93</a:t>
            </a:fld>
            <a:endParaRPr lang="en-US" altLang="zh-CN"/>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158709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04DE9F-FC62-4F0D-BE9D-02A4D7C6A84F}" type="slidenum">
              <a:rPr lang="en-US" altLang="zh-CN"/>
              <a:pPr/>
              <a:t>94</a:t>
            </a:fld>
            <a:endParaRPr lang="en-US" altLang="zh-CN"/>
          </a:p>
        </p:txBody>
      </p:sp>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542379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0085A3-0D9F-4665-8750-FF0DC886CC46}" type="slidenum">
              <a:rPr lang="en-US" altLang="zh-CN"/>
              <a:pPr/>
              <a:t>95</a:t>
            </a:fld>
            <a:endParaRPr lang="en-US" altLang="zh-CN"/>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715528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B94FB0-9B5B-4B3A-A97E-D79225A2F704}" type="slidenum">
              <a:rPr lang="en-US" altLang="zh-CN"/>
              <a:pPr/>
              <a:t>96</a:t>
            </a:fld>
            <a:endParaRPr lang="en-US" altLang="zh-CN"/>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604920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C7E79B-8219-4CBA-BCC2-C3A9E2E1C54F}" type="slidenum">
              <a:rPr lang="en-US" altLang="zh-CN"/>
              <a:pPr/>
              <a:t>97</a:t>
            </a:fld>
            <a:endParaRPr lang="en-US" altLang="zh-CN"/>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446951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C1A634-C112-4367-86F7-E5AD7C4449EA}" type="slidenum">
              <a:rPr lang="en-US" altLang="zh-CN"/>
              <a:pPr/>
              <a:t>98</a:t>
            </a:fld>
            <a:endParaRPr lang="en-US" altLang="zh-CN"/>
          </a:p>
        </p:txBody>
      </p:sp>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596689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594AB1-9E4B-4947-A624-455F8F8CE022}" type="slidenum">
              <a:rPr lang="en-US" altLang="zh-CN"/>
              <a:pPr/>
              <a:t>99</a:t>
            </a:fld>
            <a:endParaRPr lang="en-US" altLang="zh-CN"/>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81467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FE8D80-9D70-4602-B283-67AF3B9D6674}" type="slidenum">
              <a:rPr lang="en-US" altLang="zh-CN"/>
              <a:pPr/>
              <a:t>9</a:t>
            </a:fld>
            <a:endParaRPr lang="en-US" altLang="zh-CN"/>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473648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0E19DA-44DB-4B86-AFC7-FB07C78A12E5}" type="slidenum">
              <a:rPr lang="en-US" altLang="zh-CN"/>
              <a:pPr/>
              <a:t>100</a:t>
            </a:fld>
            <a:endParaRPr lang="en-US" altLang="zh-CN"/>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656583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391DAA-4BA6-4AB3-B746-45F44A464555}" type="slidenum">
              <a:rPr lang="en-US" altLang="zh-CN"/>
              <a:pPr/>
              <a:t>101</a:t>
            </a:fld>
            <a:endParaRPr lang="en-US" altLang="zh-CN"/>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719168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031706-1E71-4366-8872-320A4A4B3DD5}" type="slidenum">
              <a:rPr lang="en-US" altLang="zh-CN"/>
              <a:pPr/>
              <a:t>102</a:t>
            </a:fld>
            <a:endParaRPr lang="en-US" altLang="zh-CN"/>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131768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29D40A-83E0-4E5A-B2E4-D50E06708140}" type="slidenum">
              <a:rPr lang="en-US" altLang="zh-CN"/>
              <a:pPr/>
              <a:t>103</a:t>
            </a:fld>
            <a:endParaRPr lang="en-US" altLang="zh-CN"/>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311152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26376D-0376-4587-A1BA-D5EB8ED69F2C}" type="slidenum">
              <a:rPr lang="en-US" altLang="zh-CN"/>
              <a:pPr/>
              <a:t>104</a:t>
            </a:fld>
            <a:endParaRPr lang="en-US" altLang="zh-CN"/>
          </a:p>
        </p:txBody>
      </p:sp>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435884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859A2D-D3AC-4EAC-8EC2-CA96347ED8E5}" type="slidenum">
              <a:rPr lang="en-US" altLang="zh-CN"/>
              <a:pPr/>
              <a:t>105</a:t>
            </a:fld>
            <a:endParaRPr lang="en-US" altLang="zh-CN"/>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357573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425B03-DCF8-4DD9-B1DE-ABEB7C8A0C62}" type="slidenum">
              <a:rPr lang="en-US" altLang="zh-CN"/>
              <a:pPr/>
              <a:t>106</a:t>
            </a:fld>
            <a:endParaRPr lang="en-US" altLang="zh-CN"/>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235849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41F27D-CADB-4F09-8A40-AC2C12DB544A}" type="slidenum">
              <a:rPr lang="en-US" altLang="zh-CN"/>
              <a:pPr/>
              <a:t>107</a:t>
            </a:fld>
            <a:endParaRPr lang="en-US" altLang="zh-CN"/>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289598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EDD882-E018-4908-8EA8-EAE821DBA528}" type="slidenum">
              <a:rPr lang="en-US" altLang="zh-CN"/>
              <a:pPr/>
              <a:t>108</a:t>
            </a:fld>
            <a:endParaRPr lang="en-US" altLang="zh-CN"/>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266921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AFF1F4-512A-444B-B015-25B588AF36BA}" type="slidenum">
              <a:rPr lang="en-US" altLang="zh-CN"/>
              <a:pPr/>
              <a:t>109</a:t>
            </a:fld>
            <a:endParaRPr lang="en-US" altLang="zh-CN"/>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90758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20CEAA-0BC1-4345-B369-9A93632339C5}" type="slidenum">
              <a:rPr lang="en-US" altLang="zh-CN"/>
              <a:pPr/>
              <a:t>10</a:t>
            </a:fld>
            <a:endParaRPr lang="en-US" altLang="zh-CN"/>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5002453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089488-97DD-4263-BB78-B3B34D8FFF2C}" type="slidenum">
              <a:rPr lang="en-US" altLang="zh-CN"/>
              <a:pPr/>
              <a:t>110</a:t>
            </a:fld>
            <a:endParaRPr lang="en-US" altLang="zh-CN"/>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829914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AEAA63-EBC3-4F5A-87C0-DBE0A8F99910}" type="slidenum">
              <a:rPr lang="en-US" altLang="zh-CN"/>
              <a:pPr/>
              <a:t>111</a:t>
            </a:fld>
            <a:endParaRPr lang="en-US" altLang="zh-CN"/>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947283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5EDC77-D0F4-4967-AC37-00E632606738}" type="slidenum">
              <a:rPr lang="en-US" altLang="zh-CN"/>
              <a:pPr/>
              <a:t>112</a:t>
            </a:fld>
            <a:endParaRPr lang="en-US" altLang="zh-CN"/>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543136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F72916-CB0C-4464-BAF6-DA642A46FA60}" type="slidenum">
              <a:rPr lang="en-US" altLang="zh-CN"/>
              <a:pPr/>
              <a:t>113</a:t>
            </a:fld>
            <a:endParaRPr lang="en-US" altLang="zh-CN"/>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975540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B966A2-6D16-42AC-AF6A-249C0C92775A}" type="slidenum">
              <a:rPr lang="en-US" altLang="zh-CN"/>
              <a:pPr/>
              <a:t>114</a:t>
            </a:fld>
            <a:endParaRPr lang="en-US" altLang="zh-CN"/>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879184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61A571-D8DA-4486-882C-D26D13F64871}" type="slidenum">
              <a:rPr lang="en-US" altLang="zh-CN"/>
              <a:pPr/>
              <a:t>115</a:t>
            </a:fld>
            <a:endParaRPr lang="en-US" altLang="zh-CN"/>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073020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F065D2-4D6F-44D2-B04C-4FA3C40CCC91}" type="slidenum">
              <a:rPr lang="en-US" altLang="zh-CN"/>
              <a:pPr/>
              <a:t>116</a:t>
            </a:fld>
            <a:endParaRPr lang="en-US" altLang="zh-CN"/>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128732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406C3D-CC90-49BB-9FF6-632D577DC1FB}" type="slidenum">
              <a:rPr lang="en-US" altLang="zh-CN"/>
              <a:pPr/>
              <a:t>117</a:t>
            </a:fld>
            <a:endParaRPr lang="en-US" altLang="zh-CN"/>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8457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7E5CAB-14A5-4BC7-84F4-CE7E50F77219}" type="slidenum">
              <a:rPr lang="en-US" altLang="zh-CN"/>
              <a:pPr/>
              <a:t>118</a:t>
            </a:fld>
            <a:endParaRPr lang="en-US" altLang="zh-CN"/>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57024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FED045A6-9B92-46E4-AD67-65B1FBE28BFB}"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8BF2E5E-15C4-4938-BC80-510C60F4E13C}"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527ED61-1B16-4CF7-93E4-47EED5995947}"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1148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fld id="{C4F98684-FBB9-4ABE-AB98-EB7F09657FC5}" type="datetime1">
              <a:rPr lang="zh-CN" altLang="en-US"/>
              <a:pPr>
                <a:defRPr/>
              </a:pPr>
              <a:t>2016/3/16</a:t>
            </a:fld>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r>
              <a:rPr lang="en-US" altLang="zh-CN"/>
              <a:t>中级概率1</a:t>
            </a:r>
          </a:p>
        </p:txBody>
      </p:sp>
      <p:sp>
        <p:nvSpPr>
          <p:cNvPr id="8" name="Rectangle 6"/>
          <p:cNvSpPr>
            <a:spLocks noGrp="1" noChangeArrowheads="1"/>
          </p:cNvSpPr>
          <p:nvPr>
            <p:ph type="sldNum" sz="quarter" idx="12"/>
          </p:nvPr>
        </p:nvSpPr>
        <p:spPr>
          <a:ln/>
        </p:spPr>
        <p:txBody>
          <a:bodyPr/>
          <a:lstStyle>
            <a:lvl1pPr>
              <a:defRPr/>
            </a:lvl1pPr>
          </a:lstStyle>
          <a:p>
            <a:pPr>
              <a:defRPr/>
            </a:pPr>
            <a:fld id="{5BB33D45-4899-4CAE-A3CA-264DB07308BC}"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67C89DCD-10A0-4398-A4E5-97330584716B}" type="datetime1">
              <a:rPr lang="zh-CN" altLang="en-US"/>
              <a:pPr>
                <a:defRPr/>
              </a:pPr>
              <a:t>2016/3/16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中级概率1</a:t>
            </a:r>
          </a:p>
        </p:txBody>
      </p:sp>
      <p:sp>
        <p:nvSpPr>
          <p:cNvPr id="7" name="Rectangle 6"/>
          <p:cNvSpPr>
            <a:spLocks noGrp="1" noChangeArrowheads="1"/>
          </p:cNvSpPr>
          <p:nvPr>
            <p:ph type="sldNum" sz="quarter" idx="12"/>
          </p:nvPr>
        </p:nvSpPr>
        <p:spPr>
          <a:ln/>
        </p:spPr>
        <p:txBody>
          <a:bodyPr/>
          <a:lstStyle>
            <a:lvl1pPr>
              <a:defRPr/>
            </a:lvl1pPr>
          </a:lstStyle>
          <a:p>
            <a:pPr>
              <a:defRPr/>
            </a:pPr>
            <a:fld id="{133ABCF9-0CE0-4931-B5A9-7C1AE28BF30D}"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2E11F806-0046-4302-9CFB-34D143234A78}"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C94FBBE-D516-4C92-AB4E-F3D82A043D3A}" type="slidenum">
              <a:rPr lang="en-US" altLang="zh-CN"/>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BAA55C69-CEBD-4DF7-B5CE-28D6871FB184}"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84D46A52-E851-4203-BE37-5C37DCE9A5DA}"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FA4EA240-88EB-4B62-96A0-61F285AACB22}"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CEF3CD91-E7D9-4A22-B9A5-E769819F5B57}"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F42A7F17-97F6-4041-B460-2F7851F4FDDC}"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F0D2083-0D0B-4C23-8FDD-FB1BA0378578}"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F7E95191-D77C-49F7-91CC-7D3296A0D4DE}"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7.png"/><Relationship Id="rId3" Type="http://schemas.openxmlformats.org/officeDocument/2006/relationships/notesSlide" Target="../notesSlides/notesSlide9.xml"/><Relationship Id="rId7" Type="http://schemas.openxmlformats.org/officeDocument/2006/relationships/image" Target="../media/image4.wmf"/><Relationship Id="rId12"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6.wmf"/><Relationship Id="rId5" Type="http://schemas.openxmlformats.org/officeDocument/2006/relationships/image" Target="../media/image3.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5.wmf"/><Relationship Id="rId14" Type="http://schemas.openxmlformats.org/officeDocument/2006/relationships/oleObject" Target="../embeddings/oleObject8.bin"/></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80.xml"/><Relationship Id="rId7" Type="http://schemas.openxmlformats.org/officeDocument/2006/relationships/image" Target="../media/image168.wmf"/><Relationship Id="rId2" Type="http://schemas.openxmlformats.org/officeDocument/2006/relationships/slideLayout" Target="../slideLayouts/slideLayout7.xml"/><Relationship Id="rId1" Type="http://schemas.openxmlformats.org/officeDocument/2006/relationships/vmlDrawing" Target="../drawings/vmlDrawing71.vml"/><Relationship Id="rId6" Type="http://schemas.openxmlformats.org/officeDocument/2006/relationships/oleObject" Target="../embeddings/oleObject168.bin"/><Relationship Id="rId5" Type="http://schemas.openxmlformats.org/officeDocument/2006/relationships/image" Target="../media/image167.wmf"/><Relationship Id="rId4" Type="http://schemas.openxmlformats.org/officeDocument/2006/relationships/oleObject" Target="../embeddings/oleObject167.bin"/></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171.bin"/><Relationship Id="rId3" Type="http://schemas.openxmlformats.org/officeDocument/2006/relationships/notesSlide" Target="../notesSlides/notesSlide81.xml"/><Relationship Id="rId7" Type="http://schemas.openxmlformats.org/officeDocument/2006/relationships/image" Target="../media/image155.wmf"/><Relationship Id="rId2" Type="http://schemas.openxmlformats.org/officeDocument/2006/relationships/slideLayout" Target="../slideLayouts/slideLayout7.xml"/><Relationship Id="rId1" Type="http://schemas.openxmlformats.org/officeDocument/2006/relationships/vmlDrawing" Target="../drawings/vmlDrawing72.vml"/><Relationship Id="rId6" Type="http://schemas.openxmlformats.org/officeDocument/2006/relationships/oleObject" Target="../embeddings/oleObject170.bin"/><Relationship Id="rId5" Type="http://schemas.openxmlformats.org/officeDocument/2006/relationships/image" Target="../media/image169.wmf"/><Relationship Id="rId10" Type="http://schemas.openxmlformats.org/officeDocument/2006/relationships/oleObject" Target="../embeddings/oleObject172.bin"/><Relationship Id="rId4" Type="http://schemas.openxmlformats.org/officeDocument/2006/relationships/oleObject" Target="../embeddings/oleObject169.bin"/><Relationship Id="rId9" Type="http://schemas.openxmlformats.org/officeDocument/2006/relationships/image" Target="../media/image170.wmf"/></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175.bin"/><Relationship Id="rId3" Type="http://schemas.openxmlformats.org/officeDocument/2006/relationships/notesSlide" Target="../notesSlides/notesSlide82.xml"/><Relationship Id="rId7" Type="http://schemas.openxmlformats.org/officeDocument/2006/relationships/image" Target="../media/image171.wmf"/><Relationship Id="rId12" Type="http://schemas.openxmlformats.org/officeDocument/2006/relationships/image" Target="../media/image170.wmf"/><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oleObject" Target="../embeddings/oleObject174.bin"/><Relationship Id="rId11" Type="http://schemas.openxmlformats.org/officeDocument/2006/relationships/oleObject" Target="../embeddings/oleObject177.bin"/><Relationship Id="rId5" Type="http://schemas.openxmlformats.org/officeDocument/2006/relationships/image" Target="../media/image169.wmf"/><Relationship Id="rId10" Type="http://schemas.openxmlformats.org/officeDocument/2006/relationships/oleObject" Target="../embeddings/oleObject176.bin"/><Relationship Id="rId4" Type="http://schemas.openxmlformats.org/officeDocument/2006/relationships/oleObject" Target="../embeddings/oleObject173.bin"/><Relationship Id="rId9" Type="http://schemas.openxmlformats.org/officeDocument/2006/relationships/image" Target="../media/image172.wmf"/></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180.bin"/><Relationship Id="rId13" Type="http://schemas.openxmlformats.org/officeDocument/2006/relationships/oleObject" Target="../embeddings/oleObject184.bin"/><Relationship Id="rId3" Type="http://schemas.openxmlformats.org/officeDocument/2006/relationships/notesSlide" Target="../notesSlides/notesSlide83.xml"/><Relationship Id="rId7" Type="http://schemas.openxmlformats.org/officeDocument/2006/relationships/image" Target="../media/image174.wmf"/><Relationship Id="rId12" Type="http://schemas.openxmlformats.org/officeDocument/2006/relationships/image" Target="../media/image155.wmf"/><Relationship Id="rId2" Type="http://schemas.openxmlformats.org/officeDocument/2006/relationships/slideLayout" Target="../slideLayouts/slideLayout7.xml"/><Relationship Id="rId1" Type="http://schemas.openxmlformats.org/officeDocument/2006/relationships/vmlDrawing" Target="../drawings/vmlDrawing74.vml"/><Relationship Id="rId6" Type="http://schemas.openxmlformats.org/officeDocument/2006/relationships/oleObject" Target="../embeddings/oleObject179.bin"/><Relationship Id="rId11" Type="http://schemas.openxmlformats.org/officeDocument/2006/relationships/oleObject" Target="../embeddings/oleObject183.bin"/><Relationship Id="rId5" Type="http://schemas.openxmlformats.org/officeDocument/2006/relationships/image" Target="../media/image173.wmf"/><Relationship Id="rId10" Type="http://schemas.openxmlformats.org/officeDocument/2006/relationships/oleObject" Target="../embeddings/oleObject182.bin"/><Relationship Id="rId4" Type="http://schemas.openxmlformats.org/officeDocument/2006/relationships/oleObject" Target="../embeddings/oleObject178.bin"/><Relationship Id="rId9" Type="http://schemas.openxmlformats.org/officeDocument/2006/relationships/oleObject" Target="../embeddings/oleObject181.bin"/><Relationship Id="rId14" Type="http://schemas.openxmlformats.org/officeDocument/2006/relationships/image" Target="../media/image175.wmf"/></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187.bin"/><Relationship Id="rId3" Type="http://schemas.openxmlformats.org/officeDocument/2006/relationships/notesSlide" Target="../notesSlides/notesSlide84.xml"/><Relationship Id="rId7" Type="http://schemas.openxmlformats.org/officeDocument/2006/relationships/image" Target="../media/image177.wmf"/><Relationship Id="rId2" Type="http://schemas.openxmlformats.org/officeDocument/2006/relationships/slideLayout" Target="../slideLayouts/slideLayout7.xml"/><Relationship Id="rId1" Type="http://schemas.openxmlformats.org/officeDocument/2006/relationships/vmlDrawing" Target="../drawings/vmlDrawing75.vml"/><Relationship Id="rId6" Type="http://schemas.openxmlformats.org/officeDocument/2006/relationships/oleObject" Target="../embeddings/oleObject186.bin"/><Relationship Id="rId11" Type="http://schemas.openxmlformats.org/officeDocument/2006/relationships/image" Target="../media/image178.wmf"/><Relationship Id="rId5" Type="http://schemas.openxmlformats.org/officeDocument/2006/relationships/image" Target="../media/image176.wmf"/><Relationship Id="rId10" Type="http://schemas.openxmlformats.org/officeDocument/2006/relationships/oleObject" Target="../embeddings/oleObject188.bin"/><Relationship Id="rId4" Type="http://schemas.openxmlformats.org/officeDocument/2006/relationships/oleObject" Target="../embeddings/oleObject185.bin"/><Relationship Id="rId9" Type="http://schemas.openxmlformats.org/officeDocument/2006/relationships/image" Target="../media/image155.wmf"/></Relationships>
</file>

<file path=ppt/slides/_rels/slide105.xml.rels><?xml version="1.0" encoding="UTF-8" standalone="yes"?>
<Relationships xmlns="http://schemas.openxmlformats.org/package/2006/relationships"><Relationship Id="rId8" Type="http://schemas.openxmlformats.org/officeDocument/2006/relationships/image" Target="../media/image179.wmf"/><Relationship Id="rId3" Type="http://schemas.openxmlformats.org/officeDocument/2006/relationships/notesSlide" Target="../notesSlides/notesSlide85.xml"/><Relationship Id="rId7" Type="http://schemas.openxmlformats.org/officeDocument/2006/relationships/oleObject" Target="../embeddings/oleObject191.bin"/><Relationship Id="rId2" Type="http://schemas.openxmlformats.org/officeDocument/2006/relationships/slideLayout" Target="../slideLayouts/slideLayout7.xml"/><Relationship Id="rId1" Type="http://schemas.openxmlformats.org/officeDocument/2006/relationships/vmlDrawing" Target="../drawings/vmlDrawing76.vml"/><Relationship Id="rId6" Type="http://schemas.openxmlformats.org/officeDocument/2006/relationships/oleObject" Target="../embeddings/oleObject190.bin"/><Relationship Id="rId5" Type="http://schemas.openxmlformats.org/officeDocument/2006/relationships/image" Target="../media/image155.wmf"/><Relationship Id="rId4" Type="http://schemas.openxmlformats.org/officeDocument/2006/relationships/oleObject" Target="../embeddings/oleObject189.bin"/></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7.xml"/><Relationship Id="rId1" Type="http://schemas.openxmlformats.org/officeDocument/2006/relationships/vmlDrawing" Target="../drawings/vmlDrawing77.vml"/><Relationship Id="rId5" Type="http://schemas.openxmlformats.org/officeDocument/2006/relationships/image" Target="../media/image180.wmf"/><Relationship Id="rId4" Type="http://schemas.openxmlformats.org/officeDocument/2006/relationships/oleObject" Target="../embeddings/oleObject192.bin"/></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195.bin"/><Relationship Id="rId13" Type="http://schemas.openxmlformats.org/officeDocument/2006/relationships/image" Target="../media/image185.wmf"/><Relationship Id="rId3" Type="http://schemas.openxmlformats.org/officeDocument/2006/relationships/notesSlide" Target="../notesSlides/notesSlide87.xml"/><Relationship Id="rId7" Type="http://schemas.openxmlformats.org/officeDocument/2006/relationships/image" Target="../media/image182.wmf"/><Relationship Id="rId12" Type="http://schemas.openxmlformats.org/officeDocument/2006/relationships/oleObject" Target="../embeddings/oleObject197.bin"/><Relationship Id="rId17" Type="http://schemas.openxmlformats.org/officeDocument/2006/relationships/image" Target="../media/image186.wmf"/><Relationship Id="rId2" Type="http://schemas.openxmlformats.org/officeDocument/2006/relationships/slideLayout" Target="../slideLayouts/slideLayout7.xml"/><Relationship Id="rId16" Type="http://schemas.openxmlformats.org/officeDocument/2006/relationships/oleObject" Target="../embeddings/oleObject199.bin"/><Relationship Id="rId1" Type="http://schemas.openxmlformats.org/officeDocument/2006/relationships/vmlDrawing" Target="../drawings/vmlDrawing78.vml"/><Relationship Id="rId6" Type="http://schemas.openxmlformats.org/officeDocument/2006/relationships/oleObject" Target="../embeddings/oleObject194.bin"/><Relationship Id="rId11" Type="http://schemas.openxmlformats.org/officeDocument/2006/relationships/image" Target="../media/image184.wmf"/><Relationship Id="rId5" Type="http://schemas.openxmlformats.org/officeDocument/2006/relationships/image" Target="../media/image181.wmf"/><Relationship Id="rId15" Type="http://schemas.openxmlformats.org/officeDocument/2006/relationships/image" Target="../media/image155.wmf"/><Relationship Id="rId10" Type="http://schemas.openxmlformats.org/officeDocument/2006/relationships/oleObject" Target="../embeddings/oleObject196.bin"/><Relationship Id="rId4" Type="http://schemas.openxmlformats.org/officeDocument/2006/relationships/oleObject" Target="../embeddings/oleObject193.bin"/><Relationship Id="rId9" Type="http://schemas.openxmlformats.org/officeDocument/2006/relationships/image" Target="../media/image183.wmf"/><Relationship Id="rId14" Type="http://schemas.openxmlformats.org/officeDocument/2006/relationships/oleObject" Target="../embeddings/oleObject198.bin"/></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202.bin"/><Relationship Id="rId3" Type="http://schemas.openxmlformats.org/officeDocument/2006/relationships/notesSlide" Target="../notesSlides/notesSlide88.xml"/><Relationship Id="rId7" Type="http://schemas.openxmlformats.org/officeDocument/2006/relationships/image" Target="../media/image188.wmf"/><Relationship Id="rId2" Type="http://schemas.openxmlformats.org/officeDocument/2006/relationships/slideLayout" Target="../slideLayouts/slideLayout7.xml"/><Relationship Id="rId1" Type="http://schemas.openxmlformats.org/officeDocument/2006/relationships/vmlDrawing" Target="../drawings/vmlDrawing79.vml"/><Relationship Id="rId6" Type="http://schemas.openxmlformats.org/officeDocument/2006/relationships/oleObject" Target="../embeddings/oleObject201.bin"/><Relationship Id="rId11" Type="http://schemas.openxmlformats.org/officeDocument/2006/relationships/image" Target="../media/image190.wmf"/><Relationship Id="rId5" Type="http://schemas.openxmlformats.org/officeDocument/2006/relationships/image" Target="../media/image187.png"/><Relationship Id="rId10" Type="http://schemas.openxmlformats.org/officeDocument/2006/relationships/oleObject" Target="../embeddings/oleObject203.bin"/><Relationship Id="rId4" Type="http://schemas.openxmlformats.org/officeDocument/2006/relationships/oleObject" Target="../embeddings/oleObject200.bin"/><Relationship Id="rId9" Type="http://schemas.openxmlformats.org/officeDocument/2006/relationships/image" Target="../media/image189.png"/></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206.bin"/><Relationship Id="rId13" Type="http://schemas.openxmlformats.org/officeDocument/2006/relationships/image" Target="../media/image194.wmf"/><Relationship Id="rId3" Type="http://schemas.openxmlformats.org/officeDocument/2006/relationships/notesSlide" Target="../notesSlides/notesSlide89.xml"/><Relationship Id="rId7" Type="http://schemas.openxmlformats.org/officeDocument/2006/relationships/image" Target="../media/image173.wmf"/><Relationship Id="rId12" Type="http://schemas.openxmlformats.org/officeDocument/2006/relationships/oleObject" Target="../embeddings/oleObject208.bin"/><Relationship Id="rId2" Type="http://schemas.openxmlformats.org/officeDocument/2006/relationships/slideLayout" Target="../slideLayouts/slideLayout7.xml"/><Relationship Id="rId1" Type="http://schemas.openxmlformats.org/officeDocument/2006/relationships/vmlDrawing" Target="../drawings/vmlDrawing80.vml"/><Relationship Id="rId6" Type="http://schemas.openxmlformats.org/officeDocument/2006/relationships/oleObject" Target="../embeddings/oleObject205.bin"/><Relationship Id="rId11" Type="http://schemas.openxmlformats.org/officeDocument/2006/relationships/image" Target="../media/image193.png"/><Relationship Id="rId5" Type="http://schemas.openxmlformats.org/officeDocument/2006/relationships/image" Target="../media/image191.png"/><Relationship Id="rId10" Type="http://schemas.openxmlformats.org/officeDocument/2006/relationships/oleObject" Target="../embeddings/oleObject207.bin"/><Relationship Id="rId4" Type="http://schemas.openxmlformats.org/officeDocument/2006/relationships/oleObject" Target="../embeddings/oleObject204.bin"/><Relationship Id="rId9" Type="http://schemas.openxmlformats.org/officeDocument/2006/relationships/image" Target="../media/image192.w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image" Target="../media/image8.wmf"/><Relationship Id="rId4" Type="http://schemas.openxmlformats.org/officeDocument/2006/relationships/oleObject" Target="../embeddings/oleObject9.bin"/></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211.bin"/><Relationship Id="rId13" Type="http://schemas.openxmlformats.org/officeDocument/2006/relationships/oleObject" Target="../embeddings/oleObject214.bin"/><Relationship Id="rId3" Type="http://schemas.openxmlformats.org/officeDocument/2006/relationships/notesSlide" Target="../notesSlides/notesSlide90.xml"/><Relationship Id="rId7" Type="http://schemas.openxmlformats.org/officeDocument/2006/relationships/image" Target="../media/image196.wmf"/><Relationship Id="rId12" Type="http://schemas.openxmlformats.org/officeDocument/2006/relationships/image" Target="../media/image198.wmf"/><Relationship Id="rId2" Type="http://schemas.openxmlformats.org/officeDocument/2006/relationships/slideLayout" Target="../slideLayouts/slideLayout7.xml"/><Relationship Id="rId1" Type="http://schemas.openxmlformats.org/officeDocument/2006/relationships/vmlDrawing" Target="../drawings/vmlDrawing81.vml"/><Relationship Id="rId6" Type="http://schemas.openxmlformats.org/officeDocument/2006/relationships/oleObject" Target="../embeddings/oleObject210.bin"/><Relationship Id="rId11" Type="http://schemas.openxmlformats.org/officeDocument/2006/relationships/oleObject" Target="../embeddings/oleObject213.bin"/><Relationship Id="rId5" Type="http://schemas.openxmlformats.org/officeDocument/2006/relationships/image" Target="../media/image195.wmf"/><Relationship Id="rId10" Type="http://schemas.openxmlformats.org/officeDocument/2006/relationships/oleObject" Target="../embeddings/oleObject212.bin"/><Relationship Id="rId4" Type="http://schemas.openxmlformats.org/officeDocument/2006/relationships/oleObject" Target="../embeddings/oleObject209.bin"/><Relationship Id="rId9" Type="http://schemas.openxmlformats.org/officeDocument/2006/relationships/image" Target="../media/image197.wmf"/></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217.bin"/><Relationship Id="rId13" Type="http://schemas.openxmlformats.org/officeDocument/2006/relationships/oleObject" Target="../embeddings/oleObject220.bin"/><Relationship Id="rId18" Type="http://schemas.openxmlformats.org/officeDocument/2006/relationships/image" Target="../media/image204.wmf"/><Relationship Id="rId3" Type="http://schemas.openxmlformats.org/officeDocument/2006/relationships/notesSlide" Target="../notesSlides/notesSlide92.xml"/><Relationship Id="rId7" Type="http://schemas.openxmlformats.org/officeDocument/2006/relationships/image" Target="../media/image199.wmf"/><Relationship Id="rId12" Type="http://schemas.openxmlformats.org/officeDocument/2006/relationships/image" Target="../media/image201.wmf"/><Relationship Id="rId17" Type="http://schemas.openxmlformats.org/officeDocument/2006/relationships/oleObject" Target="../embeddings/oleObject222.bin"/><Relationship Id="rId2" Type="http://schemas.openxmlformats.org/officeDocument/2006/relationships/slideLayout" Target="../slideLayouts/slideLayout7.xml"/><Relationship Id="rId16" Type="http://schemas.openxmlformats.org/officeDocument/2006/relationships/image" Target="../media/image203.wmf"/><Relationship Id="rId1" Type="http://schemas.openxmlformats.org/officeDocument/2006/relationships/vmlDrawing" Target="../drawings/vmlDrawing82.vml"/><Relationship Id="rId6" Type="http://schemas.openxmlformats.org/officeDocument/2006/relationships/oleObject" Target="../embeddings/oleObject216.bin"/><Relationship Id="rId11" Type="http://schemas.openxmlformats.org/officeDocument/2006/relationships/oleObject" Target="../embeddings/oleObject219.bin"/><Relationship Id="rId5" Type="http://schemas.openxmlformats.org/officeDocument/2006/relationships/image" Target="../media/image198.wmf"/><Relationship Id="rId15" Type="http://schemas.openxmlformats.org/officeDocument/2006/relationships/oleObject" Target="../embeddings/oleObject221.bin"/><Relationship Id="rId10" Type="http://schemas.openxmlformats.org/officeDocument/2006/relationships/image" Target="../media/image200.wmf"/><Relationship Id="rId4" Type="http://schemas.openxmlformats.org/officeDocument/2006/relationships/oleObject" Target="../embeddings/oleObject215.bin"/><Relationship Id="rId9" Type="http://schemas.openxmlformats.org/officeDocument/2006/relationships/oleObject" Target="../embeddings/oleObject218.bin"/><Relationship Id="rId14" Type="http://schemas.openxmlformats.org/officeDocument/2006/relationships/image" Target="../media/image202.wmf"/></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225.bin"/><Relationship Id="rId13" Type="http://schemas.openxmlformats.org/officeDocument/2006/relationships/image" Target="../media/image206.wmf"/><Relationship Id="rId18" Type="http://schemas.openxmlformats.org/officeDocument/2006/relationships/oleObject" Target="../embeddings/oleObject230.bin"/><Relationship Id="rId3" Type="http://schemas.openxmlformats.org/officeDocument/2006/relationships/notesSlide" Target="../notesSlides/notesSlide93.xml"/><Relationship Id="rId7" Type="http://schemas.openxmlformats.org/officeDocument/2006/relationships/image" Target="../media/image158.wmf"/><Relationship Id="rId12" Type="http://schemas.openxmlformats.org/officeDocument/2006/relationships/oleObject" Target="../embeddings/oleObject227.bin"/><Relationship Id="rId17" Type="http://schemas.openxmlformats.org/officeDocument/2006/relationships/image" Target="../media/image208.wmf"/><Relationship Id="rId2" Type="http://schemas.openxmlformats.org/officeDocument/2006/relationships/slideLayout" Target="../slideLayouts/slideLayout7.xml"/><Relationship Id="rId16" Type="http://schemas.openxmlformats.org/officeDocument/2006/relationships/oleObject" Target="../embeddings/oleObject229.bin"/><Relationship Id="rId1" Type="http://schemas.openxmlformats.org/officeDocument/2006/relationships/vmlDrawing" Target="../drawings/vmlDrawing83.vml"/><Relationship Id="rId6" Type="http://schemas.openxmlformats.org/officeDocument/2006/relationships/oleObject" Target="../embeddings/oleObject224.bin"/><Relationship Id="rId11" Type="http://schemas.openxmlformats.org/officeDocument/2006/relationships/image" Target="../media/image155.wmf"/><Relationship Id="rId5" Type="http://schemas.openxmlformats.org/officeDocument/2006/relationships/image" Target="../media/image205.wmf"/><Relationship Id="rId15" Type="http://schemas.openxmlformats.org/officeDocument/2006/relationships/image" Target="../media/image207.wmf"/><Relationship Id="rId10" Type="http://schemas.openxmlformats.org/officeDocument/2006/relationships/oleObject" Target="../embeddings/oleObject226.bin"/><Relationship Id="rId19" Type="http://schemas.openxmlformats.org/officeDocument/2006/relationships/image" Target="../media/image209.wmf"/><Relationship Id="rId4" Type="http://schemas.openxmlformats.org/officeDocument/2006/relationships/oleObject" Target="../embeddings/oleObject223.bin"/><Relationship Id="rId9" Type="http://schemas.openxmlformats.org/officeDocument/2006/relationships/image" Target="../media/image160.wmf"/><Relationship Id="rId14" Type="http://schemas.openxmlformats.org/officeDocument/2006/relationships/oleObject" Target="../embeddings/oleObject228.bin"/></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233.bin"/><Relationship Id="rId13" Type="http://schemas.openxmlformats.org/officeDocument/2006/relationships/image" Target="../media/image214.wmf"/><Relationship Id="rId3" Type="http://schemas.openxmlformats.org/officeDocument/2006/relationships/notesSlide" Target="../notesSlides/notesSlide94.xml"/><Relationship Id="rId7" Type="http://schemas.openxmlformats.org/officeDocument/2006/relationships/image" Target="../media/image211.wmf"/><Relationship Id="rId12" Type="http://schemas.openxmlformats.org/officeDocument/2006/relationships/oleObject" Target="../embeddings/oleObject235.bin"/><Relationship Id="rId17" Type="http://schemas.openxmlformats.org/officeDocument/2006/relationships/image" Target="../media/image110.wmf"/><Relationship Id="rId2" Type="http://schemas.openxmlformats.org/officeDocument/2006/relationships/slideLayout" Target="../slideLayouts/slideLayout7.xml"/><Relationship Id="rId16" Type="http://schemas.openxmlformats.org/officeDocument/2006/relationships/oleObject" Target="../embeddings/oleObject237.bin"/><Relationship Id="rId1" Type="http://schemas.openxmlformats.org/officeDocument/2006/relationships/vmlDrawing" Target="../drawings/vmlDrawing84.vml"/><Relationship Id="rId6" Type="http://schemas.openxmlformats.org/officeDocument/2006/relationships/oleObject" Target="../embeddings/oleObject232.bin"/><Relationship Id="rId11" Type="http://schemas.openxmlformats.org/officeDocument/2006/relationships/image" Target="../media/image213.wmf"/><Relationship Id="rId5" Type="http://schemas.openxmlformats.org/officeDocument/2006/relationships/image" Target="../media/image210.wmf"/><Relationship Id="rId15" Type="http://schemas.openxmlformats.org/officeDocument/2006/relationships/image" Target="../media/image215.wmf"/><Relationship Id="rId10" Type="http://schemas.openxmlformats.org/officeDocument/2006/relationships/oleObject" Target="../embeddings/oleObject234.bin"/><Relationship Id="rId4" Type="http://schemas.openxmlformats.org/officeDocument/2006/relationships/oleObject" Target="../embeddings/oleObject231.bin"/><Relationship Id="rId9" Type="http://schemas.openxmlformats.org/officeDocument/2006/relationships/image" Target="../media/image212.wmf"/><Relationship Id="rId14" Type="http://schemas.openxmlformats.org/officeDocument/2006/relationships/oleObject" Target="../embeddings/oleObject236.bin"/></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240.bin"/><Relationship Id="rId13" Type="http://schemas.openxmlformats.org/officeDocument/2006/relationships/oleObject" Target="../embeddings/oleObject244.bin"/><Relationship Id="rId3" Type="http://schemas.openxmlformats.org/officeDocument/2006/relationships/notesSlide" Target="../notesSlides/notesSlide95.xml"/><Relationship Id="rId7" Type="http://schemas.openxmlformats.org/officeDocument/2006/relationships/image" Target="../media/image216.wmf"/><Relationship Id="rId12" Type="http://schemas.openxmlformats.org/officeDocument/2006/relationships/oleObject" Target="../embeddings/oleObject243.bin"/><Relationship Id="rId2" Type="http://schemas.openxmlformats.org/officeDocument/2006/relationships/slideLayout" Target="../slideLayouts/slideLayout7.xml"/><Relationship Id="rId1" Type="http://schemas.openxmlformats.org/officeDocument/2006/relationships/vmlDrawing" Target="../drawings/vmlDrawing85.vml"/><Relationship Id="rId6" Type="http://schemas.openxmlformats.org/officeDocument/2006/relationships/oleObject" Target="../embeddings/oleObject239.bin"/><Relationship Id="rId11" Type="http://schemas.openxmlformats.org/officeDocument/2006/relationships/oleObject" Target="../embeddings/oleObject242.bin"/><Relationship Id="rId5" Type="http://schemas.openxmlformats.org/officeDocument/2006/relationships/image" Target="../media/image109.wmf"/><Relationship Id="rId10" Type="http://schemas.openxmlformats.org/officeDocument/2006/relationships/image" Target="../media/image195.wmf"/><Relationship Id="rId4" Type="http://schemas.openxmlformats.org/officeDocument/2006/relationships/oleObject" Target="../embeddings/oleObject238.bin"/><Relationship Id="rId9" Type="http://schemas.openxmlformats.org/officeDocument/2006/relationships/oleObject" Target="../embeddings/oleObject241.bin"/><Relationship Id="rId14" Type="http://schemas.openxmlformats.org/officeDocument/2006/relationships/oleObject" Target="../embeddings/oleObject245.bin"/></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248.bin"/><Relationship Id="rId13" Type="http://schemas.openxmlformats.org/officeDocument/2006/relationships/oleObject" Target="../embeddings/oleObject251.bin"/><Relationship Id="rId3" Type="http://schemas.openxmlformats.org/officeDocument/2006/relationships/notesSlide" Target="../notesSlides/notesSlide96.xml"/><Relationship Id="rId7" Type="http://schemas.openxmlformats.org/officeDocument/2006/relationships/image" Target="../media/image205.wmf"/><Relationship Id="rId12" Type="http://schemas.openxmlformats.org/officeDocument/2006/relationships/image" Target="../media/image217.wmf"/><Relationship Id="rId2" Type="http://schemas.openxmlformats.org/officeDocument/2006/relationships/slideLayout" Target="../slideLayouts/slideLayout7.xml"/><Relationship Id="rId16" Type="http://schemas.openxmlformats.org/officeDocument/2006/relationships/image" Target="../media/image218.wmf"/><Relationship Id="rId1" Type="http://schemas.openxmlformats.org/officeDocument/2006/relationships/vmlDrawing" Target="../drawings/vmlDrawing86.vml"/><Relationship Id="rId6" Type="http://schemas.openxmlformats.org/officeDocument/2006/relationships/oleObject" Target="../embeddings/oleObject247.bin"/><Relationship Id="rId11" Type="http://schemas.openxmlformats.org/officeDocument/2006/relationships/oleObject" Target="../embeddings/oleObject250.bin"/><Relationship Id="rId5" Type="http://schemas.openxmlformats.org/officeDocument/2006/relationships/image" Target="../media/image155.wmf"/><Relationship Id="rId15" Type="http://schemas.openxmlformats.org/officeDocument/2006/relationships/oleObject" Target="../embeddings/oleObject253.bin"/><Relationship Id="rId10" Type="http://schemas.openxmlformats.org/officeDocument/2006/relationships/image" Target="../media/image109.wmf"/><Relationship Id="rId4" Type="http://schemas.openxmlformats.org/officeDocument/2006/relationships/oleObject" Target="../embeddings/oleObject246.bin"/><Relationship Id="rId9" Type="http://schemas.openxmlformats.org/officeDocument/2006/relationships/oleObject" Target="../embeddings/oleObject249.bin"/><Relationship Id="rId14" Type="http://schemas.openxmlformats.org/officeDocument/2006/relationships/oleObject" Target="../embeddings/oleObject252.bin"/></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256.bin"/><Relationship Id="rId13" Type="http://schemas.openxmlformats.org/officeDocument/2006/relationships/image" Target="../media/image207.wmf"/><Relationship Id="rId3" Type="http://schemas.openxmlformats.org/officeDocument/2006/relationships/notesSlide" Target="../notesSlides/notesSlide97.xml"/><Relationship Id="rId7" Type="http://schemas.openxmlformats.org/officeDocument/2006/relationships/image" Target="../media/image109.wmf"/><Relationship Id="rId12" Type="http://schemas.openxmlformats.org/officeDocument/2006/relationships/oleObject" Target="../embeddings/oleObject258.bin"/><Relationship Id="rId2" Type="http://schemas.openxmlformats.org/officeDocument/2006/relationships/slideLayout" Target="../slideLayouts/slideLayout7.xml"/><Relationship Id="rId16" Type="http://schemas.openxmlformats.org/officeDocument/2006/relationships/image" Target="../media/image220.wmf"/><Relationship Id="rId1" Type="http://schemas.openxmlformats.org/officeDocument/2006/relationships/vmlDrawing" Target="../drawings/vmlDrawing87.vml"/><Relationship Id="rId6" Type="http://schemas.openxmlformats.org/officeDocument/2006/relationships/oleObject" Target="../embeddings/oleObject255.bin"/><Relationship Id="rId11" Type="http://schemas.openxmlformats.org/officeDocument/2006/relationships/image" Target="../media/image219.wmf"/><Relationship Id="rId5" Type="http://schemas.openxmlformats.org/officeDocument/2006/relationships/image" Target="../media/image155.wmf"/><Relationship Id="rId15" Type="http://schemas.openxmlformats.org/officeDocument/2006/relationships/oleObject" Target="../embeddings/oleObject260.bin"/><Relationship Id="rId10" Type="http://schemas.openxmlformats.org/officeDocument/2006/relationships/oleObject" Target="../embeddings/oleObject257.bin"/><Relationship Id="rId4" Type="http://schemas.openxmlformats.org/officeDocument/2006/relationships/oleObject" Target="../embeddings/oleObject254.bin"/><Relationship Id="rId9" Type="http://schemas.openxmlformats.org/officeDocument/2006/relationships/image" Target="../media/image205.wmf"/><Relationship Id="rId14" Type="http://schemas.openxmlformats.org/officeDocument/2006/relationships/oleObject" Target="../embeddings/oleObject259.bin"/></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263.bin"/><Relationship Id="rId13" Type="http://schemas.openxmlformats.org/officeDocument/2006/relationships/image" Target="../media/image110.wmf"/><Relationship Id="rId18" Type="http://schemas.openxmlformats.org/officeDocument/2006/relationships/oleObject" Target="../embeddings/oleObject268.bin"/><Relationship Id="rId3" Type="http://schemas.openxmlformats.org/officeDocument/2006/relationships/notesSlide" Target="../notesSlides/notesSlide98.xml"/><Relationship Id="rId7" Type="http://schemas.openxmlformats.org/officeDocument/2006/relationships/image" Target="../media/image222.wmf"/><Relationship Id="rId12" Type="http://schemas.openxmlformats.org/officeDocument/2006/relationships/oleObject" Target="../embeddings/oleObject265.bin"/><Relationship Id="rId17" Type="http://schemas.openxmlformats.org/officeDocument/2006/relationships/image" Target="../media/image226.wmf"/><Relationship Id="rId2" Type="http://schemas.openxmlformats.org/officeDocument/2006/relationships/slideLayout" Target="../slideLayouts/slideLayout7.xml"/><Relationship Id="rId16" Type="http://schemas.openxmlformats.org/officeDocument/2006/relationships/oleObject" Target="../embeddings/oleObject267.bin"/><Relationship Id="rId1" Type="http://schemas.openxmlformats.org/officeDocument/2006/relationships/vmlDrawing" Target="../drawings/vmlDrawing88.vml"/><Relationship Id="rId6" Type="http://schemas.openxmlformats.org/officeDocument/2006/relationships/oleObject" Target="../embeddings/oleObject262.bin"/><Relationship Id="rId11" Type="http://schemas.openxmlformats.org/officeDocument/2006/relationships/image" Target="../media/image224.wmf"/><Relationship Id="rId5" Type="http://schemas.openxmlformats.org/officeDocument/2006/relationships/image" Target="../media/image221.wmf"/><Relationship Id="rId15" Type="http://schemas.openxmlformats.org/officeDocument/2006/relationships/image" Target="../media/image225.wmf"/><Relationship Id="rId10" Type="http://schemas.openxmlformats.org/officeDocument/2006/relationships/oleObject" Target="../embeddings/oleObject264.bin"/><Relationship Id="rId19" Type="http://schemas.openxmlformats.org/officeDocument/2006/relationships/image" Target="../media/image227.wmf"/><Relationship Id="rId4" Type="http://schemas.openxmlformats.org/officeDocument/2006/relationships/oleObject" Target="../embeddings/oleObject261.bin"/><Relationship Id="rId9" Type="http://schemas.openxmlformats.org/officeDocument/2006/relationships/image" Target="../media/image223.wmf"/><Relationship Id="rId14" Type="http://schemas.openxmlformats.org/officeDocument/2006/relationships/oleObject" Target="../embeddings/oleObject266.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11.xml"/><Relationship Id="rId7" Type="http://schemas.openxmlformats.org/officeDocument/2006/relationships/image" Target="../media/image11.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2.bin"/><Relationship Id="rId5" Type="http://schemas.openxmlformats.org/officeDocument/2006/relationships/image" Target="../media/image10.wmf"/><Relationship Id="rId4" Type="http://schemas.openxmlformats.org/officeDocument/2006/relationships/oleObject" Target="../embeddings/oleObject11.bin"/><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13.png"/><Relationship Id="rId4" Type="http://schemas.openxmlformats.org/officeDocument/2006/relationships/oleObject" Target="../embeddings/oleObject14.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5.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6.bin"/><Relationship Id="rId5" Type="http://schemas.openxmlformats.org/officeDocument/2006/relationships/image" Target="../media/image14.png"/><Relationship Id="rId4" Type="http://schemas.openxmlformats.org/officeDocument/2006/relationships/oleObject" Target="../embeddings/oleObject15.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20.wmf"/><Relationship Id="rId18" Type="http://schemas.openxmlformats.org/officeDocument/2006/relationships/oleObject" Target="../embeddings/oleObject24.bin"/><Relationship Id="rId3" Type="http://schemas.openxmlformats.org/officeDocument/2006/relationships/notesSlide" Target="../notesSlides/notesSlide14.xml"/><Relationship Id="rId7" Type="http://schemas.openxmlformats.org/officeDocument/2006/relationships/image" Target="../media/image17.wmf"/><Relationship Id="rId12" Type="http://schemas.openxmlformats.org/officeDocument/2006/relationships/oleObject" Target="../embeddings/oleObject21.bin"/><Relationship Id="rId17" Type="http://schemas.openxmlformats.org/officeDocument/2006/relationships/image" Target="../media/image22.wmf"/><Relationship Id="rId2" Type="http://schemas.openxmlformats.org/officeDocument/2006/relationships/slideLayout" Target="../slideLayouts/slideLayout7.xml"/><Relationship Id="rId16" Type="http://schemas.openxmlformats.org/officeDocument/2006/relationships/oleObject" Target="../embeddings/oleObject23.bin"/><Relationship Id="rId1" Type="http://schemas.openxmlformats.org/officeDocument/2006/relationships/vmlDrawing" Target="../drawings/vmlDrawing8.vml"/><Relationship Id="rId6" Type="http://schemas.openxmlformats.org/officeDocument/2006/relationships/oleObject" Target="../embeddings/oleObject18.bin"/><Relationship Id="rId11" Type="http://schemas.openxmlformats.org/officeDocument/2006/relationships/image" Target="../media/image19.wmf"/><Relationship Id="rId5" Type="http://schemas.openxmlformats.org/officeDocument/2006/relationships/image" Target="../media/image16.wmf"/><Relationship Id="rId15" Type="http://schemas.openxmlformats.org/officeDocument/2006/relationships/image" Target="../media/image21.wmf"/><Relationship Id="rId10" Type="http://schemas.openxmlformats.org/officeDocument/2006/relationships/oleObject" Target="../embeddings/oleObject20.bin"/><Relationship Id="rId19" Type="http://schemas.openxmlformats.org/officeDocument/2006/relationships/image" Target="../media/image23.wmf"/><Relationship Id="rId4" Type="http://schemas.openxmlformats.org/officeDocument/2006/relationships/oleObject" Target="../embeddings/oleObject17.bin"/><Relationship Id="rId9" Type="http://schemas.openxmlformats.org/officeDocument/2006/relationships/image" Target="../media/image18.wmf"/><Relationship Id="rId14" Type="http://schemas.openxmlformats.org/officeDocument/2006/relationships/oleObject" Target="../embeddings/oleObject22.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24.wmf"/><Relationship Id="rId4" Type="http://schemas.openxmlformats.org/officeDocument/2006/relationships/oleObject" Target="../embeddings/oleObject25.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25.wmf"/><Relationship Id="rId4" Type="http://schemas.openxmlformats.org/officeDocument/2006/relationships/oleObject" Target="../embeddings/oleObject26.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24.wmf"/><Relationship Id="rId4" Type="http://schemas.openxmlformats.org/officeDocument/2006/relationships/oleObject" Target="../embeddings/oleObject27.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27.wmf"/><Relationship Id="rId5" Type="http://schemas.openxmlformats.org/officeDocument/2006/relationships/oleObject" Target="../embeddings/oleObject29.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31.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3.xml"/><Relationship Id="rId1" Type="http://schemas.openxmlformats.org/officeDocument/2006/relationships/vmlDrawing" Target="../drawings/vmlDrawing13.vml"/><Relationship Id="rId4" Type="http://schemas.openxmlformats.org/officeDocument/2006/relationships/image" Target="../media/image30.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3.xml"/><Relationship Id="rId1" Type="http://schemas.openxmlformats.org/officeDocument/2006/relationships/vmlDrawing" Target="../drawings/vmlDrawing14.vml"/><Relationship Id="rId4" Type="http://schemas.openxmlformats.org/officeDocument/2006/relationships/image" Target="../media/image31.w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32.wmf"/><Relationship Id="rId4" Type="http://schemas.openxmlformats.org/officeDocument/2006/relationships/oleObject" Target="../embeddings/oleObject34.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34.wmf"/><Relationship Id="rId5" Type="http://schemas.openxmlformats.org/officeDocument/2006/relationships/oleObject" Target="../embeddings/oleObject36.bin"/><Relationship Id="rId4" Type="http://schemas.openxmlformats.org/officeDocument/2006/relationships/image" Target="../media/image33.w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6.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38.bin"/><Relationship Id="rId5" Type="http://schemas.openxmlformats.org/officeDocument/2006/relationships/image" Target="../media/image35.wmf"/><Relationship Id="rId4" Type="http://schemas.openxmlformats.org/officeDocument/2006/relationships/oleObject" Target="../embeddings/oleObject37.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vmlDrawing" Target="../drawings/vmlDrawing18.vml"/><Relationship Id="rId5" Type="http://schemas.openxmlformats.org/officeDocument/2006/relationships/image" Target="../media/image37.wmf"/><Relationship Id="rId4" Type="http://schemas.openxmlformats.org/officeDocument/2006/relationships/oleObject" Target="../embeddings/oleObject39.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19.vml"/><Relationship Id="rId5" Type="http://schemas.openxmlformats.org/officeDocument/2006/relationships/image" Target="../media/image38.wmf"/><Relationship Id="rId4" Type="http://schemas.openxmlformats.org/officeDocument/2006/relationships/oleObject" Target="../embeddings/Microsoft_Word_97_-_2003___1.doc"/></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notesSlide" Target="../notesSlides/notesSlide29.xml"/><Relationship Id="rId7" Type="http://schemas.openxmlformats.org/officeDocument/2006/relationships/image" Target="../media/image40.wmf"/><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41.bin"/><Relationship Id="rId5" Type="http://schemas.openxmlformats.org/officeDocument/2006/relationships/image" Target="../media/image39.wmf"/><Relationship Id="rId4" Type="http://schemas.openxmlformats.org/officeDocument/2006/relationships/oleObject" Target="../embeddings/oleObject40.bin"/><Relationship Id="rId9" Type="http://schemas.openxmlformats.org/officeDocument/2006/relationships/image" Target="../media/image41.w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43.jpeg"/><Relationship Id="rId5" Type="http://schemas.openxmlformats.org/officeDocument/2006/relationships/image" Target="../media/image42.wmf"/><Relationship Id="rId4" Type="http://schemas.openxmlformats.org/officeDocument/2006/relationships/oleObject" Target="../embeddings/oleObject43.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vmlDrawing" Target="../drawings/vmlDrawing22.vml"/><Relationship Id="rId5" Type="http://schemas.openxmlformats.org/officeDocument/2006/relationships/image" Target="../media/image44.png"/><Relationship Id="rId4" Type="http://schemas.openxmlformats.org/officeDocument/2006/relationships/oleObject" Target="../embeddings/oleObject44.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vmlDrawing" Target="../drawings/vmlDrawing23.vml"/><Relationship Id="rId5" Type="http://schemas.openxmlformats.org/officeDocument/2006/relationships/image" Target="../media/image45.png"/><Relationship Id="rId4" Type="http://schemas.openxmlformats.org/officeDocument/2006/relationships/oleObject" Target="../embeddings/oleObject45.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vmlDrawing" Target="../drawings/vmlDrawing24.vml"/><Relationship Id="rId5" Type="http://schemas.openxmlformats.org/officeDocument/2006/relationships/image" Target="../media/image46.png"/><Relationship Id="rId4" Type="http://schemas.openxmlformats.org/officeDocument/2006/relationships/oleObject" Target="../embeddings/oleObject46.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48.png"/><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oleObject" Target="../embeddings/oleObject48.bin"/><Relationship Id="rId5" Type="http://schemas.openxmlformats.org/officeDocument/2006/relationships/image" Target="../media/image47.wmf"/><Relationship Id="rId4" Type="http://schemas.openxmlformats.org/officeDocument/2006/relationships/oleObject" Target="../embeddings/oleObject47.bin"/></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notesSlide" Target="../notesSlides/notesSlide37.xml"/><Relationship Id="rId7" Type="http://schemas.openxmlformats.org/officeDocument/2006/relationships/image" Target="../media/image50.w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oleObject" Target="../embeddings/oleObject50.bin"/><Relationship Id="rId5" Type="http://schemas.openxmlformats.org/officeDocument/2006/relationships/image" Target="../media/image49.wmf"/><Relationship Id="rId4" Type="http://schemas.openxmlformats.org/officeDocument/2006/relationships/oleObject" Target="../embeddings/oleObject49.bin"/><Relationship Id="rId9" Type="http://schemas.openxmlformats.org/officeDocument/2006/relationships/image" Target="../media/image51.w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notesSlide" Target="../notesSlides/notesSlide38.xml"/><Relationship Id="rId7" Type="http://schemas.openxmlformats.org/officeDocument/2006/relationships/image" Target="../media/image53.wmf"/><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oleObject" Target="../embeddings/oleObject53.bin"/><Relationship Id="rId11" Type="http://schemas.openxmlformats.org/officeDocument/2006/relationships/image" Target="../media/image55.wmf"/><Relationship Id="rId5" Type="http://schemas.openxmlformats.org/officeDocument/2006/relationships/image" Target="../media/image52.wmf"/><Relationship Id="rId10" Type="http://schemas.openxmlformats.org/officeDocument/2006/relationships/oleObject" Target="../embeddings/oleObject55.bin"/><Relationship Id="rId4" Type="http://schemas.openxmlformats.org/officeDocument/2006/relationships/oleObject" Target="../embeddings/oleObject52.bin"/><Relationship Id="rId9" Type="http://schemas.openxmlformats.org/officeDocument/2006/relationships/image" Target="../media/image54.w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vmlDrawing" Target="../drawings/vmlDrawing28.vml"/><Relationship Id="rId5" Type="http://schemas.openxmlformats.org/officeDocument/2006/relationships/image" Target="../media/image56.wmf"/><Relationship Id="rId4" Type="http://schemas.openxmlformats.org/officeDocument/2006/relationships/oleObject" Target="../embeddings/oleObject56.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58.wmf"/><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oleObject" Target="../embeddings/oleObject58.bin"/><Relationship Id="rId5" Type="http://schemas.openxmlformats.org/officeDocument/2006/relationships/image" Target="../media/image57.wmf"/><Relationship Id="rId4" Type="http://schemas.openxmlformats.org/officeDocument/2006/relationships/oleObject" Target="../embeddings/oleObject57.bin"/></Relationships>
</file>

<file path=ppt/slides/_rels/slide49.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13.xml"/><Relationship Id="rId1" Type="http://schemas.openxmlformats.org/officeDocument/2006/relationships/vmlDrawing" Target="../drawings/vmlDrawing30.vml"/><Relationship Id="rId6" Type="http://schemas.openxmlformats.org/officeDocument/2006/relationships/image" Target="../media/image60.wmf"/><Relationship Id="rId5" Type="http://schemas.openxmlformats.org/officeDocument/2006/relationships/oleObject" Target="../embeddings/oleObject60.bin"/><Relationship Id="rId4" Type="http://schemas.openxmlformats.org/officeDocument/2006/relationships/image" Target="../media/image59.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63.wmf"/><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oleObject" Target="../embeddings/oleObject63.bin"/><Relationship Id="rId5" Type="http://schemas.openxmlformats.org/officeDocument/2006/relationships/image" Target="../media/image62.wmf"/><Relationship Id="rId4" Type="http://schemas.openxmlformats.org/officeDocument/2006/relationships/oleObject" Target="../embeddings/oleObject62.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65.wmf"/><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65.bin"/><Relationship Id="rId5" Type="http://schemas.openxmlformats.org/officeDocument/2006/relationships/image" Target="../media/image64.wmf"/><Relationship Id="rId4" Type="http://schemas.openxmlformats.org/officeDocument/2006/relationships/oleObject" Target="../embeddings/oleObject64.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notesSlide" Target="../notesSlides/notesSlide44.xml"/><Relationship Id="rId7" Type="http://schemas.openxmlformats.org/officeDocument/2006/relationships/image" Target="../media/image67.wmf"/><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oleObject" Target="../embeddings/oleObject67.bin"/><Relationship Id="rId5" Type="http://schemas.openxmlformats.org/officeDocument/2006/relationships/image" Target="../media/image66.wmf"/><Relationship Id="rId4" Type="http://schemas.openxmlformats.org/officeDocument/2006/relationships/oleObject" Target="../embeddings/oleObject66.bin"/><Relationship Id="rId9" Type="http://schemas.openxmlformats.org/officeDocument/2006/relationships/image" Target="../media/image68.w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notesSlide" Target="../notesSlides/notesSlide46.xml"/><Relationship Id="rId7" Type="http://schemas.openxmlformats.org/officeDocument/2006/relationships/image" Target="../media/image70.wmf"/><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oleObject" Target="../embeddings/oleObject70.bin"/><Relationship Id="rId5" Type="http://schemas.openxmlformats.org/officeDocument/2006/relationships/image" Target="../media/image69.wmf"/><Relationship Id="rId4" Type="http://schemas.openxmlformats.org/officeDocument/2006/relationships/oleObject" Target="../embeddings/oleObject69.bin"/><Relationship Id="rId9" Type="http://schemas.openxmlformats.org/officeDocument/2006/relationships/image" Target="../media/image71.wmf"/></Relationships>
</file>

<file path=ppt/slides/_rels/slide56.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72.bin"/><Relationship Id="rId7" Type="http://schemas.openxmlformats.org/officeDocument/2006/relationships/oleObject" Target="../embeddings/oleObject74.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73.wmf"/><Relationship Id="rId5" Type="http://schemas.openxmlformats.org/officeDocument/2006/relationships/oleObject" Target="../embeddings/oleObject73.bin"/><Relationship Id="rId4" Type="http://schemas.openxmlformats.org/officeDocument/2006/relationships/image" Target="../media/image72.wmf"/></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77.bin"/><Relationship Id="rId3" Type="http://schemas.openxmlformats.org/officeDocument/2006/relationships/notesSlide" Target="../notesSlides/notesSlide47.xml"/><Relationship Id="rId7" Type="http://schemas.openxmlformats.org/officeDocument/2006/relationships/image" Target="../media/image76.wmf"/><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oleObject" Target="../embeddings/oleObject76.bin"/><Relationship Id="rId5" Type="http://schemas.openxmlformats.org/officeDocument/2006/relationships/image" Target="../media/image75.wmf"/><Relationship Id="rId4" Type="http://schemas.openxmlformats.org/officeDocument/2006/relationships/oleObject" Target="../embeddings/oleObject75.bin"/><Relationship Id="rId9" Type="http://schemas.openxmlformats.org/officeDocument/2006/relationships/image" Target="../media/image77.w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79.wmf"/><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oleObject" Target="../embeddings/oleObject79.bin"/><Relationship Id="rId5" Type="http://schemas.openxmlformats.org/officeDocument/2006/relationships/image" Target="../media/image78.wmf"/><Relationship Id="rId4" Type="http://schemas.openxmlformats.org/officeDocument/2006/relationships/oleObject" Target="../embeddings/oleObject78.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81.wmf"/><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oleObject" Target="../embeddings/oleObject81.bin"/><Relationship Id="rId5" Type="http://schemas.openxmlformats.org/officeDocument/2006/relationships/image" Target="../media/image80.wmf"/><Relationship Id="rId4" Type="http://schemas.openxmlformats.org/officeDocument/2006/relationships/oleObject" Target="../embeddings/oleObject80.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12.xml"/><Relationship Id="rId1" Type="http://schemas.openxmlformats.org/officeDocument/2006/relationships/vmlDrawing" Target="../drawings/vmlDrawing39.vml"/><Relationship Id="rId6" Type="http://schemas.openxmlformats.org/officeDocument/2006/relationships/image" Target="../media/image83.wmf"/><Relationship Id="rId5" Type="http://schemas.openxmlformats.org/officeDocument/2006/relationships/oleObject" Target="../embeddings/oleObject83.bin"/><Relationship Id="rId4" Type="http://schemas.openxmlformats.org/officeDocument/2006/relationships/image" Target="../media/image82.wmf"/></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13.xml"/><Relationship Id="rId1" Type="http://schemas.openxmlformats.org/officeDocument/2006/relationships/vmlDrawing" Target="../drawings/vmlDrawing40.vml"/><Relationship Id="rId5" Type="http://schemas.openxmlformats.org/officeDocument/2006/relationships/image" Target="../media/image84.wmf"/><Relationship Id="rId4" Type="http://schemas.openxmlformats.org/officeDocument/2006/relationships/oleObject" Target="../embeddings/oleObject84.bin"/></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12.xml"/><Relationship Id="rId1" Type="http://schemas.openxmlformats.org/officeDocument/2006/relationships/vmlDrawing" Target="../drawings/vmlDrawing41.vml"/><Relationship Id="rId5" Type="http://schemas.openxmlformats.org/officeDocument/2006/relationships/image" Target="../media/image87.png"/><Relationship Id="rId4" Type="http://schemas.openxmlformats.org/officeDocument/2006/relationships/image" Target="../media/image86.wmf"/></Relationships>
</file>

<file path=ppt/slides/_rels/slide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vmlDrawing" Target="../drawings/vmlDrawing42.vml"/><Relationship Id="rId5" Type="http://schemas.openxmlformats.org/officeDocument/2006/relationships/image" Target="../media/image89.png"/><Relationship Id="rId4" Type="http://schemas.openxmlformats.org/officeDocument/2006/relationships/oleObject" Target="../embeddings/oleObject86.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91.png"/><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oleObject" Target="../embeddings/oleObject88.bin"/><Relationship Id="rId5" Type="http://schemas.openxmlformats.org/officeDocument/2006/relationships/image" Target="../media/image90.wmf"/><Relationship Id="rId4" Type="http://schemas.openxmlformats.org/officeDocument/2006/relationships/oleObject" Target="../embeddings/oleObject87.bin"/></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notesSlide" Target="../notesSlides/notesSlide52.xml"/><Relationship Id="rId7" Type="http://schemas.openxmlformats.org/officeDocument/2006/relationships/image" Target="../media/image93.wmf"/><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oleObject" Target="../embeddings/oleObject90.bin"/><Relationship Id="rId11" Type="http://schemas.openxmlformats.org/officeDocument/2006/relationships/image" Target="../media/image95.png"/><Relationship Id="rId5" Type="http://schemas.openxmlformats.org/officeDocument/2006/relationships/image" Target="../media/image92.wmf"/><Relationship Id="rId10" Type="http://schemas.openxmlformats.org/officeDocument/2006/relationships/oleObject" Target="../embeddings/oleObject92.bin"/><Relationship Id="rId4" Type="http://schemas.openxmlformats.org/officeDocument/2006/relationships/oleObject" Target="../embeddings/oleObject89.bin"/><Relationship Id="rId9" Type="http://schemas.openxmlformats.org/officeDocument/2006/relationships/image" Target="../media/image94.w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95.bin"/><Relationship Id="rId3" Type="http://schemas.openxmlformats.org/officeDocument/2006/relationships/notesSlide" Target="../notesSlides/notesSlide53.xml"/><Relationship Id="rId7" Type="http://schemas.openxmlformats.org/officeDocument/2006/relationships/image" Target="../media/image97.wmf"/><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oleObject" Target="../embeddings/oleObject94.bin"/><Relationship Id="rId5" Type="http://schemas.openxmlformats.org/officeDocument/2006/relationships/image" Target="../media/image96.wmf"/><Relationship Id="rId4" Type="http://schemas.openxmlformats.org/officeDocument/2006/relationships/oleObject" Target="../embeddings/oleObject93.bin"/><Relationship Id="rId9" Type="http://schemas.openxmlformats.org/officeDocument/2006/relationships/image" Target="../media/image98.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100.png"/><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oleObject" Target="../embeddings/oleObject97.bin"/><Relationship Id="rId5" Type="http://schemas.openxmlformats.org/officeDocument/2006/relationships/image" Target="../media/image99.wmf"/><Relationship Id="rId4" Type="http://schemas.openxmlformats.org/officeDocument/2006/relationships/oleObject" Target="../embeddings/oleObject96.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100.bin"/><Relationship Id="rId13" Type="http://schemas.openxmlformats.org/officeDocument/2006/relationships/image" Target="../media/image105.wmf"/><Relationship Id="rId3" Type="http://schemas.openxmlformats.org/officeDocument/2006/relationships/notesSlide" Target="../notesSlides/notesSlide55.xml"/><Relationship Id="rId7" Type="http://schemas.openxmlformats.org/officeDocument/2006/relationships/image" Target="../media/image102.wmf"/><Relationship Id="rId12" Type="http://schemas.openxmlformats.org/officeDocument/2006/relationships/oleObject" Target="../embeddings/oleObject102.bin"/><Relationship Id="rId17" Type="http://schemas.openxmlformats.org/officeDocument/2006/relationships/image" Target="../media/image107.png"/><Relationship Id="rId2" Type="http://schemas.openxmlformats.org/officeDocument/2006/relationships/slideLayout" Target="../slideLayouts/slideLayout7.xml"/><Relationship Id="rId16" Type="http://schemas.openxmlformats.org/officeDocument/2006/relationships/oleObject" Target="../embeddings/oleObject104.bin"/><Relationship Id="rId1" Type="http://schemas.openxmlformats.org/officeDocument/2006/relationships/vmlDrawing" Target="../drawings/vmlDrawing47.vml"/><Relationship Id="rId6" Type="http://schemas.openxmlformats.org/officeDocument/2006/relationships/oleObject" Target="../embeddings/oleObject99.bin"/><Relationship Id="rId11" Type="http://schemas.openxmlformats.org/officeDocument/2006/relationships/image" Target="../media/image104.wmf"/><Relationship Id="rId5" Type="http://schemas.openxmlformats.org/officeDocument/2006/relationships/image" Target="../media/image101.wmf"/><Relationship Id="rId15" Type="http://schemas.openxmlformats.org/officeDocument/2006/relationships/image" Target="../media/image106.wmf"/><Relationship Id="rId10" Type="http://schemas.openxmlformats.org/officeDocument/2006/relationships/oleObject" Target="../embeddings/oleObject101.bin"/><Relationship Id="rId4" Type="http://schemas.openxmlformats.org/officeDocument/2006/relationships/oleObject" Target="../embeddings/oleObject98.bin"/><Relationship Id="rId9" Type="http://schemas.openxmlformats.org/officeDocument/2006/relationships/image" Target="../media/image103.wmf"/><Relationship Id="rId14" Type="http://schemas.openxmlformats.org/officeDocument/2006/relationships/oleObject" Target="../embeddings/oleObject103.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png"/><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vmlDrawing" Target="../drawings/vmlDrawing48.vml"/><Relationship Id="rId5" Type="http://schemas.openxmlformats.org/officeDocument/2006/relationships/image" Target="../media/image108.wmf"/><Relationship Id="rId4" Type="http://schemas.openxmlformats.org/officeDocument/2006/relationships/oleObject" Target="../embeddings/oleObject105.bin"/></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108.bin"/><Relationship Id="rId13" Type="http://schemas.openxmlformats.org/officeDocument/2006/relationships/image" Target="../media/image113.png"/><Relationship Id="rId3" Type="http://schemas.openxmlformats.org/officeDocument/2006/relationships/notesSlide" Target="../notesSlides/notesSlide57.xml"/><Relationship Id="rId7" Type="http://schemas.openxmlformats.org/officeDocument/2006/relationships/image" Target="../media/image110.wmf"/><Relationship Id="rId12" Type="http://schemas.openxmlformats.org/officeDocument/2006/relationships/oleObject" Target="../embeddings/oleObject110.bin"/><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oleObject" Target="../embeddings/oleObject107.bin"/><Relationship Id="rId11" Type="http://schemas.openxmlformats.org/officeDocument/2006/relationships/image" Target="../media/image112.png"/><Relationship Id="rId5" Type="http://schemas.openxmlformats.org/officeDocument/2006/relationships/image" Target="../media/image109.wmf"/><Relationship Id="rId10" Type="http://schemas.openxmlformats.org/officeDocument/2006/relationships/oleObject" Target="../embeddings/oleObject109.bin"/><Relationship Id="rId4" Type="http://schemas.openxmlformats.org/officeDocument/2006/relationships/oleObject" Target="../embeddings/oleObject106.bin"/><Relationship Id="rId9" Type="http://schemas.openxmlformats.org/officeDocument/2006/relationships/image" Target="../media/image111.wmf"/></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13.bin"/><Relationship Id="rId13" Type="http://schemas.openxmlformats.org/officeDocument/2006/relationships/oleObject" Target="../embeddings/oleObject116.bin"/><Relationship Id="rId3" Type="http://schemas.openxmlformats.org/officeDocument/2006/relationships/notesSlide" Target="../notesSlides/notesSlide58.xml"/><Relationship Id="rId7" Type="http://schemas.openxmlformats.org/officeDocument/2006/relationships/image" Target="../media/image115.wmf"/><Relationship Id="rId12" Type="http://schemas.openxmlformats.org/officeDocument/2006/relationships/image" Target="../media/image117.wmf"/><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oleObject" Target="../embeddings/oleObject112.bin"/><Relationship Id="rId11" Type="http://schemas.openxmlformats.org/officeDocument/2006/relationships/oleObject" Target="../embeddings/oleObject115.bin"/><Relationship Id="rId5" Type="http://schemas.openxmlformats.org/officeDocument/2006/relationships/image" Target="../media/image114.wmf"/><Relationship Id="rId10" Type="http://schemas.openxmlformats.org/officeDocument/2006/relationships/image" Target="../media/image116.wmf"/><Relationship Id="rId4" Type="http://schemas.openxmlformats.org/officeDocument/2006/relationships/oleObject" Target="../embeddings/oleObject111.bin"/><Relationship Id="rId9" Type="http://schemas.openxmlformats.org/officeDocument/2006/relationships/oleObject" Target="../embeddings/oleObject114.bin"/><Relationship Id="rId14" Type="http://schemas.openxmlformats.org/officeDocument/2006/relationships/image" Target="../media/image118.wmf"/></Relationships>
</file>

<file path=ppt/slides/_rels/slide73.x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oleObject" Target="../embeddings/oleObject117.bin"/><Relationship Id="rId7" Type="http://schemas.openxmlformats.org/officeDocument/2006/relationships/oleObject" Target="../embeddings/oleObject119.bin"/><Relationship Id="rId2" Type="http://schemas.openxmlformats.org/officeDocument/2006/relationships/slideLayout" Target="../slideLayouts/slideLayout12.xml"/><Relationship Id="rId1" Type="http://schemas.openxmlformats.org/officeDocument/2006/relationships/vmlDrawing" Target="../drawings/vmlDrawing51.vml"/><Relationship Id="rId6" Type="http://schemas.openxmlformats.org/officeDocument/2006/relationships/image" Target="../media/image120.wmf"/><Relationship Id="rId5" Type="http://schemas.openxmlformats.org/officeDocument/2006/relationships/oleObject" Target="../embeddings/oleObject118.bin"/><Relationship Id="rId4" Type="http://schemas.openxmlformats.org/officeDocument/2006/relationships/image" Target="../media/image119.w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12.xml"/><Relationship Id="rId1" Type="http://schemas.openxmlformats.org/officeDocument/2006/relationships/vmlDrawing" Target="../drawings/vmlDrawing52.vml"/><Relationship Id="rId6" Type="http://schemas.openxmlformats.org/officeDocument/2006/relationships/image" Target="../media/image123.wmf"/><Relationship Id="rId5" Type="http://schemas.openxmlformats.org/officeDocument/2006/relationships/oleObject" Target="../embeddings/oleObject121.bin"/><Relationship Id="rId4" Type="http://schemas.openxmlformats.org/officeDocument/2006/relationships/image" Target="../media/image122.wmf"/></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notesSlide" Target="../notesSlides/notesSlide60.xml"/><Relationship Id="rId7" Type="http://schemas.openxmlformats.org/officeDocument/2006/relationships/image" Target="../media/image125.wmf"/><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oleObject" Target="../embeddings/oleObject123.bin"/><Relationship Id="rId5" Type="http://schemas.openxmlformats.org/officeDocument/2006/relationships/image" Target="../media/image124.wmf"/><Relationship Id="rId4" Type="http://schemas.openxmlformats.org/officeDocument/2006/relationships/oleObject" Target="../embeddings/oleObject122.bin"/><Relationship Id="rId9" Type="http://schemas.openxmlformats.org/officeDocument/2006/relationships/image" Target="../media/image126.wmf"/></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vmlDrawing" Target="../drawings/vmlDrawing54.vml"/><Relationship Id="rId5" Type="http://schemas.openxmlformats.org/officeDocument/2006/relationships/image" Target="../media/image127.png"/><Relationship Id="rId4" Type="http://schemas.openxmlformats.org/officeDocument/2006/relationships/oleObject" Target="../embeddings/oleObject125.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vmlDrawing" Target="../drawings/vmlDrawing55.vml"/><Relationship Id="rId5" Type="http://schemas.openxmlformats.org/officeDocument/2006/relationships/image" Target="../media/image128.wmf"/><Relationship Id="rId4" Type="http://schemas.openxmlformats.org/officeDocument/2006/relationships/oleObject" Target="../embeddings/oleObject126.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vmlDrawing" Target="../drawings/vmlDrawing56.vml"/><Relationship Id="rId5" Type="http://schemas.openxmlformats.org/officeDocument/2006/relationships/image" Target="../media/image129.png"/><Relationship Id="rId4" Type="http://schemas.openxmlformats.org/officeDocument/2006/relationships/oleObject" Target="../embeddings/oleObject127.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2.png"/><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130.bin"/><Relationship Id="rId13" Type="http://schemas.openxmlformats.org/officeDocument/2006/relationships/image" Target="../media/image134.wmf"/><Relationship Id="rId3" Type="http://schemas.openxmlformats.org/officeDocument/2006/relationships/notesSlide" Target="../notesSlides/notesSlide64.xml"/><Relationship Id="rId7" Type="http://schemas.openxmlformats.org/officeDocument/2006/relationships/image" Target="../media/image131.wmf"/><Relationship Id="rId12" Type="http://schemas.openxmlformats.org/officeDocument/2006/relationships/oleObject" Target="../embeddings/oleObject132.bin"/><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oleObject" Target="../embeddings/oleObject129.bin"/><Relationship Id="rId11" Type="http://schemas.openxmlformats.org/officeDocument/2006/relationships/image" Target="../media/image133.wmf"/><Relationship Id="rId5" Type="http://schemas.openxmlformats.org/officeDocument/2006/relationships/image" Target="../media/image130.wmf"/><Relationship Id="rId15" Type="http://schemas.openxmlformats.org/officeDocument/2006/relationships/image" Target="../media/image135.wmf"/><Relationship Id="rId10" Type="http://schemas.openxmlformats.org/officeDocument/2006/relationships/oleObject" Target="../embeddings/oleObject131.bin"/><Relationship Id="rId4" Type="http://schemas.openxmlformats.org/officeDocument/2006/relationships/oleObject" Target="../embeddings/oleObject128.bin"/><Relationship Id="rId9" Type="http://schemas.openxmlformats.org/officeDocument/2006/relationships/image" Target="../media/image132.wmf"/><Relationship Id="rId14" Type="http://schemas.openxmlformats.org/officeDocument/2006/relationships/oleObject" Target="../embeddings/oleObject133.bin"/></Relationships>
</file>

<file path=ppt/slides/_rels/slide81.xml.rels><?xml version="1.0" encoding="UTF-8" standalone="yes"?>
<Relationships xmlns="http://schemas.openxmlformats.org/package/2006/relationships"><Relationship Id="rId8" Type="http://schemas.openxmlformats.org/officeDocument/2006/relationships/image" Target="../media/image138.wmf"/><Relationship Id="rId3" Type="http://schemas.openxmlformats.org/officeDocument/2006/relationships/oleObject" Target="../embeddings/oleObject134.bin"/><Relationship Id="rId7" Type="http://schemas.openxmlformats.org/officeDocument/2006/relationships/oleObject" Target="../embeddings/oleObject136.bin"/><Relationship Id="rId2" Type="http://schemas.openxmlformats.org/officeDocument/2006/relationships/slideLayout" Target="../slideLayouts/slideLayout12.xml"/><Relationship Id="rId1" Type="http://schemas.openxmlformats.org/officeDocument/2006/relationships/vmlDrawing" Target="../drawings/vmlDrawing58.vml"/><Relationship Id="rId6" Type="http://schemas.openxmlformats.org/officeDocument/2006/relationships/image" Target="../media/image137.wmf"/><Relationship Id="rId5" Type="http://schemas.openxmlformats.org/officeDocument/2006/relationships/oleObject" Target="../embeddings/oleObject135.bin"/><Relationship Id="rId4" Type="http://schemas.openxmlformats.org/officeDocument/2006/relationships/image" Target="../media/image136.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12.xml"/><Relationship Id="rId1" Type="http://schemas.openxmlformats.org/officeDocument/2006/relationships/vmlDrawing" Target="../drawings/vmlDrawing59.vml"/><Relationship Id="rId4" Type="http://schemas.openxmlformats.org/officeDocument/2006/relationships/image" Target="../media/image139.wmf"/></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40.bin"/><Relationship Id="rId3" Type="http://schemas.openxmlformats.org/officeDocument/2006/relationships/notesSlide" Target="../notesSlides/notesSlide65.xml"/><Relationship Id="rId7" Type="http://schemas.openxmlformats.org/officeDocument/2006/relationships/image" Target="../media/image141.wmf"/><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oleObject" Target="../embeddings/oleObject139.bin"/><Relationship Id="rId5" Type="http://schemas.openxmlformats.org/officeDocument/2006/relationships/image" Target="../media/image140.wmf"/><Relationship Id="rId4" Type="http://schemas.openxmlformats.org/officeDocument/2006/relationships/oleObject" Target="../embeddings/oleObject138.bin"/><Relationship Id="rId9" Type="http://schemas.openxmlformats.org/officeDocument/2006/relationships/image" Target="../media/image142.png"/></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43.bin"/><Relationship Id="rId3" Type="http://schemas.openxmlformats.org/officeDocument/2006/relationships/notesSlide" Target="../notesSlides/notesSlide66.xml"/><Relationship Id="rId7" Type="http://schemas.openxmlformats.org/officeDocument/2006/relationships/image" Target="../media/image144.wmf"/><Relationship Id="rId2" Type="http://schemas.openxmlformats.org/officeDocument/2006/relationships/slideLayout" Target="../slideLayouts/slideLayout7.xml"/><Relationship Id="rId1" Type="http://schemas.openxmlformats.org/officeDocument/2006/relationships/vmlDrawing" Target="../drawings/vmlDrawing61.vml"/><Relationship Id="rId6" Type="http://schemas.openxmlformats.org/officeDocument/2006/relationships/oleObject" Target="../embeddings/oleObject142.bin"/><Relationship Id="rId5" Type="http://schemas.openxmlformats.org/officeDocument/2006/relationships/image" Target="../media/image143.wmf"/><Relationship Id="rId4" Type="http://schemas.openxmlformats.org/officeDocument/2006/relationships/oleObject" Target="../embeddings/oleObject141.bin"/><Relationship Id="rId9" Type="http://schemas.openxmlformats.org/officeDocument/2006/relationships/image" Target="../media/image145.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12.xml"/><Relationship Id="rId1" Type="http://schemas.openxmlformats.org/officeDocument/2006/relationships/vmlDrawing" Target="../drawings/vmlDrawing62.vml"/><Relationship Id="rId6" Type="http://schemas.openxmlformats.org/officeDocument/2006/relationships/image" Target="../media/image147.wmf"/><Relationship Id="rId5" Type="http://schemas.openxmlformats.org/officeDocument/2006/relationships/oleObject" Target="../embeddings/oleObject145.bin"/><Relationship Id="rId4" Type="http://schemas.openxmlformats.org/officeDocument/2006/relationships/image" Target="../media/image146.w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12.xml"/><Relationship Id="rId1" Type="http://schemas.openxmlformats.org/officeDocument/2006/relationships/vmlDrawing" Target="../drawings/vmlDrawing63.vml"/><Relationship Id="rId4" Type="http://schemas.openxmlformats.org/officeDocument/2006/relationships/image" Target="../media/image148.wmf"/></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image" Target="../media/image150.png"/><Relationship Id="rId2" Type="http://schemas.openxmlformats.org/officeDocument/2006/relationships/slideLayout" Target="../slideLayouts/slideLayout7.xml"/><Relationship Id="rId1" Type="http://schemas.openxmlformats.org/officeDocument/2006/relationships/vmlDrawing" Target="../drawings/vmlDrawing64.vml"/><Relationship Id="rId6" Type="http://schemas.openxmlformats.org/officeDocument/2006/relationships/oleObject" Target="../embeddings/oleObject148.bin"/><Relationship Id="rId5" Type="http://schemas.openxmlformats.org/officeDocument/2006/relationships/image" Target="../media/image149.png"/><Relationship Id="rId4" Type="http://schemas.openxmlformats.org/officeDocument/2006/relationships/oleObject" Target="../embeddings/oleObject147.bin"/></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151.bin"/><Relationship Id="rId3" Type="http://schemas.openxmlformats.org/officeDocument/2006/relationships/notesSlide" Target="../notesSlides/notesSlide69.xml"/><Relationship Id="rId7" Type="http://schemas.openxmlformats.org/officeDocument/2006/relationships/image" Target="../media/image152.wmf"/><Relationship Id="rId12" Type="http://schemas.openxmlformats.org/officeDocument/2006/relationships/oleObject" Target="../embeddings/oleObject153.bin"/><Relationship Id="rId2" Type="http://schemas.openxmlformats.org/officeDocument/2006/relationships/slideLayout" Target="../slideLayouts/slideLayout7.xml"/><Relationship Id="rId1" Type="http://schemas.openxmlformats.org/officeDocument/2006/relationships/vmlDrawing" Target="../drawings/vmlDrawing65.vml"/><Relationship Id="rId6" Type="http://schemas.openxmlformats.org/officeDocument/2006/relationships/oleObject" Target="../embeddings/oleObject150.bin"/><Relationship Id="rId11" Type="http://schemas.openxmlformats.org/officeDocument/2006/relationships/image" Target="../media/image154.wmf"/><Relationship Id="rId5" Type="http://schemas.openxmlformats.org/officeDocument/2006/relationships/image" Target="../media/image151.wmf"/><Relationship Id="rId10" Type="http://schemas.openxmlformats.org/officeDocument/2006/relationships/oleObject" Target="../embeddings/oleObject152.bin"/><Relationship Id="rId4" Type="http://schemas.openxmlformats.org/officeDocument/2006/relationships/oleObject" Target="../embeddings/oleObject149.bin"/><Relationship Id="rId9" Type="http://schemas.openxmlformats.org/officeDocument/2006/relationships/image" Target="../media/image153.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156.bin"/><Relationship Id="rId3" Type="http://schemas.openxmlformats.org/officeDocument/2006/relationships/notesSlide" Target="../notesSlides/notesSlide70.xml"/><Relationship Id="rId7" Type="http://schemas.openxmlformats.org/officeDocument/2006/relationships/image" Target="../media/image156.wmf"/><Relationship Id="rId2" Type="http://schemas.openxmlformats.org/officeDocument/2006/relationships/slideLayout" Target="../slideLayouts/slideLayout7.xml"/><Relationship Id="rId1" Type="http://schemas.openxmlformats.org/officeDocument/2006/relationships/vmlDrawing" Target="../drawings/vmlDrawing66.vml"/><Relationship Id="rId6" Type="http://schemas.openxmlformats.org/officeDocument/2006/relationships/oleObject" Target="../embeddings/oleObject155.bin"/><Relationship Id="rId5" Type="http://schemas.openxmlformats.org/officeDocument/2006/relationships/image" Target="../media/image155.wmf"/><Relationship Id="rId4" Type="http://schemas.openxmlformats.org/officeDocument/2006/relationships/oleObject" Target="../embeddings/oleObject154.bin"/><Relationship Id="rId9" Type="http://schemas.openxmlformats.org/officeDocument/2006/relationships/image" Target="../media/image152.wm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vmlDrawing" Target="../drawings/vmlDrawing67.vml"/><Relationship Id="rId5" Type="http://schemas.openxmlformats.org/officeDocument/2006/relationships/image" Target="../media/image157.png"/><Relationship Id="rId4" Type="http://schemas.openxmlformats.org/officeDocument/2006/relationships/oleObject" Target="../embeddings/oleObject157.bin"/></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160.bin"/><Relationship Id="rId3" Type="http://schemas.openxmlformats.org/officeDocument/2006/relationships/notesSlide" Target="../notesSlides/notesSlide77.xml"/><Relationship Id="rId7" Type="http://schemas.openxmlformats.org/officeDocument/2006/relationships/image" Target="../media/image159.wmf"/><Relationship Id="rId2" Type="http://schemas.openxmlformats.org/officeDocument/2006/relationships/slideLayout" Target="../slideLayouts/slideLayout7.xml"/><Relationship Id="rId1" Type="http://schemas.openxmlformats.org/officeDocument/2006/relationships/vmlDrawing" Target="../drawings/vmlDrawing68.vml"/><Relationship Id="rId6" Type="http://schemas.openxmlformats.org/officeDocument/2006/relationships/oleObject" Target="../embeddings/oleObject159.bin"/><Relationship Id="rId11" Type="http://schemas.openxmlformats.org/officeDocument/2006/relationships/image" Target="../media/image161.wmf"/><Relationship Id="rId5" Type="http://schemas.openxmlformats.org/officeDocument/2006/relationships/image" Target="../media/image158.wmf"/><Relationship Id="rId10" Type="http://schemas.openxmlformats.org/officeDocument/2006/relationships/oleObject" Target="../embeddings/oleObject161.bin"/><Relationship Id="rId4" Type="http://schemas.openxmlformats.org/officeDocument/2006/relationships/oleObject" Target="../embeddings/oleObject158.bin"/><Relationship Id="rId9" Type="http://schemas.openxmlformats.org/officeDocument/2006/relationships/image" Target="../media/image160.wmf"/></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8.xml"/><Relationship Id="rId7" Type="http://schemas.openxmlformats.org/officeDocument/2006/relationships/image" Target="../media/image163.wmf"/><Relationship Id="rId2" Type="http://schemas.openxmlformats.org/officeDocument/2006/relationships/slideLayout" Target="../slideLayouts/slideLayout7.xml"/><Relationship Id="rId1" Type="http://schemas.openxmlformats.org/officeDocument/2006/relationships/vmlDrawing" Target="../drawings/vmlDrawing69.vml"/><Relationship Id="rId6" Type="http://schemas.openxmlformats.org/officeDocument/2006/relationships/oleObject" Target="../embeddings/oleObject163.bin"/><Relationship Id="rId5" Type="http://schemas.openxmlformats.org/officeDocument/2006/relationships/image" Target="../media/image162.wmf"/><Relationship Id="rId4" Type="http://schemas.openxmlformats.org/officeDocument/2006/relationships/oleObject" Target="../embeddings/oleObject162.bin"/></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166.bin"/><Relationship Id="rId3" Type="http://schemas.openxmlformats.org/officeDocument/2006/relationships/notesSlide" Target="../notesSlides/notesSlide79.xml"/><Relationship Id="rId7" Type="http://schemas.openxmlformats.org/officeDocument/2006/relationships/image" Target="../media/image165.wmf"/><Relationship Id="rId2" Type="http://schemas.openxmlformats.org/officeDocument/2006/relationships/slideLayout" Target="../slideLayouts/slideLayout7.xml"/><Relationship Id="rId1" Type="http://schemas.openxmlformats.org/officeDocument/2006/relationships/vmlDrawing" Target="../drawings/vmlDrawing70.vml"/><Relationship Id="rId6" Type="http://schemas.openxmlformats.org/officeDocument/2006/relationships/oleObject" Target="../embeddings/oleObject165.bin"/><Relationship Id="rId5" Type="http://schemas.openxmlformats.org/officeDocument/2006/relationships/image" Target="../media/image164.wmf"/><Relationship Id="rId4" Type="http://schemas.openxmlformats.org/officeDocument/2006/relationships/oleObject" Target="../embeddings/oleObject164.bin"/><Relationship Id="rId9" Type="http://schemas.openxmlformats.org/officeDocument/2006/relationships/image" Target="../media/image16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1187450" y="1700213"/>
            <a:ext cx="6697663" cy="579437"/>
          </a:xfrm>
          <a:prstGeom prst="rect">
            <a:avLst/>
          </a:prstGeom>
          <a:noFill/>
          <a:ln w="9525">
            <a:noFill/>
            <a:miter lim="800000"/>
            <a:headEnd/>
            <a:tailEnd/>
          </a:ln>
          <a:effectLst/>
        </p:spPr>
        <p:txBody>
          <a:bodyPr>
            <a:spAutoFit/>
          </a:bodyPr>
          <a:lstStyle/>
          <a:p>
            <a:pPr algn="ctr">
              <a:spcBef>
                <a:spcPct val="50000"/>
              </a:spcBef>
            </a:pPr>
            <a:r>
              <a:rPr lang="zh-CN" altLang="en-US" b="1" dirty="0" smtClean="0">
                <a:latin typeface="黑体" pitchFamily="2" charset="-122"/>
                <a:ea typeface="黑体" pitchFamily="2" charset="-122"/>
              </a:rPr>
              <a:t>概率</a:t>
            </a:r>
            <a:r>
              <a:rPr lang="zh-CN" altLang="en-US" b="1" dirty="0">
                <a:latin typeface="黑体" pitchFamily="2" charset="-122"/>
                <a:ea typeface="黑体" pitchFamily="2" charset="-122"/>
              </a:rPr>
              <a:t>统计基础</a:t>
            </a:r>
            <a:r>
              <a:rPr lang="zh-CN" altLang="en-US" b="1" dirty="0" smtClean="0">
                <a:latin typeface="黑体" pitchFamily="2" charset="-122"/>
                <a:ea typeface="黑体" pitchFamily="2" charset="-122"/>
              </a:rPr>
              <a:t>知识</a:t>
            </a:r>
            <a:endParaRPr lang="zh-CN" altLang="en-US" b="1" dirty="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381000" y="304800"/>
            <a:ext cx="48768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（三）事件的运算</a:t>
            </a:r>
          </a:p>
        </p:txBody>
      </p:sp>
      <p:sp>
        <p:nvSpPr>
          <p:cNvPr id="10243" name="Text Box 3"/>
          <p:cNvSpPr txBox="1">
            <a:spLocks noChangeArrowheads="1"/>
          </p:cNvSpPr>
          <p:nvPr/>
        </p:nvSpPr>
        <p:spPr bwMode="auto">
          <a:xfrm>
            <a:off x="1219200" y="914400"/>
            <a:ext cx="48768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 </a:t>
            </a:r>
            <a:r>
              <a:rPr lang="en-US" altLang="zh-CN" sz="2800" b="1">
                <a:ea typeface="黑体" pitchFamily="2" charset="-122"/>
              </a:rPr>
              <a:t> </a:t>
            </a:r>
            <a:r>
              <a:rPr lang="zh-CN" altLang="en-US" sz="2800" b="1">
                <a:ea typeface="黑体" pitchFamily="2" charset="-122"/>
              </a:rPr>
              <a:t>事件运算</a:t>
            </a:r>
          </a:p>
        </p:txBody>
      </p:sp>
      <p:grpSp>
        <p:nvGrpSpPr>
          <p:cNvPr id="10246" name="Group 6"/>
          <p:cNvGrpSpPr>
            <a:grpSpLocks/>
          </p:cNvGrpSpPr>
          <p:nvPr/>
        </p:nvGrpSpPr>
        <p:grpSpPr bwMode="auto">
          <a:xfrm>
            <a:off x="899592" y="1538289"/>
            <a:ext cx="7128792" cy="954087"/>
            <a:chOff x="1248" y="1392"/>
            <a:chExt cx="3264" cy="601"/>
          </a:xfrm>
        </p:grpSpPr>
        <p:sp>
          <p:nvSpPr>
            <p:cNvPr id="10244" name="Text Box 4"/>
            <p:cNvSpPr txBox="1">
              <a:spLocks noChangeArrowheads="1"/>
            </p:cNvSpPr>
            <p:nvPr/>
          </p:nvSpPr>
          <p:spPr bwMode="auto">
            <a:xfrm>
              <a:off x="1248" y="1392"/>
              <a:ext cx="3264" cy="601"/>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rPr>
                <a:t>——  </a:t>
              </a:r>
              <a:r>
                <a:rPr lang="zh-CN" altLang="en-US" sz="2800" b="1" dirty="0" smtClean="0">
                  <a:ea typeface="黑体" pitchFamily="2" charset="-122"/>
                </a:rPr>
                <a:t>对立事件</a:t>
              </a:r>
              <a:r>
                <a:rPr lang="zh-CN" altLang="en-US" sz="2800" b="1" dirty="0" smtClean="0">
                  <a:solidFill>
                    <a:srgbClr val="FF0000"/>
                  </a:solidFill>
                  <a:ea typeface="黑体" pitchFamily="2" charset="-122"/>
                </a:rPr>
                <a:t>（余事件）</a:t>
              </a:r>
              <a:r>
                <a:rPr lang="zh-CN" altLang="en-US" sz="2800" b="1" dirty="0" smtClean="0">
                  <a:ea typeface="黑体" pitchFamily="2" charset="-122"/>
                </a:rPr>
                <a:t>：</a:t>
              </a:r>
              <a:r>
                <a:rPr lang="en-US" altLang="zh-CN" sz="2800" b="1" dirty="0">
                  <a:ea typeface="黑体" pitchFamily="2" charset="-122"/>
                </a:rPr>
                <a:t>A→</a:t>
              </a:r>
            </a:p>
          </p:txBody>
        </p:sp>
        <p:graphicFrame>
          <p:nvGraphicFramePr>
            <p:cNvPr id="10245" name="Object 5"/>
            <p:cNvGraphicFramePr>
              <a:graphicFrameLocks noChangeAspect="1"/>
            </p:cNvGraphicFramePr>
            <p:nvPr/>
          </p:nvGraphicFramePr>
          <p:xfrm>
            <a:off x="3655" y="1449"/>
            <a:ext cx="170" cy="208"/>
          </p:xfrm>
          <a:graphic>
            <a:graphicData uri="http://schemas.openxmlformats.org/presentationml/2006/ole">
              <mc:AlternateContent xmlns:mc="http://schemas.openxmlformats.org/markup-compatibility/2006">
                <mc:Choice xmlns:v="urn:schemas-microsoft-com:vml" Requires="v">
                  <p:oleObj spid="_x0000_s10610" name="公式" r:id="rId4" imgW="228600" imgH="279360" progId="Equation.3">
                    <p:embed/>
                  </p:oleObj>
                </mc:Choice>
                <mc:Fallback>
                  <p:oleObj name="公式" r:id="rId4" imgW="228600" imgH="279360" progId="Equation.3">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5" y="1449"/>
                          <a:ext cx="170"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0259" name="Group 19"/>
          <p:cNvGrpSpPr>
            <a:grpSpLocks/>
          </p:cNvGrpSpPr>
          <p:nvPr/>
        </p:nvGrpSpPr>
        <p:grpSpPr bwMode="auto">
          <a:xfrm>
            <a:off x="611560" y="5877272"/>
            <a:ext cx="3911600" cy="569912"/>
            <a:chOff x="912" y="2928"/>
            <a:chExt cx="2464" cy="359"/>
          </a:xfrm>
        </p:grpSpPr>
        <p:sp>
          <p:nvSpPr>
            <p:cNvPr id="10250" name="Text Box 10"/>
            <p:cNvSpPr txBox="1">
              <a:spLocks noChangeArrowheads="1"/>
            </p:cNvSpPr>
            <p:nvPr/>
          </p:nvSpPr>
          <p:spPr bwMode="auto">
            <a:xfrm>
              <a:off x="912" y="2928"/>
              <a:ext cx="528" cy="327"/>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则</a:t>
              </a:r>
            </a:p>
          </p:txBody>
        </p:sp>
        <p:graphicFrame>
          <p:nvGraphicFramePr>
            <p:cNvPr id="10251" name="Object 11"/>
            <p:cNvGraphicFramePr>
              <a:graphicFrameLocks noChangeAspect="1"/>
            </p:cNvGraphicFramePr>
            <p:nvPr/>
          </p:nvGraphicFramePr>
          <p:xfrm>
            <a:off x="1224" y="2959"/>
            <a:ext cx="528" cy="248"/>
          </p:xfrm>
          <a:graphic>
            <a:graphicData uri="http://schemas.openxmlformats.org/presentationml/2006/ole">
              <mc:AlternateContent xmlns:mc="http://schemas.openxmlformats.org/markup-compatibility/2006">
                <mc:Choice xmlns:v="urn:schemas-microsoft-com:vml" Requires="v">
                  <p:oleObj spid="_x0000_s10611" name="公式" r:id="rId6" imgW="672840" imgH="317160" progId="Equation.3">
                    <p:embed/>
                  </p:oleObj>
                </mc:Choice>
                <mc:Fallback>
                  <p:oleObj name="公式" r:id="rId6" imgW="672840" imgH="317160" progId="Equation.3">
                    <p:embed/>
                    <p:pic>
                      <p:nvPicPr>
                        <p:cNvPr id="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4" y="2959"/>
                          <a:ext cx="5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52" name="Text Box 12"/>
            <p:cNvSpPr txBox="1">
              <a:spLocks noChangeArrowheads="1"/>
            </p:cNvSpPr>
            <p:nvPr/>
          </p:nvSpPr>
          <p:spPr bwMode="auto">
            <a:xfrm>
              <a:off x="1824" y="2944"/>
              <a:ext cx="240" cy="327"/>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p>
          </p:txBody>
        </p:sp>
        <p:graphicFrame>
          <p:nvGraphicFramePr>
            <p:cNvPr id="10255" name="Object 15"/>
            <p:cNvGraphicFramePr>
              <a:graphicFrameLocks noChangeAspect="1"/>
            </p:cNvGraphicFramePr>
            <p:nvPr/>
          </p:nvGraphicFramePr>
          <p:xfrm>
            <a:off x="2848" y="2997"/>
            <a:ext cx="528" cy="211"/>
          </p:xfrm>
          <a:graphic>
            <a:graphicData uri="http://schemas.openxmlformats.org/presentationml/2006/ole">
              <mc:AlternateContent xmlns:mc="http://schemas.openxmlformats.org/markup-compatibility/2006">
                <mc:Choice xmlns:v="urn:schemas-microsoft-com:vml" Requires="v">
                  <p:oleObj spid="_x0000_s10612" name="公式" r:id="rId8" imgW="698400" imgH="279360" progId="Equation.3">
                    <p:embed/>
                  </p:oleObj>
                </mc:Choice>
                <mc:Fallback>
                  <p:oleObj name="公式" r:id="rId8" imgW="698400" imgH="279360" progId="Equation.3">
                    <p:embed/>
                    <p:pic>
                      <p:nvPicPr>
                        <p:cNvPr id="0"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8" y="2997"/>
                          <a:ext cx="52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56" name="Text Box 16"/>
            <p:cNvSpPr txBox="1">
              <a:spLocks noChangeArrowheads="1"/>
            </p:cNvSpPr>
            <p:nvPr/>
          </p:nvSpPr>
          <p:spPr bwMode="auto">
            <a:xfrm>
              <a:off x="2616" y="2960"/>
              <a:ext cx="240" cy="327"/>
            </a:xfrm>
            <a:prstGeom prst="rect">
              <a:avLst/>
            </a:prstGeom>
            <a:noFill/>
            <a:ln w="9525">
              <a:noFill/>
              <a:miter lim="800000"/>
              <a:headEnd/>
              <a:tailEnd/>
            </a:ln>
            <a:effectLst/>
          </p:spPr>
          <p:txBody>
            <a:bodyPr>
              <a:spAutoFit/>
            </a:bodyPr>
            <a:lstStyle/>
            <a:p>
              <a:pPr>
                <a:spcBef>
                  <a:spcPct val="50000"/>
                </a:spcBef>
              </a:pPr>
              <a:r>
                <a:rPr lang="zh-CN" altLang="en-US" sz="2800" b="1" dirty="0">
                  <a:ea typeface="黑体" pitchFamily="2" charset="-122"/>
                </a:rPr>
                <a:t>，</a:t>
              </a:r>
            </a:p>
          </p:txBody>
        </p:sp>
        <p:graphicFrame>
          <p:nvGraphicFramePr>
            <p:cNvPr id="10258" name="Object 18"/>
            <p:cNvGraphicFramePr>
              <a:graphicFrameLocks noChangeAspect="1"/>
            </p:cNvGraphicFramePr>
            <p:nvPr/>
          </p:nvGraphicFramePr>
          <p:xfrm>
            <a:off x="2064" y="2989"/>
            <a:ext cx="528" cy="211"/>
          </p:xfrm>
          <a:graphic>
            <a:graphicData uri="http://schemas.openxmlformats.org/presentationml/2006/ole">
              <mc:AlternateContent xmlns:mc="http://schemas.openxmlformats.org/markup-compatibility/2006">
                <mc:Choice xmlns:v="urn:schemas-microsoft-com:vml" Requires="v">
                  <p:oleObj spid="_x0000_s10613" name="公式" r:id="rId10" imgW="698400" imgH="279360" progId="Equation.3">
                    <p:embed/>
                  </p:oleObj>
                </mc:Choice>
                <mc:Fallback>
                  <p:oleObj name="公式" r:id="rId10" imgW="698400" imgH="279360" progId="Equation.3">
                    <p:embed/>
                    <p:pic>
                      <p:nvPicPr>
                        <p:cNvPr id="0"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64" y="2989"/>
                          <a:ext cx="52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0260" name="Object 20"/>
          <p:cNvGraphicFramePr>
            <a:graphicFrameLocks noChangeAspect="1"/>
          </p:cNvGraphicFramePr>
          <p:nvPr/>
        </p:nvGraphicFramePr>
        <p:xfrm>
          <a:off x="4572000" y="3978299"/>
          <a:ext cx="4114800" cy="2259013"/>
        </p:xfrm>
        <a:graphic>
          <a:graphicData uri="http://schemas.openxmlformats.org/presentationml/2006/ole">
            <mc:AlternateContent xmlns:mc="http://schemas.openxmlformats.org/markup-compatibility/2006">
              <mc:Choice xmlns:v="urn:schemas-microsoft-com:vml" Requires="v">
                <p:oleObj spid="_x0000_s10614" name="BMP 图象" r:id="rId12" imgW="5811061" imgH="3191320" progId="Paint.Picture">
                  <p:embed/>
                </p:oleObj>
              </mc:Choice>
              <mc:Fallback>
                <p:oleObj name="BMP 图象" r:id="rId12" imgW="5811061" imgH="3191320" progId="Paint.Picture">
                  <p:embed/>
                  <p:pic>
                    <p:nvPicPr>
                      <p:cNvPr id="0" name="Picture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72000" y="3978299"/>
                        <a:ext cx="4114800" cy="225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矩形 19"/>
          <p:cNvSpPr/>
          <p:nvPr/>
        </p:nvSpPr>
        <p:spPr>
          <a:xfrm>
            <a:off x="323528" y="2132856"/>
            <a:ext cx="8496944" cy="1754326"/>
          </a:xfrm>
          <a:prstGeom prst="rect">
            <a:avLst/>
          </a:prstGeom>
        </p:spPr>
        <p:txBody>
          <a:bodyPr wrap="square">
            <a:spAutoFit/>
          </a:bodyPr>
          <a:lstStyle/>
          <a:p>
            <a:pPr eaLnBrk="1" hangingPunct="1">
              <a:lnSpc>
                <a:spcPct val="150000"/>
              </a:lnSpc>
              <a:buFontTx/>
              <a:buNone/>
              <a:defRPr/>
            </a:pPr>
            <a:r>
              <a:rPr lang="zh-CN" altLang="en-US" sz="1800" b="1" dirty="0" smtClean="0">
                <a:latin typeface="黑体" pitchFamily="2" charset="-122"/>
                <a:ea typeface="黑体" pitchFamily="2" charset="-122"/>
              </a:rPr>
              <a:t>抽产品例子中：</a:t>
            </a:r>
            <a:endParaRPr lang="en-US" altLang="zh-CN" sz="1800" b="1" dirty="0" smtClean="0">
              <a:latin typeface="黑体" pitchFamily="2" charset="-122"/>
              <a:ea typeface="黑体" pitchFamily="2" charset="-122"/>
            </a:endParaRPr>
          </a:p>
          <a:p>
            <a:pPr eaLnBrk="1" hangingPunct="1">
              <a:lnSpc>
                <a:spcPct val="150000"/>
              </a:lnSpc>
              <a:buFontTx/>
              <a:buNone/>
              <a:defRPr/>
            </a:pPr>
            <a:r>
              <a:rPr lang="en-US" altLang="zh-CN" sz="1800" b="1" dirty="0" smtClean="0">
                <a:latin typeface="黑体" pitchFamily="2" charset="-122"/>
                <a:ea typeface="黑体" pitchFamily="2" charset="-122"/>
              </a:rPr>
              <a:t>Ω</a:t>
            </a:r>
            <a:r>
              <a:rPr lang="en-US" altLang="zh-CN" sz="1800" b="1" dirty="0">
                <a:latin typeface="黑体" pitchFamily="2" charset="-122"/>
                <a:ea typeface="黑体" pitchFamily="2" charset="-122"/>
              </a:rPr>
              <a:t>={(0,0),(0,1),(1,0)(1,1)}</a:t>
            </a:r>
          </a:p>
          <a:p>
            <a:pPr eaLnBrk="1" hangingPunct="1">
              <a:lnSpc>
                <a:spcPct val="150000"/>
              </a:lnSpc>
              <a:buNone/>
              <a:defRPr/>
            </a:pPr>
            <a:r>
              <a:rPr lang="zh-CN" altLang="en-US" sz="1800" b="1" dirty="0">
                <a:latin typeface="黑体" pitchFamily="2" charset="-122"/>
                <a:ea typeface="黑体" pitchFamily="2" charset="-122"/>
              </a:rPr>
              <a:t>事件</a:t>
            </a:r>
            <a:r>
              <a:rPr lang="en-US" altLang="zh-CN" sz="1800" b="1" dirty="0">
                <a:latin typeface="黑体" pitchFamily="2" charset="-122"/>
                <a:ea typeface="黑体" pitchFamily="2" charset="-122"/>
              </a:rPr>
              <a:t>A=</a:t>
            </a:r>
            <a:r>
              <a:rPr lang="zh-CN" altLang="en-US" sz="1800" b="1" dirty="0">
                <a:latin typeface="黑体" pitchFamily="2" charset="-122"/>
                <a:ea typeface="黑体" pitchFamily="2" charset="-122"/>
              </a:rPr>
              <a:t>“至少有一件合格品”</a:t>
            </a:r>
            <a:r>
              <a:rPr lang="en-US" altLang="zh-CN" sz="1800" b="1" dirty="0">
                <a:latin typeface="黑体" pitchFamily="2" charset="-122"/>
                <a:ea typeface="黑体" pitchFamily="2" charset="-122"/>
              </a:rPr>
              <a:t>={(0,0),(0,1),(1,0)}</a:t>
            </a:r>
          </a:p>
          <a:p>
            <a:pPr eaLnBrk="1" hangingPunct="1">
              <a:lnSpc>
                <a:spcPct val="150000"/>
              </a:lnSpc>
              <a:buNone/>
              <a:defRPr/>
            </a:pPr>
            <a:r>
              <a:rPr lang="zh-CN" altLang="en-US" sz="1800" b="1" dirty="0">
                <a:latin typeface="黑体" pitchFamily="2" charset="-122"/>
                <a:ea typeface="黑体" pitchFamily="2" charset="-122"/>
              </a:rPr>
              <a:t>事件</a:t>
            </a:r>
            <a:r>
              <a:rPr lang="en-US" altLang="zh-CN" sz="1800" b="1" dirty="0">
                <a:latin typeface="黑体" pitchFamily="2" charset="-122"/>
                <a:ea typeface="黑体" pitchFamily="2" charset="-122"/>
              </a:rPr>
              <a:t>B=</a:t>
            </a:r>
            <a:r>
              <a:rPr lang="zh-CN" altLang="en-US" sz="1800" b="1" dirty="0">
                <a:latin typeface="黑体" pitchFamily="2" charset="-122"/>
                <a:ea typeface="黑体" pitchFamily="2" charset="-122"/>
              </a:rPr>
              <a:t>“没有一件合格品”</a:t>
            </a:r>
            <a:r>
              <a:rPr lang="en-US" altLang="zh-CN" sz="1800" b="1" dirty="0">
                <a:latin typeface="黑体" pitchFamily="2" charset="-122"/>
                <a:ea typeface="黑体" pitchFamily="2" charset="-122"/>
              </a:rPr>
              <a:t>={(1,1</a:t>
            </a:r>
            <a:r>
              <a:rPr lang="en-US" altLang="zh-CN" sz="1800" b="1" dirty="0" smtClean="0">
                <a:latin typeface="黑体" pitchFamily="2" charset="-122"/>
                <a:ea typeface="黑体" pitchFamily="2" charset="-122"/>
              </a:rPr>
              <a:t>)}=    </a:t>
            </a:r>
            <a:endParaRPr lang="en-US" altLang="zh-CN" sz="1800" b="1" dirty="0">
              <a:latin typeface="黑体" pitchFamily="2" charset="-122"/>
              <a:ea typeface="黑体" pitchFamily="2" charset="-122"/>
            </a:endParaRPr>
          </a:p>
        </p:txBody>
      </p:sp>
      <p:graphicFrame>
        <p:nvGraphicFramePr>
          <p:cNvPr id="21" name="Object 5"/>
          <p:cNvGraphicFramePr>
            <a:graphicFrameLocks noChangeAspect="1"/>
          </p:cNvGraphicFramePr>
          <p:nvPr/>
        </p:nvGraphicFramePr>
        <p:xfrm>
          <a:off x="4283968" y="3501008"/>
          <a:ext cx="371291" cy="330200"/>
        </p:xfrm>
        <a:graphic>
          <a:graphicData uri="http://schemas.openxmlformats.org/presentationml/2006/ole">
            <mc:AlternateContent xmlns:mc="http://schemas.openxmlformats.org/markup-compatibility/2006">
              <mc:Choice xmlns:v="urn:schemas-microsoft-com:vml" Requires="v">
                <p:oleObj spid="_x0000_s10615" name="公式" r:id="rId14" imgW="228600" imgH="279360" progId="Equation.3">
                  <p:embed/>
                </p:oleObj>
              </mc:Choice>
              <mc:Fallback>
                <p:oleObj name="公式" r:id="rId14" imgW="228600" imgH="279360" progId="Equation.3">
                  <p:embed/>
                  <p:pic>
                    <p:nvPicPr>
                      <p:cNvPr id="0"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968" y="3501008"/>
                        <a:ext cx="371291"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762000" y="852488"/>
            <a:ext cx="54102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3</a:t>
            </a:r>
            <a:r>
              <a:rPr lang="zh-CN" altLang="en-US" sz="2800" b="1">
                <a:ea typeface="黑体" pitchFamily="2" charset="-122"/>
              </a:rPr>
              <a:t>）样本标准差</a:t>
            </a:r>
          </a:p>
        </p:txBody>
      </p:sp>
      <p:graphicFrame>
        <p:nvGraphicFramePr>
          <p:cNvPr id="84995" name="Object 3"/>
          <p:cNvGraphicFramePr>
            <a:graphicFrameLocks noChangeAspect="1"/>
          </p:cNvGraphicFramePr>
          <p:nvPr/>
        </p:nvGraphicFramePr>
        <p:xfrm>
          <a:off x="4038600" y="1600200"/>
          <a:ext cx="1447800" cy="550863"/>
        </p:xfrm>
        <a:graphic>
          <a:graphicData uri="http://schemas.openxmlformats.org/presentationml/2006/ole">
            <mc:AlternateContent xmlns:mc="http://schemas.openxmlformats.org/markup-compatibility/2006">
              <mc:Choice xmlns:v="urn:schemas-microsoft-com:vml" Requires="v">
                <p:oleObj spid="_x0000_s85115" name="公式" r:id="rId4" imgW="965160" imgH="368280" progId="Equation.3">
                  <p:embed/>
                </p:oleObj>
              </mc:Choice>
              <mc:Fallback>
                <p:oleObj name="公式" r:id="rId4" imgW="965160" imgH="36828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1600200"/>
                        <a:ext cx="1447800"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4996" name="Text Box 4"/>
          <p:cNvSpPr txBox="1">
            <a:spLocks noChangeArrowheads="1"/>
          </p:cNvSpPr>
          <p:nvPr/>
        </p:nvSpPr>
        <p:spPr bwMode="auto">
          <a:xfrm>
            <a:off x="1219200" y="2362200"/>
            <a:ext cx="66294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  </a:t>
            </a:r>
            <a:r>
              <a:rPr lang="zh-CN" altLang="en-US" sz="2800" b="1">
                <a:ea typeface="黑体" pitchFamily="2" charset="-122"/>
                <a:sym typeface="Wingdings" pitchFamily="2" charset="2"/>
              </a:rPr>
              <a:t>标准差的量纲与数据的量纲一致</a:t>
            </a:r>
            <a:endParaRPr lang="zh-CN" altLang="en-US" sz="2800" b="1">
              <a:ea typeface="黑体" pitchFamily="2" charset="-122"/>
            </a:endParaRPr>
          </a:p>
        </p:txBody>
      </p:sp>
      <p:sp>
        <p:nvSpPr>
          <p:cNvPr id="84997" name="Text Box 5"/>
          <p:cNvSpPr txBox="1">
            <a:spLocks noChangeArrowheads="1"/>
          </p:cNvSpPr>
          <p:nvPr/>
        </p:nvSpPr>
        <p:spPr bwMode="auto">
          <a:xfrm>
            <a:off x="762000" y="3505200"/>
            <a:ext cx="49530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4</a:t>
            </a:r>
            <a:r>
              <a:rPr lang="zh-CN" altLang="en-US" sz="2800" b="1">
                <a:ea typeface="黑体" pitchFamily="2" charset="-122"/>
              </a:rPr>
              <a:t>）样本变异系数</a:t>
            </a:r>
          </a:p>
        </p:txBody>
      </p:sp>
      <p:graphicFrame>
        <p:nvGraphicFramePr>
          <p:cNvPr id="84998" name="Object 6"/>
          <p:cNvGraphicFramePr>
            <a:graphicFrameLocks noChangeAspect="1"/>
          </p:cNvGraphicFramePr>
          <p:nvPr/>
        </p:nvGraphicFramePr>
        <p:xfrm>
          <a:off x="4038600" y="4519613"/>
          <a:ext cx="1295400" cy="661987"/>
        </p:xfrm>
        <a:graphic>
          <a:graphicData uri="http://schemas.openxmlformats.org/presentationml/2006/ole">
            <mc:AlternateContent xmlns:mc="http://schemas.openxmlformats.org/markup-compatibility/2006">
              <mc:Choice xmlns:v="urn:schemas-microsoft-com:vml" Requires="v">
                <p:oleObj spid="_x0000_s85116" name="公式" r:id="rId6" imgW="965160" imgH="495000" progId="Equation.3">
                  <p:embed/>
                </p:oleObj>
              </mc:Choice>
              <mc:Fallback>
                <p:oleObj name="公式" r:id="rId6" imgW="965160" imgH="49500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4519613"/>
                        <a:ext cx="1295400"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838200" y="1098550"/>
            <a:ext cx="54102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四、常用抽样分布</a:t>
            </a:r>
          </a:p>
        </p:txBody>
      </p:sp>
      <p:grpSp>
        <p:nvGrpSpPr>
          <p:cNvPr id="86021" name="Group 5"/>
          <p:cNvGrpSpPr>
            <a:grpSpLocks/>
          </p:cNvGrpSpPr>
          <p:nvPr/>
        </p:nvGrpSpPr>
        <p:grpSpPr bwMode="auto">
          <a:xfrm>
            <a:off x="1371600" y="1922463"/>
            <a:ext cx="5181600" cy="519112"/>
            <a:chOff x="768" y="816"/>
            <a:chExt cx="3264" cy="327"/>
          </a:xfrm>
        </p:grpSpPr>
        <p:sp>
          <p:nvSpPr>
            <p:cNvPr id="86019" name="Text Box 3"/>
            <p:cNvSpPr txBox="1">
              <a:spLocks noChangeArrowheads="1"/>
            </p:cNvSpPr>
            <p:nvPr/>
          </p:nvSpPr>
          <p:spPr bwMode="auto">
            <a:xfrm>
              <a:off x="768" y="816"/>
              <a:ext cx="3264" cy="327"/>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1</a:t>
              </a:r>
              <a:r>
                <a:rPr lang="zh-CN" altLang="en-US" sz="2800" b="1">
                  <a:ea typeface="黑体" pitchFamily="2" charset="-122"/>
                </a:rPr>
                <a:t>．    的分布</a:t>
              </a:r>
            </a:p>
          </p:txBody>
        </p:sp>
        <p:graphicFrame>
          <p:nvGraphicFramePr>
            <p:cNvPr id="86020" name="Object 4"/>
            <p:cNvGraphicFramePr>
              <a:graphicFrameLocks noChangeAspect="1"/>
            </p:cNvGraphicFramePr>
            <p:nvPr/>
          </p:nvGraphicFramePr>
          <p:xfrm>
            <a:off x="1160" y="864"/>
            <a:ext cx="189" cy="200"/>
          </p:xfrm>
          <a:graphic>
            <a:graphicData uri="http://schemas.openxmlformats.org/presentationml/2006/ole">
              <mc:AlternateContent xmlns:mc="http://schemas.openxmlformats.org/markup-compatibility/2006">
                <mc:Choice xmlns:v="urn:schemas-microsoft-com:vml" Requires="v">
                  <p:oleObj spid="_x0000_s86260" name="公式" r:id="rId4" imgW="266400" imgH="279360" progId="Equation.3">
                    <p:embed/>
                  </p:oleObj>
                </mc:Choice>
                <mc:Fallback>
                  <p:oleObj name="公式" r:id="rId4" imgW="266400" imgH="27936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 y="864"/>
                          <a:ext cx="189"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6025" name="Group 9"/>
          <p:cNvGrpSpPr>
            <a:grpSpLocks/>
          </p:cNvGrpSpPr>
          <p:nvPr/>
        </p:nvGrpSpPr>
        <p:grpSpPr bwMode="auto">
          <a:xfrm>
            <a:off x="762000" y="3370263"/>
            <a:ext cx="7924800" cy="1887537"/>
            <a:chOff x="528" y="1104"/>
            <a:chExt cx="4992" cy="1189"/>
          </a:xfrm>
        </p:grpSpPr>
        <p:sp>
          <p:nvSpPr>
            <p:cNvPr id="86022" name="Text Box 6"/>
            <p:cNvSpPr txBox="1">
              <a:spLocks noChangeArrowheads="1"/>
            </p:cNvSpPr>
            <p:nvPr/>
          </p:nvSpPr>
          <p:spPr bwMode="auto">
            <a:xfrm>
              <a:off x="528" y="1104"/>
              <a:ext cx="4992" cy="1189"/>
            </a:xfrm>
            <a:prstGeom prst="rect">
              <a:avLst/>
            </a:prstGeom>
            <a:noFill/>
            <a:ln w="9525">
              <a:noFill/>
              <a:miter lim="800000"/>
              <a:headEnd/>
              <a:tailEnd/>
            </a:ln>
            <a:effectLst/>
          </p:spPr>
          <p:txBody>
            <a:bodyPr>
              <a:spAutoFit/>
            </a:bodyPr>
            <a:lstStyle/>
            <a:p>
              <a:pPr>
                <a:lnSpc>
                  <a:spcPct val="140000"/>
                </a:lnSpc>
                <a:spcBef>
                  <a:spcPct val="50000"/>
                </a:spcBef>
              </a:pPr>
              <a:r>
                <a:rPr lang="en-US" altLang="zh-CN" sz="2800" b="1">
                  <a:ea typeface="黑体" pitchFamily="2" charset="-122"/>
                </a:rPr>
                <a:t>        </a:t>
              </a:r>
              <a:r>
                <a:rPr lang="zh-CN" altLang="en-US" sz="2800" b="1">
                  <a:ea typeface="黑体" pitchFamily="2" charset="-122"/>
                </a:rPr>
                <a:t>设</a:t>
              </a:r>
              <a:r>
                <a:rPr lang="en-US" altLang="zh-CN" sz="2800" b="1">
                  <a:ea typeface="黑体" pitchFamily="2" charset="-122"/>
                </a:rPr>
                <a:t>X</a:t>
              </a:r>
              <a:r>
                <a:rPr lang="zh-CN" altLang="en-US" sz="2800" b="1">
                  <a:ea typeface="黑体" pitchFamily="2" charset="-122"/>
                </a:rPr>
                <a:t>服从</a:t>
              </a:r>
              <a:r>
                <a:rPr lang="en-US" altLang="zh-CN" sz="2800" b="1">
                  <a:ea typeface="黑体" pitchFamily="2" charset="-122"/>
                </a:rPr>
                <a:t>N</a:t>
              </a:r>
              <a:r>
                <a:rPr lang="zh-CN" altLang="en-US" sz="2800" b="1">
                  <a:ea typeface="黑体" pitchFamily="2" charset="-122"/>
                </a:rPr>
                <a:t>（</a:t>
              </a:r>
              <a:r>
                <a:rPr lang="en-US" altLang="zh-CN" sz="2800" b="1">
                  <a:ea typeface="黑体" pitchFamily="2" charset="-122"/>
                </a:rPr>
                <a:t>μ</a:t>
              </a:r>
              <a:r>
                <a:rPr lang="zh-CN" altLang="en-US" sz="2800" b="1">
                  <a:ea typeface="黑体" pitchFamily="2" charset="-122"/>
                </a:rPr>
                <a:t>，    ），（</a:t>
              </a:r>
              <a:r>
                <a:rPr lang="en-US" altLang="zh-CN" sz="2800" b="1">
                  <a:ea typeface="黑体" pitchFamily="2" charset="-122"/>
                </a:rPr>
                <a:t>x</a:t>
              </a:r>
              <a:r>
                <a:rPr lang="en-US" altLang="zh-CN" sz="2800" b="1" baseline="-25000">
                  <a:ea typeface="黑体" pitchFamily="2" charset="-122"/>
                </a:rPr>
                <a:t>1</a:t>
              </a:r>
              <a:r>
                <a:rPr lang="zh-CN" altLang="en-US" sz="2800" b="1">
                  <a:ea typeface="黑体" pitchFamily="2" charset="-122"/>
                </a:rPr>
                <a:t>，</a:t>
              </a:r>
              <a:r>
                <a:rPr lang="en-US" altLang="zh-CN" sz="2800" b="1">
                  <a:ea typeface="黑体" pitchFamily="2" charset="-122"/>
                </a:rPr>
                <a:t>x</a:t>
              </a:r>
              <a:r>
                <a:rPr lang="en-US" altLang="zh-CN" sz="2800" b="1" baseline="-25000">
                  <a:ea typeface="黑体" pitchFamily="2" charset="-122"/>
                </a:rPr>
                <a:t>2</a:t>
              </a:r>
              <a:r>
                <a:rPr lang="zh-CN" altLang="en-US" sz="2800" b="1">
                  <a:ea typeface="黑体" pitchFamily="2" charset="-122"/>
                </a:rPr>
                <a:t>，</a:t>
              </a:r>
              <a:r>
                <a:rPr lang="en-US" altLang="zh-CN" sz="2800" b="1">
                  <a:ea typeface="黑体" pitchFamily="2" charset="-122"/>
                </a:rPr>
                <a:t>……</a:t>
              </a:r>
              <a:r>
                <a:rPr lang="zh-CN" altLang="en-US" sz="2800" b="1">
                  <a:ea typeface="黑体" pitchFamily="2" charset="-122"/>
                </a:rPr>
                <a:t>，</a:t>
              </a:r>
              <a:r>
                <a:rPr lang="en-US" altLang="zh-CN" sz="2800" b="1">
                  <a:ea typeface="黑体" pitchFamily="2" charset="-122"/>
                </a:rPr>
                <a:t>x</a:t>
              </a:r>
              <a:r>
                <a:rPr lang="en-US" altLang="zh-CN" sz="2800" b="1" baseline="-25000">
                  <a:ea typeface="黑体" pitchFamily="2" charset="-122"/>
                </a:rPr>
                <a:t>n</a:t>
              </a:r>
              <a:r>
                <a:rPr lang="zh-CN" altLang="en-US" sz="2800" b="1">
                  <a:ea typeface="黑体" pitchFamily="2" charset="-122"/>
                </a:rPr>
                <a:t>）是由总体</a:t>
              </a:r>
              <a:r>
                <a:rPr lang="en-US" altLang="zh-CN" sz="2800" b="1">
                  <a:ea typeface="黑体" pitchFamily="2" charset="-122"/>
                </a:rPr>
                <a:t>X</a:t>
              </a:r>
              <a:r>
                <a:rPr lang="zh-CN" altLang="en-US" sz="2800" b="1">
                  <a:ea typeface="黑体" pitchFamily="2" charset="-122"/>
                </a:rPr>
                <a:t>中抽取的一个样本，则服从		   </a:t>
              </a:r>
              <a:r>
                <a:rPr lang="en-US" altLang="zh-CN" sz="2800" b="1">
                  <a:ea typeface="黑体" pitchFamily="2" charset="-122"/>
                </a:rPr>
                <a:t>N</a:t>
              </a:r>
              <a:r>
                <a:rPr lang="zh-CN" altLang="en-US" sz="2800" b="1">
                  <a:ea typeface="黑体" pitchFamily="2" charset="-122"/>
                </a:rPr>
                <a:t>（</a:t>
              </a:r>
              <a:r>
                <a:rPr lang="en-US" altLang="zh-CN" sz="2800" b="1">
                  <a:ea typeface="黑体" pitchFamily="2" charset="-122"/>
                </a:rPr>
                <a:t>μ</a:t>
              </a:r>
              <a:r>
                <a:rPr lang="zh-CN" altLang="en-US" sz="2800" b="1">
                  <a:ea typeface="黑体" pitchFamily="2" charset="-122"/>
                </a:rPr>
                <a:t>，        ）</a:t>
              </a:r>
            </a:p>
          </p:txBody>
        </p:sp>
        <p:graphicFrame>
          <p:nvGraphicFramePr>
            <p:cNvPr id="86023" name="Object 7"/>
            <p:cNvGraphicFramePr>
              <a:graphicFrameLocks noChangeAspect="1"/>
            </p:cNvGraphicFramePr>
            <p:nvPr/>
          </p:nvGraphicFramePr>
          <p:xfrm>
            <a:off x="2664" y="1232"/>
            <a:ext cx="233" cy="243"/>
          </p:xfrm>
          <a:graphic>
            <a:graphicData uri="http://schemas.openxmlformats.org/presentationml/2006/ole">
              <mc:AlternateContent xmlns:mc="http://schemas.openxmlformats.org/markup-compatibility/2006">
                <mc:Choice xmlns:v="urn:schemas-microsoft-com:vml" Requires="v">
                  <p:oleObj spid="_x0000_s86261" name="公式" r:id="rId6" imgW="304560" imgH="317160" progId="Equation.3">
                    <p:embed/>
                  </p:oleObj>
                </mc:Choice>
                <mc:Fallback>
                  <p:oleObj name="公式" r:id="rId6" imgW="304560" imgH="31716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4" y="1232"/>
                          <a:ext cx="233"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4" name="Object 8"/>
            <p:cNvGraphicFramePr>
              <a:graphicFrameLocks noChangeAspect="1"/>
            </p:cNvGraphicFramePr>
            <p:nvPr/>
          </p:nvGraphicFramePr>
          <p:xfrm>
            <a:off x="1352" y="1992"/>
            <a:ext cx="496" cy="237"/>
          </p:xfrm>
          <a:graphic>
            <a:graphicData uri="http://schemas.openxmlformats.org/presentationml/2006/ole">
              <mc:AlternateContent xmlns:mc="http://schemas.openxmlformats.org/markup-compatibility/2006">
                <mc:Choice xmlns:v="urn:schemas-microsoft-com:vml" Requires="v">
                  <p:oleObj spid="_x0000_s86262" name="公式" r:id="rId8" imgW="660240" imgH="317160" progId="Equation.3">
                    <p:embed/>
                  </p:oleObj>
                </mc:Choice>
                <mc:Fallback>
                  <p:oleObj name="公式" r:id="rId8" imgW="660240" imgH="317160" progId="Equation.3">
                    <p:embed/>
                    <p:pic>
                      <p:nvPicPr>
                        <p:cNvPr id="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2" y="1992"/>
                          <a:ext cx="496"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6028" name="Group 12"/>
          <p:cNvGrpSpPr>
            <a:grpSpLocks/>
          </p:cNvGrpSpPr>
          <p:nvPr/>
        </p:nvGrpSpPr>
        <p:grpSpPr bwMode="auto">
          <a:xfrm>
            <a:off x="1447800" y="2698750"/>
            <a:ext cx="6553200" cy="519113"/>
            <a:chOff x="1008" y="1296"/>
            <a:chExt cx="4128" cy="327"/>
          </a:xfrm>
        </p:grpSpPr>
        <p:sp>
          <p:nvSpPr>
            <p:cNvPr id="86026" name="Text Box 10"/>
            <p:cNvSpPr txBox="1">
              <a:spLocks noChangeArrowheads="1"/>
            </p:cNvSpPr>
            <p:nvPr/>
          </p:nvSpPr>
          <p:spPr bwMode="auto">
            <a:xfrm>
              <a:off x="1008" y="1296"/>
              <a:ext cx="4128" cy="327"/>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1</a:t>
              </a:r>
              <a:r>
                <a:rPr lang="zh-CN" altLang="en-US" sz="2800" b="1">
                  <a:ea typeface="黑体" pitchFamily="2" charset="-122"/>
                </a:rPr>
                <a:t>）     的精确分布</a:t>
              </a:r>
            </a:p>
          </p:txBody>
        </p:sp>
        <p:graphicFrame>
          <p:nvGraphicFramePr>
            <p:cNvPr id="86027" name="Object 11"/>
            <p:cNvGraphicFramePr>
              <a:graphicFrameLocks noChangeAspect="1"/>
            </p:cNvGraphicFramePr>
            <p:nvPr/>
          </p:nvGraphicFramePr>
          <p:xfrm>
            <a:off x="1632" y="1344"/>
            <a:ext cx="213" cy="224"/>
          </p:xfrm>
          <a:graphic>
            <a:graphicData uri="http://schemas.openxmlformats.org/presentationml/2006/ole">
              <mc:AlternateContent xmlns:mc="http://schemas.openxmlformats.org/markup-compatibility/2006">
                <mc:Choice xmlns:v="urn:schemas-microsoft-com:vml" Requires="v">
                  <p:oleObj spid="_x0000_s86263" name="公式" r:id="rId10" imgW="266400" imgH="279360" progId="Equation.3">
                    <p:embed/>
                  </p:oleObj>
                </mc:Choice>
                <mc:Fallback>
                  <p:oleObj name="公式" r:id="rId10" imgW="266400" imgH="279360" progId="Equation.3">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2" y="1344"/>
                          <a:ext cx="213"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044" name="Group 4"/>
          <p:cNvGrpSpPr>
            <a:grpSpLocks/>
          </p:cNvGrpSpPr>
          <p:nvPr/>
        </p:nvGrpSpPr>
        <p:grpSpPr bwMode="auto">
          <a:xfrm>
            <a:off x="533400" y="1295400"/>
            <a:ext cx="5334000" cy="519113"/>
            <a:chOff x="624" y="672"/>
            <a:chExt cx="3360" cy="327"/>
          </a:xfrm>
        </p:grpSpPr>
        <p:sp>
          <p:nvSpPr>
            <p:cNvPr id="87042" name="Text Box 2"/>
            <p:cNvSpPr txBox="1">
              <a:spLocks noChangeArrowheads="1"/>
            </p:cNvSpPr>
            <p:nvPr/>
          </p:nvSpPr>
          <p:spPr bwMode="auto">
            <a:xfrm>
              <a:off x="624" y="672"/>
              <a:ext cx="3360" cy="327"/>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2</a:t>
              </a:r>
              <a:r>
                <a:rPr lang="zh-CN" altLang="en-US" sz="2800" b="1">
                  <a:ea typeface="黑体" pitchFamily="2" charset="-122"/>
                </a:rPr>
                <a:t>）    的渐进分布</a:t>
              </a:r>
            </a:p>
          </p:txBody>
        </p:sp>
        <p:graphicFrame>
          <p:nvGraphicFramePr>
            <p:cNvPr id="87043" name="Object 3"/>
            <p:cNvGraphicFramePr>
              <a:graphicFrameLocks noChangeAspect="1"/>
            </p:cNvGraphicFramePr>
            <p:nvPr/>
          </p:nvGraphicFramePr>
          <p:xfrm>
            <a:off x="1256" y="736"/>
            <a:ext cx="174" cy="184"/>
          </p:xfrm>
          <a:graphic>
            <a:graphicData uri="http://schemas.openxmlformats.org/presentationml/2006/ole">
              <mc:AlternateContent xmlns:mc="http://schemas.openxmlformats.org/markup-compatibility/2006">
                <mc:Choice xmlns:v="urn:schemas-microsoft-com:vml" Requires="v">
                  <p:oleObj spid="_x0000_s87340" name="公式" r:id="rId4" imgW="266400" imgH="279360" progId="Equation.3">
                    <p:embed/>
                  </p:oleObj>
                </mc:Choice>
                <mc:Fallback>
                  <p:oleObj name="公式" r:id="rId4" imgW="266400" imgH="27936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6" y="736"/>
                          <a:ext cx="174"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7050" name="Group 10"/>
          <p:cNvGrpSpPr>
            <a:grpSpLocks/>
          </p:cNvGrpSpPr>
          <p:nvPr/>
        </p:nvGrpSpPr>
        <p:grpSpPr bwMode="auto">
          <a:xfrm>
            <a:off x="1219200" y="2085975"/>
            <a:ext cx="7315200" cy="2486025"/>
            <a:chOff x="576" y="816"/>
            <a:chExt cx="4608" cy="1566"/>
          </a:xfrm>
        </p:grpSpPr>
        <p:sp>
          <p:nvSpPr>
            <p:cNvPr id="87045" name="Text Box 5"/>
            <p:cNvSpPr txBox="1">
              <a:spLocks noChangeArrowheads="1"/>
            </p:cNvSpPr>
            <p:nvPr/>
          </p:nvSpPr>
          <p:spPr bwMode="auto">
            <a:xfrm>
              <a:off x="576" y="816"/>
              <a:ext cx="4608" cy="1566"/>
            </a:xfrm>
            <a:prstGeom prst="rect">
              <a:avLst/>
            </a:prstGeom>
            <a:noFill/>
            <a:ln w="9525">
              <a:noFill/>
              <a:miter lim="800000"/>
              <a:headEnd/>
              <a:tailEnd/>
            </a:ln>
            <a:effectLst/>
          </p:spPr>
          <p:txBody>
            <a:bodyPr>
              <a:spAutoFit/>
            </a:bodyPr>
            <a:lstStyle/>
            <a:p>
              <a:pPr>
                <a:lnSpc>
                  <a:spcPct val="140000"/>
                </a:lnSpc>
                <a:spcBef>
                  <a:spcPct val="50000"/>
                </a:spcBef>
              </a:pPr>
              <a:r>
                <a:rPr lang="en-US" altLang="zh-CN" sz="2800" b="1">
                  <a:ea typeface="黑体" pitchFamily="2" charset="-122"/>
                </a:rPr>
                <a:t>        </a:t>
              </a:r>
              <a:r>
                <a:rPr lang="zh-CN" altLang="en-US" sz="2800" b="1">
                  <a:ea typeface="黑体" pitchFamily="2" charset="-122"/>
                </a:rPr>
                <a:t>设</a:t>
              </a:r>
              <a:r>
                <a:rPr lang="en-US" altLang="zh-CN" sz="2800" b="1">
                  <a:ea typeface="黑体" pitchFamily="2" charset="-122"/>
                </a:rPr>
                <a:t>X</a:t>
              </a:r>
              <a:r>
                <a:rPr lang="zh-CN" altLang="en-US" sz="2800" b="1">
                  <a:ea typeface="黑体" pitchFamily="2" charset="-122"/>
                </a:rPr>
                <a:t>为任意分布，（</a:t>
              </a:r>
              <a:r>
                <a:rPr lang="en-US" altLang="zh-CN" sz="2800" b="1">
                  <a:ea typeface="黑体" pitchFamily="2" charset="-122"/>
                </a:rPr>
                <a:t>x</a:t>
              </a:r>
              <a:r>
                <a:rPr lang="en-US" altLang="zh-CN" sz="2800" b="1" baseline="-25000">
                  <a:ea typeface="黑体" pitchFamily="2" charset="-122"/>
                </a:rPr>
                <a:t>1</a:t>
              </a:r>
              <a:r>
                <a:rPr lang="zh-CN" altLang="en-US" sz="2800" b="1">
                  <a:ea typeface="黑体" pitchFamily="2" charset="-122"/>
                </a:rPr>
                <a:t>，</a:t>
              </a:r>
              <a:r>
                <a:rPr lang="en-US" altLang="zh-CN" sz="2800" b="1">
                  <a:ea typeface="黑体" pitchFamily="2" charset="-122"/>
                </a:rPr>
                <a:t>x</a:t>
              </a:r>
              <a:r>
                <a:rPr lang="en-US" altLang="zh-CN" sz="2800" b="1" baseline="-25000">
                  <a:ea typeface="黑体" pitchFamily="2" charset="-122"/>
                </a:rPr>
                <a:t>2</a:t>
              </a:r>
              <a:r>
                <a:rPr lang="zh-CN" altLang="en-US" sz="2800" b="1">
                  <a:ea typeface="黑体" pitchFamily="2" charset="-122"/>
                </a:rPr>
                <a:t>，</a:t>
              </a:r>
              <a:r>
                <a:rPr lang="en-US" altLang="zh-CN" sz="2800" b="1">
                  <a:ea typeface="黑体" pitchFamily="2" charset="-122"/>
                </a:rPr>
                <a:t>……</a:t>
              </a:r>
              <a:r>
                <a:rPr lang="zh-CN" altLang="en-US" sz="2800" b="1">
                  <a:ea typeface="黑体" pitchFamily="2" charset="-122"/>
                </a:rPr>
                <a:t>，</a:t>
              </a:r>
              <a:r>
                <a:rPr lang="en-US" altLang="zh-CN" sz="2800" b="1">
                  <a:ea typeface="黑体" pitchFamily="2" charset="-122"/>
                </a:rPr>
                <a:t>x</a:t>
              </a:r>
              <a:r>
                <a:rPr lang="en-US" altLang="zh-CN" sz="2800" b="1" baseline="-25000">
                  <a:ea typeface="黑体" pitchFamily="2" charset="-122"/>
                </a:rPr>
                <a:t>n</a:t>
              </a:r>
              <a:r>
                <a:rPr lang="zh-CN" altLang="en-US" sz="2800" b="1">
                  <a:ea typeface="黑体" pitchFamily="2" charset="-122"/>
                </a:rPr>
                <a:t>）是由总体</a:t>
              </a:r>
              <a:r>
                <a:rPr lang="en-US" altLang="zh-CN" sz="2800" b="1">
                  <a:ea typeface="黑体" pitchFamily="2" charset="-122"/>
                </a:rPr>
                <a:t>X</a:t>
              </a:r>
              <a:r>
                <a:rPr lang="zh-CN" altLang="en-US" sz="2800" b="1">
                  <a:ea typeface="黑体" pitchFamily="2" charset="-122"/>
                </a:rPr>
                <a:t>中抽取一个样本，若                  ，    		     ，则当</a:t>
              </a:r>
              <a:r>
                <a:rPr lang="en-US" altLang="zh-CN" sz="2800" b="1">
                  <a:ea typeface="黑体" pitchFamily="2" charset="-122"/>
                </a:rPr>
                <a:t>n</a:t>
              </a:r>
              <a:r>
                <a:rPr lang="en-US" altLang="zh-CN" sz="2800" b="1">
                  <a:latin typeface="黑体" pitchFamily="2" charset="-122"/>
                  <a:ea typeface="黑体" pitchFamily="2" charset="-122"/>
                </a:rPr>
                <a:t>→∞</a:t>
              </a:r>
              <a:r>
                <a:rPr lang="zh-CN" altLang="en-US" sz="2800" b="1">
                  <a:ea typeface="黑体" pitchFamily="2" charset="-122"/>
                </a:rPr>
                <a:t>时，    近似服从   </a:t>
              </a:r>
              <a:r>
                <a:rPr lang="en-US" altLang="zh-CN" sz="2800" b="1">
                  <a:ea typeface="黑体" pitchFamily="2" charset="-122"/>
                </a:rPr>
                <a:t>N</a:t>
              </a:r>
              <a:r>
                <a:rPr lang="zh-CN" altLang="en-US" sz="2800" b="1">
                  <a:ea typeface="黑体" pitchFamily="2" charset="-122"/>
                </a:rPr>
                <a:t>（</a:t>
              </a:r>
              <a:r>
                <a:rPr lang="en-US" altLang="zh-CN" sz="2800" b="1">
                  <a:ea typeface="黑体" pitchFamily="2" charset="-122"/>
                </a:rPr>
                <a:t>μ</a:t>
              </a:r>
              <a:r>
                <a:rPr lang="zh-CN" altLang="en-US" sz="2800" b="1">
                  <a:ea typeface="黑体" pitchFamily="2" charset="-122"/>
                </a:rPr>
                <a:t>，       ）。</a:t>
              </a:r>
            </a:p>
          </p:txBody>
        </p:sp>
        <p:graphicFrame>
          <p:nvGraphicFramePr>
            <p:cNvPr id="87046" name="Object 6"/>
            <p:cNvGraphicFramePr>
              <a:graphicFrameLocks noChangeAspect="1"/>
            </p:cNvGraphicFramePr>
            <p:nvPr/>
          </p:nvGraphicFramePr>
          <p:xfrm>
            <a:off x="3768" y="1312"/>
            <a:ext cx="888" cy="257"/>
          </p:xfrm>
          <a:graphic>
            <a:graphicData uri="http://schemas.openxmlformats.org/presentationml/2006/ole">
              <mc:AlternateContent xmlns:mc="http://schemas.openxmlformats.org/markup-compatibility/2006">
                <mc:Choice xmlns:v="urn:schemas-microsoft-com:vml" Requires="v">
                  <p:oleObj spid="_x0000_s87341" name="公式" r:id="rId6" imgW="1143000" imgH="330120" progId="Equation.3">
                    <p:embed/>
                  </p:oleObj>
                </mc:Choice>
                <mc:Fallback>
                  <p:oleObj name="公式" r:id="rId6" imgW="1143000" imgH="33012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8" y="1312"/>
                          <a:ext cx="888"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47" name="Object 7"/>
            <p:cNvGraphicFramePr>
              <a:graphicFrameLocks noChangeAspect="1"/>
            </p:cNvGraphicFramePr>
            <p:nvPr/>
          </p:nvGraphicFramePr>
          <p:xfrm>
            <a:off x="696" y="1688"/>
            <a:ext cx="1252" cy="259"/>
          </p:xfrm>
          <a:graphic>
            <a:graphicData uri="http://schemas.openxmlformats.org/presentationml/2006/ole">
              <mc:AlternateContent xmlns:mc="http://schemas.openxmlformats.org/markup-compatibility/2006">
                <mc:Choice xmlns:v="urn:schemas-microsoft-com:vml" Requires="v">
                  <p:oleObj spid="_x0000_s87342" name="公式" r:id="rId8" imgW="1841400" imgH="380880" progId="Equation.3">
                    <p:embed/>
                  </p:oleObj>
                </mc:Choice>
                <mc:Fallback>
                  <p:oleObj name="公式" r:id="rId8" imgW="1841400" imgH="380880" progId="Equation.3">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 y="1688"/>
                          <a:ext cx="1252"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48" name="Object 8"/>
            <p:cNvGraphicFramePr>
              <a:graphicFrameLocks noChangeAspect="1"/>
            </p:cNvGraphicFramePr>
            <p:nvPr/>
          </p:nvGraphicFramePr>
          <p:xfrm>
            <a:off x="3752" y="1704"/>
            <a:ext cx="221" cy="232"/>
          </p:xfrm>
          <a:graphic>
            <a:graphicData uri="http://schemas.openxmlformats.org/presentationml/2006/ole">
              <mc:AlternateContent xmlns:mc="http://schemas.openxmlformats.org/markup-compatibility/2006">
                <mc:Choice xmlns:v="urn:schemas-microsoft-com:vml" Requires="v">
                  <p:oleObj spid="_x0000_s87343" name="公式" r:id="rId10" imgW="266400" imgH="279360" progId="Equation.3">
                    <p:embed/>
                  </p:oleObj>
                </mc:Choice>
                <mc:Fallback>
                  <p:oleObj name="公式" r:id="rId10" imgW="266400" imgH="27936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2" y="1704"/>
                          <a:ext cx="221"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49" name="Object 9"/>
            <p:cNvGraphicFramePr>
              <a:graphicFrameLocks noChangeAspect="1"/>
            </p:cNvGraphicFramePr>
            <p:nvPr/>
          </p:nvGraphicFramePr>
          <p:xfrm>
            <a:off x="1368" y="2080"/>
            <a:ext cx="496" cy="237"/>
          </p:xfrm>
          <a:graphic>
            <a:graphicData uri="http://schemas.openxmlformats.org/presentationml/2006/ole">
              <mc:AlternateContent xmlns:mc="http://schemas.openxmlformats.org/markup-compatibility/2006">
                <mc:Choice xmlns:v="urn:schemas-microsoft-com:vml" Requires="v">
                  <p:oleObj spid="_x0000_s87344" name="公式" r:id="rId11" imgW="660240" imgH="317160" progId="Equation.3">
                    <p:embed/>
                  </p:oleObj>
                </mc:Choice>
                <mc:Fallback>
                  <p:oleObj name="公式" r:id="rId11" imgW="660240" imgH="317160" progId="Equation.3">
                    <p:embed/>
                    <p:pic>
                      <p:nvPicPr>
                        <p:cNvPr id="0"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8" y="2080"/>
                          <a:ext cx="496"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457200" y="609600"/>
            <a:ext cx="5486400" cy="457200"/>
          </a:xfrm>
          <a:prstGeom prst="rect">
            <a:avLst/>
          </a:prstGeom>
          <a:noFill/>
          <a:ln w="9525">
            <a:noFill/>
            <a:miter lim="800000"/>
            <a:headEnd/>
            <a:tailEnd/>
          </a:ln>
          <a:effectLst/>
        </p:spPr>
        <p:txBody>
          <a:bodyPr>
            <a:spAutoFit/>
          </a:bodyPr>
          <a:lstStyle/>
          <a:p>
            <a:pPr>
              <a:spcBef>
                <a:spcPct val="50000"/>
              </a:spcBef>
            </a:pPr>
            <a:r>
              <a:rPr lang="zh-CN" altLang="en-US" sz="2400" b="1">
                <a:ea typeface="黑体" pitchFamily="2" charset="-122"/>
              </a:rPr>
              <a:t>（</a:t>
            </a:r>
            <a:r>
              <a:rPr lang="en-US" altLang="zh-CN" sz="2400" b="1">
                <a:ea typeface="黑体" pitchFamily="2" charset="-122"/>
              </a:rPr>
              <a:t>3</a:t>
            </a:r>
            <a:r>
              <a:rPr lang="zh-CN" altLang="en-US" sz="2400" b="1">
                <a:ea typeface="黑体" pitchFamily="2" charset="-122"/>
              </a:rPr>
              <a:t>）      </a:t>
            </a:r>
            <a:r>
              <a:rPr lang="en-US" altLang="zh-CN" sz="2400" b="1">
                <a:ea typeface="黑体" pitchFamily="2" charset="-122"/>
              </a:rPr>
              <a:t>—— </a:t>
            </a:r>
            <a:r>
              <a:rPr lang="zh-CN" altLang="en-US" sz="2400" b="1">
                <a:ea typeface="黑体" pitchFamily="2" charset="-122"/>
              </a:rPr>
              <a:t>分布</a:t>
            </a:r>
          </a:p>
        </p:txBody>
      </p:sp>
      <p:graphicFrame>
        <p:nvGraphicFramePr>
          <p:cNvPr id="88067" name="Object 3"/>
          <p:cNvGraphicFramePr>
            <a:graphicFrameLocks noChangeAspect="1"/>
          </p:cNvGraphicFramePr>
          <p:nvPr/>
        </p:nvGraphicFramePr>
        <p:xfrm>
          <a:off x="1339850" y="584200"/>
          <a:ext cx="336550" cy="444500"/>
        </p:xfrm>
        <a:graphic>
          <a:graphicData uri="http://schemas.openxmlformats.org/presentationml/2006/ole">
            <mc:AlternateContent xmlns:mc="http://schemas.openxmlformats.org/markup-compatibility/2006">
              <mc:Choice xmlns:v="urn:schemas-microsoft-com:vml" Requires="v">
                <p:oleObj spid="_x0000_s88484" name="公式" r:id="rId4" imgW="279360" imgH="368280" progId="Equation.3">
                  <p:embed/>
                </p:oleObj>
              </mc:Choice>
              <mc:Fallback>
                <p:oleObj name="公式" r:id="rId4" imgW="279360" imgH="36828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9850" y="584200"/>
                        <a:ext cx="33655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068" name="Text Box 4"/>
          <p:cNvSpPr txBox="1">
            <a:spLocks noChangeArrowheads="1"/>
          </p:cNvSpPr>
          <p:nvPr/>
        </p:nvSpPr>
        <p:spPr bwMode="auto">
          <a:xfrm>
            <a:off x="838200" y="1143000"/>
            <a:ext cx="7772400" cy="1117600"/>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设</a:t>
            </a:r>
            <a:r>
              <a:rPr lang="en-US" altLang="zh-CN" sz="2800" b="1">
                <a:ea typeface="黑体" pitchFamily="2" charset="-122"/>
              </a:rPr>
              <a:t>X</a:t>
            </a:r>
            <a:r>
              <a:rPr lang="zh-CN" altLang="en-US" sz="2800" b="1">
                <a:ea typeface="黑体" pitchFamily="2" charset="-122"/>
              </a:rPr>
              <a:t>服从</a:t>
            </a:r>
            <a:r>
              <a:rPr lang="en-US" altLang="zh-CN" sz="2800" b="1">
                <a:ea typeface="黑体" pitchFamily="2" charset="-122"/>
              </a:rPr>
              <a:t>N(0</a:t>
            </a:r>
            <a:r>
              <a:rPr lang="zh-CN" altLang="en-US" sz="2800" b="1">
                <a:ea typeface="黑体" pitchFamily="2" charset="-122"/>
              </a:rPr>
              <a:t>，</a:t>
            </a:r>
            <a:r>
              <a:rPr lang="en-US" altLang="zh-CN" sz="2800" b="1">
                <a:ea typeface="黑体" pitchFamily="2" charset="-122"/>
              </a:rPr>
              <a:t>1)</a:t>
            </a:r>
            <a:r>
              <a:rPr lang="zh-CN" altLang="en-US" sz="2800" b="1">
                <a:ea typeface="黑体" pitchFamily="2" charset="-122"/>
              </a:rPr>
              <a:t>，且设（</a:t>
            </a:r>
            <a:r>
              <a:rPr lang="en-US" altLang="zh-CN" sz="2800" b="1">
                <a:ea typeface="黑体" pitchFamily="2" charset="-122"/>
              </a:rPr>
              <a:t>x</a:t>
            </a:r>
            <a:r>
              <a:rPr lang="en-US" altLang="zh-CN" sz="2800" b="1" baseline="-25000">
                <a:ea typeface="黑体" pitchFamily="2" charset="-122"/>
              </a:rPr>
              <a:t>1</a:t>
            </a:r>
            <a:r>
              <a:rPr lang="zh-CN" altLang="en-US" sz="2800" b="1">
                <a:ea typeface="黑体" pitchFamily="2" charset="-122"/>
              </a:rPr>
              <a:t>，</a:t>
            </a:r>
            <a:r>
              <a:rPr lang="en-US" altLang="zh-CN" sz="2800" b="1">
                <a:ea typeface="黑体" pitchFamily="2" charset="-122"/>
              </a:rPr>
              <a:t>x</a:t>
            </a:r>
            <a:r>
              <a:rPr lang="en-US" altLang="zh-CN" sz="2800" b="1" baseline="-25000">
                <a:ea typeface="黑体" pitchFamily="2" charset="-122"/>
              </a:rPr>
              <a:t>2</a:t>
            </a:r>
            <a:r>
              <a:rPr lang="zh-CN" altLang="en-US" sz="2800" b="1">
                <a:ea typeface="黑体" pitchFamily="2" charset="-122"/>
              </a:rPr>
              <a:t>，</a:t>
            </a:r>
            <a:r>
              <a:rPr lang="en-US" altLang="zh-CN" sz="2800" b="1">
                <a:ea typeface="黑体" pitchFamily="2" charset="-122"/>
              </a:rPr>
              <a:t>……</a:t>
            </a:r>
            <a:r>
              <a:rPr lang="zh-CN" altLang="en-US" sz="2800" b="1">
                <a:ea typeface="黑体" pitchFamily="2" charset="-122"/>
              </a:rPr>
              <a:t>，</a:t>
            </a:r>
            <a:r>
              <a:rPr lang="en-US" altLang="zh-CN" sz="2800" b="1">
                <a:ea typeface="黑体" pitchFamily="2" charset="-122"/>
              </a:rPr>
              <a:t>x</a:t>
            </a:r>
            <a:r>
              <a:rPr lang="en-US" altLang="zh-CN" sz="2800" b="1" baseline="-25000">
                <a:ea typeface="黑体" pitchFamily="2" charset="-122"/>
              </a:rPr>
              <a:t>n</a:t>
            </a:r>
            <a:r>
              <a:rPr lang="zh-CN" altLang="en-US" sz="2800" b="1">
                <a:ea typeface="黑体" pitchFamily="2" charset="-122"/>
              </a:rPr>
              <a:t>）是由总体</a:t>
            </a:r>
            <a:r>
              <a:rPr lang="en-US" altLang="zh-CN" sz="2800" b="1">
                <a:ea typeface="黑体" pitchFamily="2" charset="-122"/>
              </a:rPr>
              <a:t>X</a:t>
            </a:r>
            <a:r>
              <a:rPr lang="zh-CN" altLang="en-US" sz="2800" b="1">
                <a:ea typeface="黑体" pitchFamily="2" charset="-122"/>
              </a:rPr>
              <a:t>中抽取的一个样本，则</a:t>
            </a:r>
          </a:p>
        </p:txBody>
      </p:sp>
      <p:graphicFrame>
        <p:nvGraphicFramePr>
          <p:cNvPr id="88069" name="Object 5"/>
          <p:cNvGraphicFramePr>
            <a:graphicFrameLocks noChangeAspect="1"/>
          </p:cNvGraphicFramePr>
          <p:nvPr/>
        </p:nvGraphicFramePr>
        <p:xfrm>
          <a:off x="3429000" y="2514600"/>
          <a:ext cx="2743200" cy="450850"/>
        </p:xfrm>
        <a:graphic>
          <a:graphicData uri="http://schemas.openxmlformats.org/presentationml/2006/ole">
            <mc:AlternateContent xmlns:mc="http://schemas.openxmlformats.org/markup-compatibility/2006">
              <mc:Choice xmlns:v="urn:schemas-microsoft-com:vml" Requires="v">
                <p:oleObj spid="_x0000_s88485" name="公式" r:id="rId6" imgW="2311200" imgH="380880" progId="Equation.3">
                  <p:embed/>
                </p:oleObj>
              </mc:Choice>
              <mc:Fallback>
                <p:oleObj name="公式" r:id="rId6" imgW="2311200" imgH="38088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2514600"/>
                        <a:ext cx="2743200"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8074" name="Group 10"/>
          <p:cNvGrpSpPr>
            <a:grpSpLocks/>
          </p:cNvGrpSpPr>
          <p:nvPr/>
        </p:nvGrpSpPr>
        <p:grpSpPr bwMode="auto">
          <a:xfrm>
            <a:off x="1066800" y="3276600"/>
            <a:ext cx="7391400" cy="519113"/>
            <a:chOff x="624" y="2112"/>
            <a:chExt cx="4656" cy="327"/>
          </a:xfrm>
        </p:grpSpPr>
        <p:sp>
          <p:nvSpPr>
            <p:cNvPr id="88070" name="Text Box 6"/>
            <p:cNvSpPr txBox="1">
              <a:spLocks noChangeArrowheads="1"/>
            </p:cNvSpPr>
            <p:nvPr/>
          </p:nvSpPr>
          <p:spPr bwMode="auto">
            <a:xfrm>
              <a:off x="624" y="2112"/>
              <a:ext cx="4656" cy="327"/>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服从自由度为</a:t>
              </a:r>
              <a:r>
                <a:rPr lang="en-US" altLang="zh-CN" sz="2800" b="1">
                  <a:ea typeface="黑体" pitchFamily="2" charset="-122"/>
                </a:rPr>
                <a:t>n</a:t>
              </a:r>
              <a:r>
                <a:rPr lang="zh-CN" altLang="en-US" sz="2800" b="1">
                  <a:ea typeface="黑体" pitchFamily="2" charset="-122"/>
                </a:rPr>
                <a:t>的    分布，记作     </a:t>
              </a:r>
              <a:r>
                <a:rPr lang="en-US" altLang="zh-CN" sz="2800" b="1">
                  <a:ea typeface="黑体" pitchFamily="2" charset="-122"/>
                </a:rPr>
                <a:t>~     (n)</a:t>
              </a:r>
              <a:r>
                <a:rPr lang="zh-CN" altLang="en-US" sz="2800" b="1">
                  <a:ea typeface="黑体" pitchFamily="2" charset="-122"/>
                </a:rPr>
                <a:t>。</a:t>
              </a:r>
            </a:p>
          </p:txBody>
        </p:sp>
        <p:graphicFrame>
          <p:nvGraphicFramePr>
            <p:cNvPr id="88071" name="Object 7"/>
            <p:cNvGraphicFramePr>
              <a:graphicFrameLocks noChangeAspect="1"/>
            </p:cNvGraphicFramePr>
            <p:nvPr/>
          </p:nvGraphicFramePr>
          <p:xfrm>
            <a:off x="2440" y="2140"/>
            <a:ext cx="176" cy="232"/>
          </p:xfrm>
          <a:graphic>
            <a:graphicData uri="http://schemas.openxmlformats.org/presentationml/2006/ole">
              <mc:AlternateContent xmlns:mc="http://schemas.openxmlformats.org/markup-compatibility/2006">
                <mc:Choice xmlns:v="urn:schemas-microsoft-com:vml" Requires="v">
                  <p:oleObj spid="_x0000_s88486" name="公式" r:id="rId8" imgW="279360" imgH="368280" progId="Equation.3">
                    <p:embed/>
                  </p:oleObj>
                </mc:Choice>
                <mc:Fallback>
                  <p:oleObj name="公式" r:id="rId8" imgW="279360" imgH="368280" progId="Equation.3">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0" y="2140"/>
                          <a:ext cx="176"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8072" name="Object 8"/>
            <p:cNvGraphicFramePr>
              <a:graphicFrameLocks noChangeAspect="1"/>
            </p:cNvGraphicFramePr>
            <p:nvPr/>
          </p:nvGraphicFramePr>
          <p:xfrm>
            <a:off x="3776" y="2136"/>
            <a:ext cx="185" cy="244"/>
          </p:xfrm>
          <a:graphic>
            <a:graphicData uri="http://schemas.openxmlformats.org/presentationml/2006/ole">
              <mc:AlternateContent xmlns:mc="http://schemas.openxmlformats.org/markup-compatibility/2006">
                <mc:Choice xmlns:v="urn:schemas-microsoft-com:vml" Requires="v">
                  <p:oleObj spid="_x0000_s88487" name="公式" r:id="rId9" imgW="279360" imgH="368280" progId="Equation.3">
                    <p:embed/>
                  </p:oleObj>
                </mc:Choice>
                <mc:Fallback>
                  <p:oleObj name="公式" r:id="rId9" imgW="279360" imgH="36828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6" y="2136"/>
                          <a:ext cx="18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8073" name="Object 9"/>
            <p:cNvGraphicFramePr>
              <a:graphicFrameLocks noChangeAspect="1"/>
            </p:cNvGraphicFramePr>
            <p:nvPr/>
          </p:nvGraphicFramePr>
          <p:xfrm>
            <a:off x="4240" y="2144"/>
            <a:ext cx="176" cy="232"/>
          </p:xfrm>
          <a:graphic>
            <a:graphicData uri="http://schemas.openxmlformats.org/presentationml/2006/ole">
              <mc:AlternateContent xmlns:mc="http://schemas.openxmlformats.org/markup-compatibility/2006">
                <mc:Choice xmlns:v="urn:schemas-microsoft-com:vml" Requires="v">
                  <p:oleObj spid="_x0000_s88488" name="公式" r:id="rId10" imgW="279360" imgH="368280" progId="Equation.3">
                    <p:embed/>
                  </p:oleObj>
                </mc:Choice>
                <mc:Fallback>
                  <p:oleObj name="公式" r:id="rId10" imgW="279360" imgH="368280" progId="Equation.3">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0" y="2144"/>
                          <a:ext cx="176"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8078" name="Group 14"/>
          <p:cNvGrpSpPr>
            <a:grpSpLocks/>
          </p:cNvGrpSpPr>
          <p:nvPr/>
        </p:nvGrpSpPr>
        <p:grpSpPr bwMode="auto">
          <a:xfrm>
            <a:off x="990600" y="4170363"/>
            <a:ext cx="7696200" cy="706437"/>
            <a:chOff x="528" y="2603"/>
            <a:chExt cx="4848" cy="445"/>
          </a:xfrm>
        </p:grpSpPr>
        <p:sp>
          <p:nvSpPr>
            <p:cNvPr id="88075" name="Text Box 11"/>
            <p:cNvSpPr txBox="1">
              <a:spLocks noChangeArrowheads="1"/>
            </p:cNvSpPr>
            <p:nvPr/>
          </p:nvSpPr>
          <p:spPr bwMode="auto">
            <a:xfrm>
              <a:off x="528" y="2688"/>
              <a:ext cx="4848" cy="327"/>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设</a:t>
              </a:r>
              <a:r>
                <a:rPr lang="en-US" altLang="zh-CN" sz="2800" b="1">
                  <a:ea typeface="黑体" pitchFamily="2" charset="-122"/>
                </a:rPr>
                <a:t>X</a:t>
              </a:r>
              <a:r>
                <a:rPr lang="zh-CN" altLang="en-US" sz="2800" b="1">
                  <a:ea typeface="黑体" pitchFamily="2" charset="-122"/>
                </a:rPr>
                <a:t>服从</a:t>
              </a:r>
              <a:r>
                <a:rPr lang="en-US" altLang="zh-CN" sz="2800" b="1">
                  <a:ea typeface="黑体" pitchFamily="2" charset="-122"/>
                </a:rPr>
                <a:t>N</a:t>
              </a:r>
              <a:r>
                <a:rPr lang="zh-CN" altLang="en-US" sz="2800" b="1">
                  <a:ea typeface="黑体" pitchFamily="2" charset="-122"/>
                </a:rPr>
                <a:t>（</a:t>
              </a:r>
              <a:r>
                <a:rPr lang="en-US" altLang="zh-CN" sz="2800" b="1">
                  <a:ea typeface="黑体" pitchFamily="2" charset="-122"/>
                </a:rPr>
                <a:t>μ</a:t>
              </a:r>
              <a:r>
                <a:rPr lang="zh-CN" altLang="en-US" sz="2800" b="1">
                  <a:ea typeface="黑体" pitchFamily="2" charset="-122"/>
                </a:rPr>
                <a:t>，    ），则</a:t>
              </a:r>
            </a:p>
          </p:txBody>
        </p:sp>
        <p:graphicFrame>
          <p:nvGraphicFramePr>
            <p:cNvPr id="88076" name="Object 12"/>
            <p:cNvGraphicFramePr>
              <a:graphicFrameLocks noChangeAspect="1"/>
            </p:cNvGraphicFramePr>
            <p:nvPr/>
          </p:nvGraphicFramePr>
          <p:xfrm>
            <a:off x="2472" y="2712"/>
            <a:ext cx="237" cy="247"/>
          </p:xfrm>
          <a:graphic>
            <a:graphicData uri="http://schemas.openxmlformats.org/presentationml/2006/ole">
              <mc:AlternateContent xmlns:mc="http://schemas.openxmlformats.org/markup-compatibility/2006">
                <mc:Choice xmlns:v="urn:schemas-microsoft-com:vml" Requires="v">
                  <p:oleObj spid="_x0000_s88489" name="公式" r:id="rId11" imgW="304560" imgH="317160" progId="Equation.3">
                    <p:embed/>
                  </p:oleObj>
                </mc:Choice>
                <mc:Fallback>
                  <p:oleObj name="公式" r:id="rId11" imgW="304560" imgH="317160" progId="Equation.3">
                    <p:embed/>
                    <p:pic>
                      <p:nvPicPr>
                        <p:cNvPr id="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72" y="2712"/>
                          <a:ext cx="237"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8077" name="Object 13"/>
            <p:cNvGraphicFramePr>
              <a:graphicFrameLocks noChangeAspect="1"/>
            </p:cNvGraphicFramePr>
            <p:nvPr/>
          </p:nvGraphicFramePr>
          <p:xfrm>
            <a:off x="3512" y="2603"/>
            <a:ext cx="1488" cy="445"/>
          </p:xfrm>
          <a:graphic>
            <a:graphicData uri="http://schemas.openxmlformats.org/presentationml/2006/ole">
              <mc:AlternateContent xmlns:mc="http://schemas.openxmlformats.org/markup-compatibility/2006">
                <mc:Choice xmlns:v="urn:schemas-microsoft-com:vml" Requires="v">
                  <p:oleObj spid="_x0000_s88490" name="公式" r:id="rId13" imgW="2336760" imgH="698400" progId="Equation.3">
                    <p:embed/>
                  </p:oleObj>
                </mc:Choice>
                <mc:Fallback>
                  <p:oleObj name="公式" r:id="rId13" imgW="2336760" imgH="698400" progId="Equation.3">
                    <p:embed/>
                    <p:pic>
                      <p:nvPicPr>
                        <p:cNvPr id="0" name="Picture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12" y="2603"/>
                          <a:ext cx="1488" cy="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685800" y="609600"/>
            <a:ext cx="59436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3</a:t>
            </a:r>
            <a:r>
              <a:rPr lang="zh-CN" altLang="en-US" sz="2800" b="1">
                <a:ea typeface="黑体" pitchFamily="2" charset="-122"/>
              </a:rPr>
              <a:t>）</a:t>
            </a:r>
            <a:r>
              <a:rPr lang="en-US" altLang="zh-CN" sz="2800" b="1">
                <a:ea typeface="黑体" pitchFamily="2" charset="-122"/>
              </a:rPr>
              <a:t>t ——</a:t>
            </a:r>
            <a:r>
              <a:rPr lang="zh-CN" altLang="en-US" sz="2800" b="1">
                <a:ea typeface="黑体" pitchFamily="2" charset="-122"/>
              </a:rPr>
              <a:t>分布</a:t>
            </a:r>
          </a:p>
        </p:txBody>
      </p:sp>
      <p:grpSp>
        <p:nvGrpSpPr>
          <p:cNvPr id="89094" name="Group 6"/>
          <p:cNvGrpSpPr>
            <a:grpSpLocks/>
          </p:cNvGrpSpPr>
          <p:nvPr/>
        </p:nvGrpSpPr>
        <p:grpSpPr bwMode="auto">
          <a:xfrm>
            <a:off x="990600" y="1365250"/>
            <a:ext cx="7696200" cy="1758950"/>
            <a:chOff x="624" y="874"/>
            <a:chExt cx="4848" cy="1108"/>
          </a:xfrm>
        </p:grpSpPr>
        <p:sp>
          <p:nvSpPr>
            <p:cNvPr id="89091" name="Text Box 3"/>
            <p:cNvSpPr txBox="1">
              <a:spLocks noChangeArrowheads="1"/>
            </p:cNvSpPr>
            <p:nvPr/>
          </p:nvSpPr>
          <p:spPr bwMode="auto">
            <a:xfrm>
              <a:off x="624" y="874"/>
              <a:ext cx="4848" cy="1108"/>
            </a:xfrm>
            <a:prstGeom prst="rect">
              <a:avLst/>
            </a:prstGeom>
            <a:noFill/>
            <a:ln w="9525">
              <a:noFill/>
              <a:miter lim="800000"/>
              <a:headEnd/>
              <a:tailEnd/>
            </a:ln>
            <a:effectLst/>
          </p:spPr>
          <p:txBody>
            <a:bodyPr>
              <a:spAutoFit/>
            </a:bodyPr>
            <a:lstStyle/>
            <a:p>
              <a:pPr>
                <a:lnSpc>
                  <a:spcPct val="130000"/>
                </a:lnSpc>
                <a:spcBef>
                  <a:spcPct val="50000"/>
                </a:spcBef>
              </a:pPr>
              <a:r>
                <a:rPr lang="en-US" altLang="zh-CN" sz="2800" b="1">
                  <a:ea typeface="黑体" pitchFamily="2" charset="-122"/>
                </a:rPr>
                <a:t>         </a:t>
              </a:r>
              <a:r>
                <a:rPr lang="zh-CN" altLang="en-US" sz="2800" b="1">
                  <a:ea typeface="黑体" pitchFamily="2" charset="-122"/>
                </a:rPr>
                <a:t>设随机变量</a:t>
              </a:r>
              <a:r>
                <a:rPr lang="en-US" altLang="zh-CN" sz="2800" b="1">
                  <a:ea typeface="黑体" pitchFamily="2" charset="-122"/>
                </a:rPr>
                <a:t>X</a:t>
              </a:r>
              <a:r>
                <a:rPr lang="zh-CN" altLang="en-US" sz="2800" b="1">
                  <a:ea typeface="黑体" pitchFamily="2" charset="-122"/>
                </a:rPr>
                <a:t>，</a:t>
              </a:r>
              <a:r>
                <a:rPr lang="en-US" altLang="zh-CN" sz="2800" b="1">
                  <a:ea typeface="黑体" pitchFamily="2" charset="-122"/>
                </a:rPr>
                <a:t>Y</a:t>
              </a:r>
              <a:r>
                <a:rPr lang="zh-CN" altLang="en-US" sz="2800" b="1">
                  <a:ea typeface="黑体" pitchFamily="2" charset="-122"/>
                </a:rPr>
                <a:t>相互独立，</a:t>
              </a:r>
              <a:r>
                <a:rPr lang="en-US" altLang="zh-CN" sz="2800" b="1">
                  <a:ea typeface="黑体" pitchFamily="2" charset="-122"/>
                </a:rPr>
                <a:t>X~N(0</a:t>
              </a:r>
              <a:r>
                <a:rPr lang="zh-CN" altLang="en-US" sz="2800" b="1">
                  <a:ea typeface="黑体" pitchFamily="2" charset="-122"/>
                </a:rPr>
                <a:t>，</a:t>
              </a:r>
              <a:r>
                <a:rPr lang="en-US" altLang="zh-CN" sz="2800" b="1">
                  <a:ea typeface="黑体" pitchFamily="2" charset="-122"/>
                </a:rPr>
                <a:t>1)</a:t>
              </a:r>
              <a:r>
                <a:rPr lang="zh-CN" altLang="en-US" sz="2800" b="1">
                  <a:ea typeface="黑体" pitchFamily="2" charset="-122"/>
                </a:rPr>
                <a:t>，</a:t>
              </a:r>
              <a:r>
                <a:rPr lang="en-US" altLang="zh-CN" sz="2800" b="1">
                  <a:ea typeface="黑体" pitchFamily="2" charset="-122"/>
                </a:rPr>
                <a:t>Y~     (n)</a:t>
              </a:r>
              <a:r>
                <a:rPr lang="zh-CN" altLang="en-US" sz="2800" b="1">
                  <a:ea typeface="黑体" pitchFamily="2" charset="-122"/>
                </a:rPr>
                <a:t>则                服从自由度为</a:t>
              </a:r>
              <a:r>
                <a:rPr lang="en-US" altLang="zh-CN" sz="2800" b="1">
                  <a:ea typeface="黑体" pitchFamily="2" charset="-122"/>
                </a:rPr>
                <a:t>n</a:t>
              </a:r>
              <a:r>
                <a:rPr lang="zh-CN" altLang="en-US" sz="2800" b="1">
                  <a:ea typeface="黑体" pitchFamily="2" charset="-122"/>
                </a:rPr>
                <a:t>的</a:t>
              </a:r>
              <a:r>
                <a:rPr lang="en-US" altLang="zh-CN" sz="2800" b="1">
                  <a:ea typeface="黑体" pitchFamily="2" charset="-122"/>
                </a:rPr>
                <a:t>t—</a:t>
              </a:r>
              <a:r>
                <a:rPr lang="zh-CN" altLang="en-US" sz="2800" b="1">
                  <a:ea typeface="黑体" pitchFamily="2" charset="-122"/>
                </a:rPr>
                <a:t>分布记作</a:t>
              </a:r>
              <a:r>
                <a:rPr lang="en-US" altLang="zh-CN" sz="2800" b="1">
                  <a:ea typeface="黑体" pitchFamily="2" charset="-122"/>
                </a:rPr>
                <a:t>t~t(n)</a:t>
              </a:r>
            </a:p>
          </p:txBody>
        </p:sp>
        <p:graphicFrame>
          <p:nvGraphicFramePr>
            <p:cNvPr id="89092" name="Object 4"/>
            <p:cNvGraphicFramePr>
              <a:graphicFrameLocks noChangeAspect="1"/>
            </p:cNvGraphicFramePr>
            <p:nvPr/>
          </p:nvGraphicFramePr>
          <p:xfrm>
            <a:off x="1024" y="1328"/>
            <a:ext cx="233" cy="243"/>
          </p:xfrm>
          <a:graphic>
            <a:graphicData uri="http://schemas.openxmlformats.org/presentationml/2006/ole">
              <mc:AlternateContent xmlns:mc="http://schemas.openxmlformats.org/markup-compatibility/2006">
                <mc:Choice xmlns:v="urn:schemas-microsoft-com:vml" Requires="v">
                  <p:oleObj spid="_x0000_s89331" name="公式" r:id="rId4" imgW="304560" imgH="317160" progId="Equation.3">
                    <p:embed/>
                  </p:oleObj>
                </mc:Choice>
                <mc:Fallback>
                  <p:oleObj name="公式" r:id="rId4" imgW="304560" imgH="31716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 y="1328"/>
                          <a:ext cx="233"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9093" name="Object 5"/>
            <p:cNvGraphicFramePr>
              <a:graphicFrameLocks noChangeAspect="1"/>
            </p:cNvGraphicFramePr>
            <p:nvPr/>
          </p:nvGraphicFramePr>
          <p:xfrm>
            <a:off x="1816" y="1236"/>
            <a:ext cx="768" cy="435"/>
          </p:xfrm>
          <a:graphic>
            <a:graphicData uri="http://schemas.openxmlformats.org/presentationml/2006/ole">
              <mc:AlternateContent xmlns:mc="http://schemas.openxmlformats.org/markup-compatibility/2006">
                <mc:Choice xmlns:v="urn:schemas-microsoft-com:vml" Requires="v">
                  <p:oleObj spid="_x0000_s89332" name="公式" r:id="rId6" imgW="1117440" imgH="634680" progId="Equation.3">
                    <p:embed/>
                  </p:oleObj>
                </mc:Choice>
                <mc:Fallback>
                  <p:oleObj name="公式" r:id="rId6" imgW="1117440" imgH="63468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6" y="1236"/>
                          <a:ext cx="768" cy="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9097" name="Group 9"/>
          <p:cNvGrpSpPr>
            <a:grpSpLocks/>
          </p:cNvGrpSpPr>
          <p:nvPr/>
        </p:nvGrpSpPr>
        <p:grpSpPr bwMode="auto">
          <a:xfrm>
            <a:off x="1371600" y="3378200"/>
            <a:ext cx="7239000" cy="1117600"/>
            <a:chOff x="760" y="2064"/>
            <a:chExt cx="4560" cy="704"/>
          </a:xfrm>
        </p:grpSpPr>
        <p:sp>
          <p:nvSpPr>
            <p:cNvPr id="89095" name="Text Box 7"/>
            <p:cNvSpPr txBox="1">
              <a:spLocks noChangeArrowheads="1"/>
            </p:cNvSpPr>
            <p:nvPr/>
          </p:nvSpPr>
          <p:spPr bwMode="auto">
            <a:xfrm>
              <a:off x="760" y="2064"/>
              <a:ext cx="4560" cy="704"/>
            </a:xfrm>
            <a:prstGeom prst="rect">
              <a:avLst/>
            </a:prstGeom>
            <a:noFill/>
            <a:ln w="9525">
              <a:noFill/>
              <a:miter lim="800000"/>
              <a:headEnd/>
              <a:tailEnd/>
            </a:ln>
            <a:effectLst/>
          </p:spPr>
          <p:txBody>
            <a:bodyPr>
              <a:spAutoFit/>
            </a:bodyPr>
            <a:lstStyle/>
            <a:p>
              <a:pPr>
                <a:lnSpc>
                  <a:spcPct val="120000"/>
                </a:lnSpc>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设</a:t>
              </a:r>
              <a:r>
                <a:rPr lang="en-US" altLang="zh-CN" sz="2800" b="1">
                  <a:ea typeface="黑体" pitchFamily="2" charset="-122"/>
                </a:rPr>
                <a:t>X~N</a:t>
              </a:r>
              <a:r>
                <a:rPr lang="zh-CN" altLang="en-US" sz="2800" b="1">
                  <a:ea typeface="黑体" pitchFamily="2" charset="-122"/>
                </a:rPr>
                <a:t>（</a:t>
              </a:r>
              <a:r>
                <a:rPr lang="en-US" altLang="zh-CN" sz="2800" b="1">
                  <a:ea typeface="黑体" pitchFamily="2" charset="-122"/>
                </a:rPr>
                <a:t>μ</a:t>
              </a:r>
              <a:r>
                <a:rPr lang="zh-CN" altLang="en-US" sz="2800" b="1">
                  <a:ea typeface="黑体" pitchFamily="2" charset="-122"/>
                </a:rPr>
                <a:t>，    ），（</a:t>
              </a:r>
              <a:r>
                <a:rPr lang="en-US" altLang="zh-CN" sz="2800" b="1">
                  <a:ea typeface="黑体" pitchFamily="2" charset="-122"/>
                </a:rPr>
                <a:t>x</a:t>
              </a:r>
              <a:r>
                <a:rPr lang="en-US" altLang="zh-CN" sz="2800" b="1" baseline="-25000">
                  <a:ea typeface="黑体" pitchFamily="2" charset="-122"/>
                </a:rPr>
                <a:t>1</a:t>
              </a:r>
              <a:r>
                <a:rPr lang="zh-CN" altLang="en-US" sz="2800" b="1">
                  <a:ea typeface="黑体" pitchFamily="2" charset="-122"/>
                </a:rPr>
                <a:t>，</a:t>
              </a:r>
              <a:r>
                <a:rPr lang="en-US" altLang="zh-CN" sz="2800" b="1">
                  <a:ea typeface="黑体" pitchFamily="2" charset="-122"/>
                </a:rPr>
                <a:t>x</a:t>
              </a:r>
              <a:r>
                <a:rPr lang="en-US" altLang="zh-CN" sz="2800" b="1" baseline="-25000">
                  <a:ea typeface="黑体" pitchFamily="2" charset="-122"/>
                </a:rPr>
                <a:t>2</a:t>
              </a:r>
              <a:r>
                <a:rPr lang="zh-CN" altLang="en-US" sz="2800" b="1">
                  <a:ea typeface="黑体" pitchFamily="2" charset="-122"/>
                </a:rPr>
                <a:t>，</a:t>
              </a:r>
              <a:r>
                <a:rPr lang="en-US" altLang="zh-CN" sz="2800" b="1">
                  <a:ea typeface="黑体" pitchFamily="2" charset="-122"/>
                </a:rPr>
                <a:t>……</a:t>
              </a:r>
              <a:r>
                <a:rPr lang="zh-CN" altLang="en-US" sz="2800" b="1">
                  <a:ea typeface="黑体" pitchFamily="2" charset="-122"/>
                </a:rPr>
                <a:t>，</a:t>
              </a:r>
              <a:r>
                <a:rPr lang="en-US" altLang="zh-CN" sz="2800" b="1">
                  <a:ea typeface="黑体" pitchFamily="2" charset="-122"/>
                </a:rPr>
                <a:t>x</a:t>
              </a:r>
              <a:r>
                <a:rPr lang="en-US" altLang="zh-CN" sz="2800" b="1" baseline="-25000">
                  <a:ea typeface="黑体" pitchFamily="2" charset="-122"/>
                </a:rPr>
                <a:t>n</a:t>
              </a:r>
              <a:r>
                <a:rPr lang="zh-CN" altLang="en-US" sz="2800" b="1">
                  <a:ea typeface="黑体" pitchFamily="2" charset="-122"/>
                </a:rPr>
                <a:t>）</a:t>
              </a:r>
            </a:p>
            <a:p>
              <a:pPr>
                <a:lnSpc>
                  <a:spcPct val="120000"/>
                </a:lnSpc>
              </a:pPr>
              <a:r>
                <a:rPr lang="zh-CN" altLang="en-US" sz="2800" b="1">
                  <a:ea typeface="黑体" pitchFamily="2" charset="-122"/>
                </a:rPr>
                <a:t>    是由总体</a:t>
              </a:r>
              <a:r>
                <a:rPr lang="en-US" altLang="zh-CN" sz="2800" b="1">
                  <a:ea typeface="黑体" pitchFamily="2" charset="-122"/>
                </a:rPr>
                <a:t>X</a:t>
              </a:r>
              <a:r>
                <a:rPr lang="zh-CN" altLang="en-US" sz="2800" b="1">
                  <a:ea typeface="黑体" pitchFamily="2" charset="-122"/>
                </a:rPr>
                <a:t>中抽取的一个样本，则</a:t>
              </a:r>
            </a:p>
          </p:txBody>
        </p:sp>
        <p:graphicFrame>
          <p:nvGraphicFramePr>
            <p:cNvPr id="89096" name="Object 8"/>
            <p:cNvGraphicFramePr>
              <a:graphicFrameLocks noChangeAspect="1"/>
            </p:cNvGraphicFramePr>
            <p:nvPr/>
          </p:nvGraphicFramePr>
          <p:xfrm>
            <a:off x="2328" y="2136"/>
            <a:ext cx="233" cy="243"/>
          </p:xfrm>
          <a:graphic>
            <a:graphicData uri="http://schemas.openxmlformats.org/presentationml/2006/ole">
              <mc:AlternateContent xmlns:mc="http://schemas.openxmlformats.org/markup-compatibility/2006">
                <mc:Choice xmlns:v="urn:schemas-microsoft-com:vml" Requires="v">
                  <p:oleObj spid="_x0000_s89333" name="公式" r:id="rId8" imgW="304560" imgH="317160" progId="Equation.3">
                    <p:embed/>
                  </p:oleObj>
                </mc:Choice>
                <mc:Fallback>
                  <p:oleObj name="公式" r:id="rId8" imgW="304560" imgH="317160" progId="Equation.3">
                    <p:embed/>
                    <p:pic>
                      <p:nvPicPr>
                        <p:cNvPr id="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28" y="2136"/>
                          <a:ext cx="233"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89098" name="Object 10"/>
          <p:cNvGraphicFramePr>
            <a:graphicFrameLocks noChangeAspect="1"/>
          </p:cNvGraphicFramePr>
          <p:nvPr/>
        </p:nvGraphicFramePr>
        <p:xfrm>
          <a:off x="3733800" y="4837113"/>
          <a:ext cx="2590800" cy="801687"/>
        </p:xfrm>
        <a:graphic>
          <a:graphicData uri="http://schemas.openxmlformats.org/presentationml/2006/ole">
            <mc:AlternateContent xmlns:mc="http://schemas.openxmlformats.org/markup-compatibility/2006">
              <mc:Choice xmlns:v="urn:schemas-microsoft-com:vml" Requires="v">
                <p:oleObj spid="_x0000_s89334" name="公式" r:id="rId10" imgW="2133360" imgH="660240" progId="Equation.3">
                  <p:embed/>
                </p:oleObj>
              </mc:Choice>
              <mc:Fallback>
                <p:oleObj name="公式" r:id="rId10" imgW="2133360" imgH="660240" progId="Equation.3">
                  <p:embed/>
                  <p:pic>
                    <p:nvPicPr>
                      <p:cNvPr id="0"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3800" y="4837113"/>
                        <a:ext cx="2590800" cy="80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17" name="Group 5"/>
          <p:cNvGrpSpPr>
            <a:grpSpLocks/>
          </p:cNvGrpSpPr>
          <p:nvPr/>
        </p:nvGrpSpPr>
        <p:grpSpPr bwMode="auto">
          <a:xfrm>
            <a:off x="990600" y="752475"/>
            <a:ext cx="7467600" cy="2143125"/>
            <a:chOff x="624" y="474"/>
            <a:chExt cx="4704" cy="1350"/>
          </a:xfrm>
        </p:grpSpPr>
        <p:sp>
          <p:nvSpPr>
            <p:cNvPr id="90114" name="Text Box 2"/>
            <p:cNvSpPr txBox="1">
              <a:spLocks noChangeArrowheads="1"/>
            </p:cNvSpPr>
            <p:nvPr/>
          </p:nvSpPr>
          <p:spPr bwMode="auto">
            <a:xfrm>
              <a:off x="624" y="474"/>
              <a:ext cx="4704" cy="1350"/>
            </a:xfrm>
            <a:prstGeom prst="rect">
              <a:avLst/>
            </a:prstGeom>
            <a:noFill/>
            <a:ln w="9525">
              <a:noFill/>
              <a:miter lim="800000"/>
              <a:headEnd/>
              <a:tailEnd/>
            </a:ln>
            <a:effectLst/>
          </p:spPr>
          <p:txBody>
            <a:bodyPr>
              <a:spAutoFit/>
            </a:bodyPr>
            <a:lstStyle/>
            <a:p>
              <a:pPr>
                <a:lnSpc>
                  <a:spcPct val="120000"/>
                </a:lnSpc>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设</a:t>
              </a:r>
              <a:r>
                <a:rPr lang="en-US" altLang="zh-CN" sz="2800" b="1">
                  <a:ea typeface="黑体" pitchFamily="2" charset="-122"/>
                </a:rPr>
                <a:t>X</a:t>
              </a:r>
              <a:r>
                <a:rPr lang="zh-CN" altLang="en-US" sz="2800" b="1">
                  <a:ea typeface="黑体" pitchFamily="2" charset="-122"/>
                </a:rPr>
                <a:t>和</a:t>
              </a:r>
              <a:r>
                <a:rPr lang="en-US" altLang="zh-CN" sz="2800" b="1">
                  <a:ea typeface="黑体" pitchFamily="2" charset="-122"/>
                </a:rPr>
                <a:t>Y</a:t>
              </a:r>
              <a:r>
                <a:rPr lang="zh-CN" altLang="en-US" sz="2800" b="1">
                  <a:ea typeface="黑体" pitchFamily="2" charset="-122"/>
                </a:rPr>
                <a:t>相互独立，且</a:t>
              </a:r>
              <a:r>
                <a:rPr lang="en-US" altLang="zh-CN" sz="2800" b="1">
                  <a:ea typeface="黑体" pitchFamily="2" charset="-122"/>
                </a:rPr>
                <a:t>X~N</a:t>
              </a:r>
              <a:r>
                <a:rPr lang="zh-CN" altLang="en-US" sz="2800" b="1">
                  <a:ea typeface="黑体" pitchFamily="2" charset="-122"/>
                </a:rPr>
                <a:t>（</a:t>
              </a:r>
              <a:r>
                <a:rPr lang="en-US" altLang="zh-CN" sz="2800" b="1">
                  <a:ea typeface="黑体" pitchFamily="2" charset="-122"/>
                </a:rPr>
                <a:t>μ</a:t>
              </a:r>
              <a:r>
                <a:rPr lang="zh-CN" altLang="en-US" sz="2800" b="1">
                  <a:ea typeface="黑体" pitchFamily="2" charset="-122"/>
                </a:rPr>
                <a:t>，   ），</a:t>
              </a:r>
            </a:p>
            <a:p>
              <a:pPr>
                <a:lnSpc>
                  <a:spcPct val="120000"/>
                </a:lnSpc>
              </a:pPr>
              <a:r>
                <a:rPr lang="zh-CN" altLang="en-US" sz="2800" b="1">
                  <a:ea typeface="黑体" pitchFamily="2" charset="-122"/>
                </a:rPr>
                <a:t>      </a:t>
              </a:r>
              <a:r>
                <a:rPr lang="en-US" altLang="zh-CN" sz="2800" b="1">
                  <a:ea typeface="黑体" pitchFamily="2" charset="-122"/>
                </a:rPr>
                <a:t>Y~N</a:t>
              </a:r>
              <a:r>
                <a:rPr lang="zh-CN" altLang="en-US" sz="2800" b="1">
                  <a:ea typeface="黑体" pitchFamily="2" charset="-122"/>
                </a:rPr>
                <a:t>（</a:t>
              </a:r>
              <a:r>
                <a:rPr lang="en-US" altLang="zh-CN" sz="2800" b="1">
                  <a:ea typeface="黑体" pitchFamily="2" charset="-122"/>
                </a:rPr>
                <a:t>μ</a:t>
              </a:r>
              <a:r>
                <a:rPr lang="zh-CN" altLang="en-US" sz="2800" b="1">
                  <a:ea typeface="黑体" pitchFamily="2" charset="-122"/>
                </a:rPr>
                <a:t>，   ），（</a:t>
              </a:r>
              <a:r>
                <a:rPr lang="en-US" altLang="zh-CN" sz="2800" b="1">
                  <a:ea typeface="黑体" pitchFamily="2" charset="-122"/>
                </a:rPr>
                <a:t>x</a:t>
              </a:r>
              <a:r>
                <a:rPr lang="en-US" altLang="zh-CN" sz="2800" b="1" baseline="-25000">
                  <a:ea typeface="黑体" pitchFamily="2" charset="-122"/>
                </a:rPr>
                <a:t>1</a:t>
              </a:r>
              <a:r>
                <a:rPr lang="zh-CN" altLang="en-US" sz="2800" b="1">
                  <a:ea typeface="黑体" pitchFamily="2" charset="-122"/>
                </a:rPr>
                <a:t>，</a:t>
              </a:r>
              <a:r>
                <a:rPr lang="en-US" altLang="zh-CN" sz="2800" b="1">
                  <a:ea typeface="黑体" pitchFamily="2" charset="-122"/>
                </a:rPr>
                <a:t>x</a:t>
              </a:r>
              <a:r>
                <a:rPr lang="en-US" altLang="zh-CN" sz="2800" b="1" baseline="-25000">
                  <a:ea typeface="黑体" pitchFamily="2" charset="-122"/>
                </a:rPr>
                <a:t>2</a:t>
              </a:r>
              <a:r>
                <a:rPr lang="zh-CN" altLang="en-US" sz="2800" b="1">
                  <a:ea typeface="黑体" pitchFamily="2" charset="-122"/>
                </a:rPr>
                <a:t>，</a:t>
              </a:r>
              <a:r>
                <a:rPr lang="en-US" altLang="zh-CN" sz="2800" b="1">
                  <a:ea typeface="黑体" pitchFamily="2" charset="-122"/>
                </a:rPr>
                <a:t>……</a:t>
              </a:r>
              <a:r>
                <a:rPr lang="zh-CN" altLang="en-US" sz="2800" b="1">
                  <a:ea typeface="黑体" pitchFamily="2" charset="-122"/>
                </a:rPr>
                <a:t>，</a:t>
              </a:r>
              <a:r>
                <a:rPr lang="en-US" altLang="zh-CN" sz="2800" b="1">
                  <a:ea typeface="黑体" pitchFamily="2" charset="-122"/>
                </a:rPr>
                <a:t>x</a:t>
              </a:r>
              <a:r>
                <a:rPr lang="en-US" altLang="zh-CN" sz="2800" b="1" baseline="-25000">
                  <a:ea typeface="黑体" pitchFamily="2" charset="-122"/>
                </a:rPr>
                <a:t>n1</a:t>
              </a:r>
              <a:r>
                <a:rPr lang="zh-CN" altLang="en-US" sz="2800" b="1">
                  <a:ea typeface="黑体" pitchFamily="2" charset="-122"/>
                </a:rPr>
                <a:t>）与</a:t>
              </a:r>
            </a:p>
            <a:p>
              <a:pPr>
                <a:lnSpc>
                  <a:spcPct val="120000"/>
                </a:lnSpc>
              </a:pPr>
              <a:r>
                <a:rPr lang="zh-CN" altLang="en-US" sz="2800" b="1">
                  <a:ea typeface="黑体" pitchFamily="2" charset="-122"/>
                </a:rPr>
                <a:t>    （</a:t>
              </a:r>
              <a:r>
                <a:rPr lang="en-US" altLang="zh-CN" sz="2800" b="1">
                  <a:ea typeface="黑体" pitchFamily="2" charset="-122"/>
                </a:rPr>
                <a:t>y</a:t>
              </a:r>
              <a:r>
                <a:rPr lang="en-US" altLang="zh-CN" sz="2800" b="1" baseline="-25000">
                  <a:ea typeface="黑体" pitchFamily="2" charset="-122"/>
                </a:rPr>
                <a:t>1</a:t>
              </a:r>
              <a:r>
                <a:rPr lang="zh-CN" altLang="en-US" sz="2800" b="1">
                  <a:ea typeface="黑体" pitchFamily="2" charset="-122"/>
                </a:rPr>
                <a:t>，</a:t>
              </a:r>
              <a:r>
                <a:rPr lang="en-US" altLang="zh-CN" sz="2800" b="1">
                  <a:ea typeface="黑体" pitchFamily="2" charset="-122"/>
                </a:rPr>
                <a:t>y</a:t>
              </a:r>
              <a:r>
                <a:rPr lang="en-US" altLang="zh-CN" sz="2800" b="1" baseline="-25000">
                  <a:ea typeface="黑体" pitchFamily="2" charset="-122"/>
                </a:rPr>
                <a:t>2</a:t>
              </a:r>
              <a:r>
                <a:rPr lang="zh-CN" altLang="en-US" sz="2800" b="1">
                  <a:ea typeface="黑体" pitchFamily="2" charset="-122"/>
                </a:rPr>
                <a:t>，</a:t>
              </a:r>
              <a:r>
                <a:rPr lang="en-US" altLang="zh-CN" sz="2800" b="1">
                  <a:ea typeface="黑体" pitchFamily="2" charset="-122"/>
                </a:rPr>
                <a:t>……</a:t>
              </a:r>
              <a:r>
                <a:rPr lang="zh-CN" altLang="en-US" sz="2800" b="1">
                  <a:ea typeface="黑体" pitchFamily="2" charset="-122"/>
                </a:rPr>
                <a:t>，</a:t>
              </a:r>
              <a:r>
                <a:rPr lang="en-US" altLang="zh-CN" sz="2800" b="1">
                  <a:ea typeface="黑体" pitchFamily="2" charset="-122"/>
                </a:rPr>
                <a:t>y</a:t>
              </a:r>
              <a:r>
                <a:rPr lang="en-US" altLang="zh-CN" sz="2800" b="1" baseline="-25000">
                  <a:ea typeface="黑体" pitchFamily="2" charset="-122"/>
                </a:rPr>
                <a:t>n2</a:t>
              </a:r>
              <a:r>
                <a:rPr lang="zh-CN" altLang="en-US" sz="2800" b="1">
                  <a:ea typeface="黑体" pitchFamily="2" charset="-122"/>
                </a:rPr>
                <a:t>）分别由总体</a:t>
              </a:r>
              <a:r>
                <a:rPr lang="en-US" altLang="zh-CN" sz="2800" b="1">
                  <a:ea typeface="黑体" pitchFamily="2" charset="-122"/>
                </a:rPr>
                <a:t>X</a:t>
              </a:r>
              <a:r>
                <a:rPr lang="zh-CN" altLang="en-US" sz="2800" b="1">
                  <a:ea typeface="黑体" pitchFamily="2" charset="-122"/>
                </a:rPr>
                <a:t>和</a:t>
              </a:r>
              <a:r>
                <a:rPr lang="en-US" altLang="zh-CN" sz="2800" b="1">
                  <a:ea typeface="黑体" pitchFamily="2" charset="-122"/>
                </a:rPr>
                <a:t>Y</a:t>
              </a:r>
              <a:r>
                <a:rPr lang="zh-CN" altLang="en-US" sz="2800" b="1">
                  <a:ea typeface="黑体" pitchFamily="2" charset="-122"/>
                </a:rPr>
                <a:t>中抽</a:t>
              </a:r>
            </a:p>
            <a:p>
              <a:pPr>
                <a:lnSpc>
                  <a:spcPct val="120000"/>
                </a:lnSpc>
              </a:pPr>
              <a:r>
                <a:rPr lang="zh-CN" altLang="en-US" sz="2800" b="1">
                  <a:ea typeface="黑体" pitchFamily="2" charset="-122"/>
                </a:rPr>
                <a:t>     取的样本，则</a:t>
              </a:r>
            </a:p>
          </p:txBody>
        </p:sp>
        <p:graphicFrame>
          <p:nvGraphicFramePr>
            <p:cNvPr id="90115" name="Object 3"/>
            <p:cNvGraphicFramePr>
              <a:graphicFrameLocks noChangeAspect="1"/>
            </p:cNvGraphicFramePr>
            <p:nvPr/>
          </p:nvGraphicFramePr>
          <p:xfrm>
            <a:off x="4144" y="538"/>
            <a:ext cx="233" cy="243"/>
          </p:xfrm>
          <a:graphic>
            <a:graphicData uri="http://schemas.openxmlformats.org/presentationml/2006/ole">
              <mc:AlternateContent xmlns:mc="http://schemas.openxmlformats.org/markup-compatibility/2006">
                <mc:Choice xmlns:v="urn:schemas-microsoft-com:vml" Requires="v">
                  <p:oleObj spid="_x0000_s90293" name="公式" r:id="rId4" imgW="304560" imgH="317160" progId="Equation.3">
                    <p:embed/>
                  </p:oleObj>
                </mc:Choice>
                <mc:Fallback>
                  <p:oleObj name="公式" r:id="rId4" imgW="304560" imgH="31716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4" y="538"/>
                          <a:ext cx="233"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116" name="Object 4"/>
            <p:cNvGraphicFramePr>
              <a:graphicFrameLocks noChangeAspect="1"/>
            </p:cNvGraphicFramePr>
            <p:nvPr/>
          </p:nvGraphicFramePr>
          <p:xfrm>
            <a:off x="2087" y="866"/>
            <a:ext cx="233" cy="243"/>
          </p:xfrm>
          <a:graphic>
            <a:graphicData uri="http://schemas.openxmlformats.org/presentationml/2006/ole">
              <mc:AlternateContent xmlns:mc="http://schemas.openxmlformats.org/markup-compatibility/2006">
                <mc:Choice xmlns:v="urn:schemas-microsoft-com:vml" Requires="v">
                  <p:oleObj spid="_x0000_s90294" name="公式" r:id="rId6" imgW="304560" imgH="317160" progId="Equation.3">
                    <p:embed/>
                  </p:oleObj>
                </mc:Choice>
                <mc:Fallback>
                  <p:oleObj name="公式" r:id="rId6" imgW="304560" imgH="31716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 y="866"/>
                          <a:ext cx="233"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90118" name="Object 6"/>
          <p:cNvGraphicFramePr>
            <a:graphicFrameLocks noChangeAspect="1"/>
          </p:cNvGraphicFramePr>
          <p:nvPr/>
        </p:nvGraphicFramePr>
        <p:xfrm>
          <a:off x="1600200" y="3413125"/>
          <a:ext cx="6400800" cy="1311275"/>
        </p:xfrm>
        <a:graphic>
          <a:graphicData uri="http://schemas.openxmlformats.org/presentationml/2006/ole">
            <mc:AlternateContent xmlns:mc="http://schemas.openxmlformats.org/markup-compatibility/2006">
              <mc:Choice xmlns:v="urn:schemas-microsoft-com:vml" Requires="v">
                <p:oleObj spid="_x0000_s90295" name="公式" r:id="rId7" imgW="5511600" imgH="1130040" progId="Equation.3">
                  <p:embed/>
                </p:oleObj>
              </mc:Choice>
              <mc:Fallback>
                <p:oleObj name="公式" r:id="rId7" imgW="5511600" imgH="1130040" progId="Equation.3">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3413125"/>
                        <a:ext cx="6400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228600" y="1538288"/>
            <a:ext cx="57912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4</a:t>
            </a:r>
            <a:r>
              <a:rPr lang="zh-CN" altLang="en-US" sz="2800" b="1">
                <a:ea typeface="黑体" pitchFamily="2" charset="-122"/>
              </a:rPr>
              <a:t>）</a:t>
            </a:r>
            <a:r>
              <a:rPr lang="en-US" altLang="zh-CN" sz="2800" b="1">
                <a:ea typeface="黑体" pitchFamily="2" charset="-122"/>
              </a:rPr>
              <a:t>F—— </a:t>
            </a:r>
            <a:r>
              <a:rPr lang="zh-CN" altLang="en-US" sz="2800" b="1">
                <a:ea typeface="黑体" pitchFamily="2" charset="-122"/>
              </a:rPr>
              <a:t>分布</a:t>
            </a:r>
          </a:p>
        </p:txBody>
      </p:sp>
      <p:grpSp>
        <p:nvGrpSpPr>
          <p:cNvPr id="91141" name="Group 5"/>
          <p:cNvGrpSpPr>
            <a:grpSpLocks/>
          </p:cNvGrpSpPr>
          <p:nvPr/>
        </p:nvGrpSpPr>
        <p:grpSpPr bwMode="auto">
          <a:xfrm>
            <a:off x="609600" y="2514600"/>
            <a:ext cx="8229600" cy="1887538"/>
            <a:chOff x="480" y="816"/>
            <a:chExt cx="4992" cy="1189"/>
          </a:xfrm>
        </p:grpSpPr>
        <p:sp>
          <p:nvSpPr>
            <p:cNvPr id="91139" name="Text Box 3"/>
            <p:cNvSpPr txBox="1">
              <a:spLocks noChangeArrowheads="1"/>
            </p:cNvSpPr>
            <p:nvPr/>
          </p:nvSpPr>
          <p:spPr bwMode="auto">
            <a:xfrm>
              <a:off x="480" y="816"/>
              <a:ext cx="4992" cy="1189"/>
            </a:xfrm>
            <a:prstGeom prst="rect">
              <a:avLst/>
            </a:prstGeom>
            <a:noFill/>
            <a:ln w="9525">
              <a:noFill/>
              <a:miter lim="800000"/>
              <a:headEnd/>
              <a:tailEnd/>
            </a:ln>
            <a:effectLst/>
          </p:spPr>
          <p:txBody>
            <a:bodyPr>
              <a:spAutoFit/>
            </a:bodyPr>
            <a:lstStyle/>
            <a:p>
              <a:pPr>
                <a:lnSpc>
                  <a:spcPct val="140000"/>
                </a:lnSpc>
              </a:pPr>
              <a:r>
                <a:rPr lang="en-US" altLang="zh-CN" sz="2800" b="1">
                  <a:ea typeface="黑体" pitchFamily="2" charset="-122"/>
                </a:rPr>
                <a:t>        </a:t>
              </a:r>
              <a:r>
                <a:rPr lang="zh-CN" altLang="en-US" sz="2800" b="1">
                  <a:ea typeface="黑体" pitchFamily="2" charset="-122"/>
                </a:rPr>
                <a:t>设</a:t>
              </a:r>
              <a:r>
                <a:rPr lang="en-US" altLang="zh-CN" sz="2800" b="1">
                  <a:ea typeface="黑体" pitchFamily="2" charset="-122"/>
                </a:rPr>
                <a:t>X</a:t>
              </a:r>
              <a:r>
                <a:rPr lang="zh-CN" altLang="en-US" sz="2800" b="1">
                  <a:ea typeface="黑体" pitchFamily="2" charset="-122"/>
                </a:rPr>
                <a:t>与</a:t>
              </a:r>
              <a:r>
                <a:rPr lang="en-US" altLang="zh-CN" sz="2800" b="1">
                  <a:ea typeface="黑体" pitchFamily="2" charset="-122"/>
                </a:rPr>
                <a:t>Y</a:t>
              </a:r>
              <a:r>
                <a:rPr lang="zh-CN" altLang="en-US" sz="2800" b="1">
                  <a:ea typeface="黑体" pitchFamily="2" charset="-122"/>
                </a:rPr>
                <a:t>相互独立，且</a:t>
              </a:r>
              <a:r>
                <a:rPr lang="en-US" altLang="zh-CN" sz="2800" b="1">
                  <a:ea typeface="黑体" pitchFamily="2" charset="-122"/>
                </a:rPr>
                <a:t>X</a:t>
              </a:r>
              <a:r>
                <a:rPr lang="zh-CN" altLang="en-US" sz="2800" b="1">
                  <a:ea typeface="黑体" pitchFamily="2" charset="-122"/>
                </a:rPr>
                <a:t>～</a:t>
              </a:r>
              <a:r>
                <a:rPr lang="en-US" altLang="zh-CN" sz="2800" b="1">
                  <a:latin typeface="黑体" pitchFamily="2" charset="-122"/>
                  <a:ea typeface="黑体" pitchFamily="2" charset="-122"/>
                </a:rPr>
                <a:t>χ</a:t>
              </a:r>
              <a:r>
                <a:rPr lang="en-US" altLang="zh-CN" sz="2800" b="1" baseline="30000">
                  <a:ea typeface="黑体" pitchFamily="2" charset="-122"/>
                </a:rPr>
                <a:t>2</a:t>
              </a:r>
              <a:r>
                <a:rPr lang="en-US" altLang="zh-CN" sz="2800" b="1">
                  <a:ea typeface="黑体" pitchFamily="2" charset="-122"/>
                </a:rPr>
                <a:t>(N</a:t>
              </a:r>
              <a:r>
                <a:rPr lang="en-US" altLang="zh-CN" sz="2800" b="1" baseline="-25000">
                  <a:ea typeface="黑体" pitchFamily="2" charset="-122"/>
                </a:rPr>
                <a:t>1</a:t>
              </a:r>
              <a:r>
                <a:rPr lang="en-US" altLang="zh-CN" sz="2800" b="1">
                  <a:ea typeface="黑体" pitchFamily="2" charset="-122"/>
                </a:rPr>
                <a:t>)</a:t>
              </a:r>
              <a:r>
                <a:rPr lang="zh-CN" altLang="en-US" sz="2800" b="1">
                  <a:ea typeface="黑体" pitchFamily="2" charset="-122"/>
                </a:rPr>
                <a:t>，</a:t>
              </a:r>
              <a:r>
                <a:rPr lang="en-US" altLang="zh-CN" sz="2800" b="1">
                  <a:ea typeface="黑体" pitchFamily="2" charset="-122"/>
                </a:rPr>
                <a:t>Y</a:t>
              </a:r>
              <a:r>
                <a:rPr lang="zh-CN" altLang="en-US" sz="2800" b="1">
                  <a:ea typeface="黑体" pitchFamily="2" charset="-122"/>
                </a:rPr>
                <a:t>～</a:t>
              </a:r>
              <a:r>
                <a:rPr lang="en-US" altLang="zh-CN" sz="2800" b="1">
                  <a:latin typeface="黑体" pitchFamily="2" charset="-122"/>
                  <a:ea typeface="黑体" pitchFamily="2" charset="-122"/>
                </a:rPr>
                <a:t>χ</a:t>
              </a:r>
              <a:r>
                <a:rPr lang="en-US" altLang="zh-CN" sz="2800" b="1" baseline="30000">
                  <a:ea typeface="黑体" pitchFamily="2" charset="-122"/>
                </a:rPr>
                <a:t>2</a:t>
              </a:r>
              <a:r>
                <a:rPr lang="en-US" altLang="zh-CN" sz="2800" b="1">
                  <a:ea typeface="黑体" pitchFamily="2" charset="-122"/>
                </a:rPr>
                <a:t>(N</a:t>
              </a:r>
              <a:r>
                <a:rPr lang="en-US" altLang="zh-CN" sz="2800" b="1" baseline="-25000">
                  <a:ea typeface="黑体" pitchFamily="2" charset="-122"/>
                </a:rPr>
                <a:t>2</a:t>
              </a:r>
              <a:r>
                <a:rPr lang="en-US" altLang="zh-CN" sz="2800" b="1">
                  <a:ea typeface="黑体" pitchFamily="2" charset="-122"/>
                </a:rPr>
                <a:t>)</a:t>
              </a:r>
            </a:p>
            <a:p>
              <a:pPr algn="just">
                <a:lnSpc>
                  <a:spcPct val="140000"/>
                </a:lnSpc>
              </a:pPr>
              <a:r>
                <a:rPr lang="zh-CN" altLang="en-US" sz="2800" b="1">
                  <a:ea typeface="黑体" pitchFamily="2" charset="-122"/>
                </a:rPr>
                <a:t>则               服从自由度为（</a:t>
              </a:r>
              <a:r>
                <a:rPr lang="en-US" altLang="zh-CN" sz="2800" b="1">
                  <a:ea typeface="黑体" pitchFamily="2" charset="-122"/>
                </a:rPr>
                <a:t>N</a:t>
              </a:r>
              <a:r>
                <a:rPr lang="en-US" altLang="zh-CN" sz="2800" b="1" baseline="-25000">
                  <a:ea typeface="黑体" pitchFamily="2" charset="-122"/>
                </a:rPr>
                <a:t>1</a:t>
              </a:r>
              <a:r>
                <a:rPr lang="zh-CN" altLang="en-US" sz="2800" b="1">
                  <a:ea typeface="黑体" pitchFamily="2" charset="-122"/>
                </a:rPr>
                <a:t>，</a:t>
              </a:r>
              <a:r>
                <a:rPr lang="en-US" altLang="zh-CN" sz="2800" b="1">
                  <a:ea typeface="黑体" pitchFamily="2" charset="-122"/>
                </a:rPr>
                <a:t>N</a:t>
              </a:r>
              <a:r>
                <a:rPr lang="en-US" altLang="zh-CN" sz="2800" b="1" baseline="-25000">
                  <a:ea typeface="黑体" pitchFamily="2" charset="-122"/>
                </a:rPr>
                <a:t>2</a:t>
              </a:r>
              <a:r>
                <a:rPr lang="zh-CN" altLang="en-US" sz="2800" b="1">
                  <a:ea typeface="黑体" pitchFamily="2" charset="-122"/>
                </a:rPr>
                <a:t>）的</a:t>
              </a:r>
              <a:r>
                <a:rPr lang="en-US" altLang="zh-CN" sz="2800" b="1">
                  <a:ea typeface="黑体" pitchFamily="2" charset="-122"/>
                </a:rPr>
                <a:t>F—— </a:t>
              </a:r>
              <a:r>
                <a:rPr lang="zh-CN" altLang="en-US" sz="2800" b="1">
                  <a:ea typeface="黑体" pitchFamily="2" charset="-122"/>
                </a:rPr>
                <a:t>分布。记作  </a:t>
              </a:r>
              <a:r>
                <a:rPr lang="en-US" altLang="zh-CN" sz="2800" b="1">
                  <a:ea typeface="黑体" pitchFamily="2" charset="-122"/>
                </a:rPr>
                <a:t>F</a:t>
              </a:r>
              <a:r>
                <a:rPr lang="zh-CN" altLang="en-US" sz="2800" b="1">
                  <a:ea typeface="黑体" pitchFamily="2" charset="-122"/>
                </a:rPr>
                <a:t>～</a:t>
              </a:r>
              <a:r>
                <a:rPr lang="en-US" altLang="zh-CN" sz="2800" b="1">
                  <a:ea typeface="黑体" pitchFamily="2" charset="-122"/>
                </a:rPr>
                <a:t>F(N</a:t>
              </a:r>
              <a:r>
                <a:rPr lang="en-US" altLang="zh-CN" sz="2800" b="1" baseline="-25000">
                  <a:ea typeface="黑体" pitchFamily="2" charset="-122"/>
                </a:rPr>
                <a:t>1</a:t>
              </a:r>
              <a:r>
                <a:rPr lang="zh-CN" altLang="en-US" sz="2800" b="1">
                  <a:ea typeface="黑体" pitchFamily="2" charset="-122"/>
                </a:rPr>
                <a:t>，</a:t>
              </a:r>
              <a:r>
                <a:rPr lang="en-US" altLang="zh-CN" sz="2800" b="1">
                  <a:ea typeface="黑体" pitchFamily="2" charset="-122"/>
                </a:rPr>
                <a:t>N</a:t>
              </a:r>
              <a:r>
                <a:rPr lang="en-US" altLang="zh-CN" sz="2800" b="1" baseline="-25000">
                  <a:ea typeface="黑体" pitchFamily="2" charset="-122"/>
                </a:rPr>
                <a:t>2</a:t>
              </a:r>
              <a:r>
                <a:rPr lang="en-US" altLang="zh-CN" sz="2800" b="1">
                  <a:ea typeface="黑体" pitchFamily="2" charset="-122"/>
                </a:rPr>
                <a:t>)</a:t>
              </a:r>
              <a:r>
                <a:rPr lang="zh-CN" altLang="en-US" sz="2800" b="1">
                  <a:ea typeface="黑体" pitchFamily="2" charset="-122"/>
                </a:rPr>
                <a:t>。</a:t>
              </a:r>
            </a:p>
          </p:txBody>
        </p:sp>
        <p:graphicFrame>
          <p:nvGraphicFramePr>
            <p:cNvPr id="91140" name="Object 4"/>
            <p:cNvGraphicFramePr>
              <a:graphicFrameLocks noChangeAspect="1"/>
            </p:cNvGraphicFramePr>
            <p:nvPr/>
          </p:nvGraphicFramePr>
          <p:xfrm>
            <a:off x="824" y="1237"/>
            <a:ext cx="848" cy="453"/>
          </p:xfrm>
          <a:graphic>
            <a:graphicData uri="http://schemas.openxmlformats.org/presentationml/2006/ole">
              <mc:AlternateContent xmlns:mc="http://schemas.openxmlformats.org/markup-compatibility/2006">
                <mc:Choice xmlns:v="urn:schemas-microsoft-com:vml" Requires="v">
                  <p:oleObj spid="_x0000_s91199" name="公式" r:id="rId4" imgW="1282680" imgH="685800" progId="Equation.3">
                    <p:embed/>
                  </p:oleObj>
                </mc:Choice>
                <mc:Fallback>
                  <p:oleObj name="公式" r:id="rId4" imgW="1282680" imgH="6858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 y="1237"/>
                          <a:ext cx="848"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2" name="Group 2"/>
          <p:cNvGrpSpPr>
            <a:grpSpLocks/>
          </p:cNvGrpSpPr>
          <p:nvPr/>
        </p:nvGrpSpPr>
        <p:grpSpPr bwMode="auto">
          <a:xfrm>
            <a:off x="608013" y="603250"/>
            <a:ext cx="8534400" cy="1758950"/>
            <a:chOff x="432" y="2006"/>
            <a:chExt cx="5376" cy="1108"/>
          </a:xfrm>
        </p:grpSpPr>
        <p:sp>
          <p:nvSpPr>
            <p:cNvPr id="92163" name="Text Box 3"/>
            <p:cNvSpPr txBox="1">
              <a:spLocks noChangeArrowheads="1"/>
            </p:cNvSpPr>
            <p:nvPr/>
          </p:nvSpPr>
          <p:spPr bwMode="auto">
            <a:xfrm>
              <a:off x="432" y="2006"/>
              <a:ext cx="5376" cy="1108"/>
            </a:xfrm>
            <a:prstGeom prst="rect">
              <a:avLst/>
            </a:prstGeom>
            <a:noFill/>
            <a:ln w="9525">
              <a:noFill/>
              <a:miter lim="800000"/>
              <a:headEnd/>
              <a:tailEnd/>
            </a:ln>
            <a:effectLst/>
          </p:spPr>
          <p:txBody>
            <a:bodyPr>
              <a:spAutoFit/>
            </a:bodyPr>
            <a:lstStyle/>
            <a:p>
              <a:pPr>
                <a:lnSpc>
                  <a:spcPct val="130000"/>
                </a:lnSpc>
              </a:pPr>
              <a:r>
                <a:rPr lang="en-US" altLang="zh-CN" sz="2800" b="1">
                  <a:ea typeface="黑体" pitchFamily="2" charset="-122"/>
                  <a:sym typeface="Wingdings" pitchFamily="2" charset="2"/>
                </a:rPr>
                <a:t> </a:t>
              </a:r>
              <a:r>
                <a:rPr lang="zh-CN" altLang="en-US" sz="2800" b="1">
                  <a:ea typeface="黑体" pitchFamily="2" charset="-122"/>
                </a:rPr>
                <a:t>设</a:t>
              </a:r>
              <a:r>
                <a:rPr lang="en-US" altLang="zh-CN" sz="2800" b="1">
                  <a:ea typeface="黑体" pitchFamily="2" charset="-122"/>
                </a:rPr>
                <a:t>X</a:t>
              </a:r>
              <a:r>
                <a:rPr lang="zh-CN" altLang="en-US" sz="2800" b="1">
                  <a:ea typeface="黑体" pitchFamily="2" charset="-122"/>
                </a:rPr>
                <a:t>和</a:t>
              </a:r>
              <a:r>
                <a:rPr lang="en-US" altLang="zh-CN" sz="2800" b="1">
                  <a:ea typeface="黑体" pitchFamily="2" charset="-122"/>
                </a:rPr>
                <a:t>Y</a:t>
              </a:r>
              <a:r>
                <a:rPr lang="zh-CN" altLang="en-US" sz="2800" b="1">
                  <a:ea typeface="黑体" pitchFamily="2" charset="-122"/>
                </a:rPr>
                <a:t>相互独立，</a:t>
              </a:r>
              <a:r>
                <a:rPr lang="en-US" altLang="zh-CN" sz="2800" b="1">
                  <a:ea typeface="黑体" pitchFamily="2" charset="-122"/>
                </a:rPr>
                <a:t>X</a:t>
              </a:r>
              <a:r>
                <a:rPr lang="zh-CN" altLang="en-US" sz="2800" b="1">
                  <a:ea typeface="黑体" pitchFamily="2" charset="-122"/>
                </a:rPr>
                <a:t>～               ，</a:t>
              </a:r>
              <a:r>
                <a:rPr lang="en-US" altLang="zh-CN" sz="2800" b="1">
                  <a:ea typeface="黑体" pitchFamily="2" charset="-122"/>
                </a:rPr>
                <a:t>Y</a:t>
              </a:r>
              <a:r>
                <a:rPr lang="zh-CN" altLang="en-US" sz="2800" b="1">
                  <a:ea typeface="黑体" pitchFamily="2" charset="-122"/>
                </a:rPr>
                <a:t>～                ，  </a:t>
              </a:r>
            </a:p>
            <a:p>
              <a:pPr>
                <a:lnSpc>
                  <a:spcPct val="130000"/>
                </a:lnSpc>
              </a:pPr>
              <a:r>
                <a:rPr lang="zh-CN" altLang="en-US" sz="2800" b="1">
                  <a:ea typeface="黑体" pitchFamily="2" charset="-122"/>
                </a:rPr>
                <a:t>     </a:t>
              </a:r>
              <a:r>
                <a:rPr lang="en-US" altLang="zh-CN" sz="2800" b="1">
                  <a:ea typeface="黑体" pitchFamily="2" charset="-122"/>
                </a:rPr>
                <a:t>(x</a:t>
              </a:r>
              <a:r>
                <a:rPr lang="en-US" altLang="zh-CN" sz="2800" b="1" baseline="-25000">
                  <a:ea typeface="黑体" pitchFamily="2" charset="-122"/>
                </a:rPr>
                <a:t>1</a:t>
              </a:r>
              <a:r>
                <a:rPr lang="zh-CN" altLang="en-US" sz="2800" b="1">
                  <a:ea typeface="黑体" pitchFamily="2" charset="-122"/>
                </a:rPr>
                <a:t>，</a:t>
              </a:r>
              <a:r>
                <a:rPr lang="en-US" altLang="zh-CN" sz="2800" b="1">
                  <a:ea typeface="黑体" pitchFamily="2" charset="-122"/>
                </a:rPr>
                <a:t>x</a:t>
              </a:r>
              <a:r>
                <a:rPr lang="en-US" altLang="zh-CN" sz="2800" b="1" baseline="-25000">
                  <a:ea typeface="黑体" pitchFamily="2" charset="-122"/>
                </a:rPr>
                <a:t>2</a:t>
              </a:r>
              <a:r>
                <a:rPr lang="zh-CN" altLang="en-US" sz="2800" b="1">
                  <a:ea typeface="黑体" pitchFamily="2" charset="-122"/>
                </a:rPr>
                <a:t>，</a:t>
              </a:r>
              <a:r>
                <a:rPr lang="en-US" altLang="zh-CN" sz="2800" b="1">
                  <a:ea typeface="黑体" pitchFamily="2" charset="-122"/>
                </a:rPr>
                <a:t>……</a:t>
              </a:r>
              <a:r>
                <a:rPr lang="zh-CN" altLang="en-US" sz="2800" b="1">
                  <a:ea typeface="黑体" pitchFamily="2" charset="-122"/>
                </a:rPr>
                <a:t>，</a:t>
              </a:r>
              <a:r>
                <a:rPr lang="en-US" altLang="zh-CN" sz="2800" b="1">
                  <a:ea typeface="黑体" pitchFamily="2" charset="-122"/>
                </a:rPr>
                <a:t>x</a:t>
              </a:r>
              <a:r>
                <a:rPr lang="en-US" altLang="zh-CN" sz="2800" b="1" baseline="-25000">
                  <a:ea typeface="黑体" pitchFamily="2" charset="-122"/>
                </a:rPr>
                <a:t>n</a:t>
              </a:r>
              <a:r>
                <a:rPr lang="en-US" altLang="zh-CN" sz="2800" b="1">
                  <a:ea typeface="黑体" pitchFamily="2" charset="-122"/>
                </a:rPr>
                <a:t>)</a:t>
              </a:r>
              <a:r>
                <a:rPr lang="zh-CN" altLang="en-US" sz="2800" b="1">
                  <a:ea typeface="黑体" pitchFamily="2" charset="-122"/>
                </a:rPr>
                <a:t>与</a:t>
              </a:r>
              <a:r>
                <a:rPr lang="en-US" altLang="zh-CN" sz="2800" b="1">
                  <a:ea typeface="黑体" pitchFamily="2" charset="-122"/>
                </a:rPr>
                <a:t>(y</a:t>
              </a:r>
              <a:r>
                <a:rPr lang="en-US" altLang="zh-CN" sz="2800" b="1" baseline="-25000">
                  <a:ea typeface="黑体" pitchFamily="2" charset="-122"/>
                </a:rPr>
                <a:t>1</a:t>
              </a:r>
              <a:r>
                <a:rPr lang="zh-CN" altLang="en-US" sz="2800" b="1">
                  <a:ea typeface="黑体" pitchFamily="2" charset="-122"/>
                </a:rPr>
                <a:t>，</a:t>
              </a:r>
              <a:r>
                <a:rPr lang="en-US" altLang="zh-CN" sz="2800" b="1">
                  <a:ea typeface="黑体" pitchFamily="2" charset="-122"/>
                </a:rPr>
                <a:t>y</a:t>
              </a:r>
              <a:r>
                <a:rPr lang="en-US" altLang="zh-CN" sz="2800" b="1" baseline="-25000">
                  <a:ea typeface="黑体" pitchFamily="2" charset="-122"/>
                </a:rPr>
                <a:t>2</a:t>
              </a:r>
              <a:r>
                <a:rPr lang="zh-CN" altLang="en-US" sz="2800" b="1">
                  <a:ea typeface="黑体" pitchFamily="2" charset="-122"/>
                </a:rPr>
                <a:t>，</a:t>
              </a:r>
              <a:r>
                <a:rPr lang="en-US" altLang="zh-CN" sz="2800" b="1">
                  <a:ea typeface="黑体" pitchFamily="2" charset="-122"/>
                </a:rPr>
                <a:t>……</a:t>
              </a:r>
              <a:r>
                <a:rPr lang="zh-CN" altLang="en-US" sz="2800" b="1">
                  <a:ea typeface="黑体" pitchFamily="2" charset="-122"/>
                </a:rPr>
                <a:t>，</a:t>
              </a:r>
              <a:r>
                <a:rPr lang="en-US" altLang="zh-CN" sz="2800" b="1">
                  <a:ea typeface="黑体" pitchFamily="2" charset="-122"/>
                </a:rPr>
                <a:t>y</a:t>
              </a:r>
              <a:r>
                <a:rPr lang="en-US" altLang="zh-CN" sz="2800" b="1" baseline="-25000">
                  <a:ea typeface="黑体" pitchFamily="2" charset="-122"/>
                </a:rPr>
                <a:t>m</a:t>
              </a:r>
              <a:r>
                <a:rPr lang="en-US" altLang="zh-CN" sz="2800" b="1">
                  <a:ea typeface="黑体" pitchFamily="2" charset="-122"/>
                </a:rPr>
                <a:t>)</a:t>
              </a:r>
              <a:r>
                <a:rPr lang="zh-CN" altLang="en-US" sz="2800" b="1">
                  <a:ea typeface="黑体" pitchFamily="2" charset="-122"/>
                </a:rPr>
                <a:t>分别由</a:t>
              </a:r>
              <a:r>
                <a:rPr lang="en-US" altLang="zh-CN" sz="2800" b="1">
                  <a:ea typeface="黑体" pitchFamily="2" charset="-122"/>
                </a:rPr>
                <a:t>X</a:t>
              </a:r>
            </a:p>
            <a:p>
              <a:pPr>
                <a:lnSpc>
                  <a:spcPct val="130000"/>
                </a:lnSpc>
              </a:pPr>
              <a:r>
                <a:rPr lang="en-US" altLang="zh-CN" sz="2800" b="1">
                  <a:ea typeface="黑体" pitchFamily="2" charset="-122"/>
                </a:rPr>
                <a:t>    </a:t>
              </a:r>
              <a:r>
                <a:rPr lang="zh-CN" altLang="en-US" sz="2800" b="1">
                  <a:ea typeface="黑体" pitchFamily="2" charset="-122"/>
                </a:rPr>
                <a:t>和</a:t>
              </a:r>
              <a:r>
                <a:rPr lang="en-US" altLang="zh-CN" sz="2800" b="1">
                  <a:ea typeface="黑体" pitchFamily="2" charset="-122"/>
                </a:rPr>
                <a:t>Y</a:t>
              </a:r>
              <a:r>
                <a:rPr lang="zh-CN" altLang="en-US" sz="2800" b="1">
                  <a:ea typeface="黑体" pitchFamily="2" charset="-122"/>
                </a:rPr>
                <a:t>中抽取的样本，则</a:t>
              </a:r>
            </a:p>
          </p:txBody>
        </p:sp>
        <p:graphicFrame>
          <p:nvGraphicFramePr>
            <p:cNvPr id="92164" name="Object 4"/>
            <p:cNvGraphicFramePr>
              <a:graphicFrameLocks noChangeAspect="1"/>
            </p:cNvGraphicFramePr>
            <p:nvPr/>
          </p:nvGraphicFramePr>
          <p:xfrm>
            <a:off x="3024" y="2078"/>
            <a:ext cx="760" cy="306"/>
          </p:xfrm>
          <a:graphic>
            <a:graphicData uri="http://schemas.openxmlformats.org/presentationml/2006/ole">
              <mc:AlternateContent xmlns:mc="http://schemas.openxmlformats.org/markup-compatibility/2006">
                <mc:Choice xmlns:v="urn:schemas-microsoft-com:vml" Requires="v">
                  <p:oleObj spid="_x0000_s92581" name="公式" r:id="rId4" imgW="1041120" imgH="419040" progId="Equation.3">
                    <p:embed/>
                  </p:oleObj>
                </mc:Choice>
                <mc:Fallback>
                  <p:oleObj name="公式" r:id="rId4" imgW="1041120" imgH="41904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 y="2078"/>
                          <a:ext cx="760"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65" name="Object 5"/>
            <p:cNvGraphicFramePr>
              <a:graphicFrameLocks noChangeAspect="1"/>
            </p:cNvGraphicFramePr>
            <p:nvPr/>
          </p:nvGraphicFramePr>
          <p:xfrm>
            <a:off x="4464" y="2064"/>
            <a:ext cx="816" cy="321"/>
          </p:xfrm>
          <a:graphic>
            <a:graphicData uri="http://schemas.openxmlformats.org/presentationml/2006/ole">
              <mc:AlternateContent xmlns:mc="http://schemas.openxmlformats.org/markup-compatibility/2006">
                <mc:Choice xmlns:v="urn:schemas-microsoft-com:vml" Requires="v">
                  <p:oleObj spid="_x0000_s92582" name="公式" r:id="rId6" imgW="1066680" imgH="419040" progId="Equation.3">
                    <p:embed/>
                  </p:oleObj>
                </mc:Choice>
                <mc:Fallback>
                  <p:oleObj name="公式" r:id="rId6" imgW="1066680" imgH="41904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4" y="2064"/>
                          <a:ext cx="816" cy="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92166" name="Object 6"/>
          <p:cNvGraphicFramePr>
            <a:graphicFrameLocks noChangeAspect="1"/>
          </p:cNvGraphicFramePr>
          <p:nvPr/>
        </p:nvGraphicFramePr>
        <p:xfrm>
          <a:off x="3048000" y="2730500"/>
          <a:ext cx="952500" cy="850900"/>
        </p:xfrm>
        <a:graphic>
          <a:graphicData uri="http://schemas.openxmlformats.org/presentationml/2006/ole">
            <mc:AlternateContent xmlns:mc="http://schemas.openxmlformats.org/markup-compatibility/2006">
              <mc:Choice xmlns:v="urn:schemas-microsoft-com:vml" Requires="v">
                <p:oleObj spid="_x0000_s92583" name="公式" r:id="rId8" imgW="838080" imgH="749160" progId="Equation.3">
                  <p:embed/>
                </p:oleObj>
              </mc:Choice>
              <mc:Fallback>
                <p:oleObj name="公式" r:id="rId8" imgW="838080" imgH="749160" progId="Equation.3">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0" y="2730500"/>
                        <a:ext cx="952500" cy="85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67" name="Text Box 7"/>
          <p:cNvSpPr txBox="1">
            <a:spLocks noChangeArrowheads="1"/>
          </p:cNvSpPr>
          <p:nvPr/>
        </p:nvSpPr>
        <p:spPr bwMode="auto">
          <a:xfrm>
            <a:off x="4064000" y="2908300"/>
            <a:ext cx="31242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F(n</a:t>
            </a:r>
            <a:r>
              <a:rPr lang="zh-CN" altLang="en-US" sz="2800" b="1">
                <a:ea typeface="黑体" pitchFamily="2" charset="-122"/>
              </a:rPr>
              <a:t>－</a:t>
            </a:r>
            <a:r>
              <a:rPr lang="en-US" altLang="zh-CN" sz="2800" b="1">
                <a:ea typeface="黑体" pitchFamily="2" charset="-122"/>
              </a:rPr>
              <a:t>1</a:t>
            </a:r>
            <a:r>
              <a:rPr lang="zh-CN" altLang="en-US" sz="2800" b="1">
                <a:ea typeface="黑体" pitchFamily="2" charset="-122"/>
              </a:rPr>
              <a:t>，</a:t>
            </a:r>
            <a:r>
              <a:rPr lang="en-US" altLang="zh-CN" sz="2800" b="1">
                <a:ea typeface="黑体" pitchFamily="2" charset="-122"/>
              </a:rPr>
              <a:t>m</a:t>
            </a:r>
            <a:r>
              <a:rPr lang="zh-CN" altLang="en-US" sz="2800" b="1">
                <a:ea typeface="黑体" pitchFamily="2" charset="-122"/>
              </a:rPr>
              <a:t>－</a:t>
            </a:r>
            <a:r>
              <a:rPr lang="en-US" altLang="zh-CN" sz="2800" b="1">
                <a:ea typeface="黑体" pitchFamily="2" charset="-122"/>
              </a:rPr>
              <a:t>1)</a:t>
            </a:r>
          </a:p>
        </p:txBody>
      </p:sp>
      <p:grpSp>
        <p:nvGrpSpPr>
          <p:cNvPr id="92173" name="Group 13"/>
          <p:cNvGrpSpPr>
            <a:grpSpLocks/>
          </p:cNvGrpSpPr>
          <p:nvPr/>
        </p:nvGrpSpPr>
        <p:grpSpPr bwMode="auto">
          <a:xfrm>
            <a:off x="1219200" y="3886200"/>
            <a:ext cx="4495800" cy="546100"/>
            <a:chOff x="720" y="2592"/>
            <a:chExt cx="2832" cy="344"/>
          </a:xfrm>
        </p:grpSpPr>
        <p:sp>
          <p:nvSpPr>
            <p:cNvPr id="92169" name="Text Box 9"/>
            <p:cNvSpPr txBox="1">
              <a:spLocks noChangeArrowheads="1"/>
            </p:cNvSpPr>
            <p:nvPr/>
          </p:nvSpPr>
          <p:spPr bwMode="auto">
            <a:xfrm>
              <a:off x="720" y="2592"/>
              <a:ext cx="2832" cy="327"/>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当    </a:t>
              </a:r>
              <a:r>
                <a:rPr lang="en-US" altLang="zh-CN" sz="2800" b="1">
                  <a:ea typeface="黑体" pitchFamily="2" charset="-122"/>
                </a:rPr>
                <a:t>=      =    </a:t>
              </a:r>
              <a:r>
                <a:rPr lang="zh-CN" altLang="en-US" sz="2800" b="1">
                  <a:ea typeface="黑体" pitchFamily="2" charset="-122"/>
                </a:rPr>
                <a:t>时，则</a:t>
              </a:r>
            </a:p>
          </p:txBody>
        </p:sp>
        <p:graphicFrame>
          <p:nvGraphicFramePr>
            <p:cNvPr id="92170" name="Object 10"/>
            <p:cNvGraphicFramePr>
              <a:graphicFrameLocks noChangeAspect="1"/>
            </p:cNvGraphicFramePr>
            <p:nvPr/>
          </p:nvGraphicFramePr>
          <p:xfrm>
            <a:off x="992" y="2608"/>
            <a:ext cx="225" cy="312"/>
          </p:xfrm>
          <a:graphic>
            <a:graphicData uri="http://schemas.openxmlformats.org/presentationml/2006/ole">
              <mc:AlternateContent xmlns:mc="http://schemas.openxmlformats.org/markup-compatibility/2006">
                <mc:Choice xmlns:v="urn:schemas-microsoft-com:vml" Requires="v">
                  <p:oleObj spid="_x0000_s92584" name="公式" r:id="rId10" imgW="304560" imgH="419040" progId="Equation.3">
                    <p:embed/>
                  </p:oleObj>
                </mc:Choice>
                <mc:Fallback>
                  <p:oleObj name="公式" r:id="rId10" imgW="304560" imgH="419040" progId="Equation.3">
                    <p:embed/>
                    <p:pic>
                      <p:nvPicPr>
                        <p:cNvPr id="0"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2" y="2608"/>
                          <a:ext cx="225"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71" name="Object 11"/>
            <p:cNvGraphicFramePr>
              <a:graphicFrameLocks noChangeAspect="1"/>
            </p:cNvGraphicFramePr>
            <p:nvPr/>
          </p:nvGraphicFramePr>
          <p:xfrm>
            <a:off x="1392" y="2592"/>
            <a:ext cx="249" cy="344"/>
          </p:xfrm>
          <a:graphic>
            <a:graphicData uri="http://schemas.openxmlformats.org/presentationml/2006/ole">
              <mc:AlternateContent xmlns:mc="http://schemas.openxmlformats.org/markup-compatibility/2006">
                <mc:Choice xmlns:v="urn:schemas-microsoft-com:vml" Requires="v">
                  <p:oleObj spid="_x0000_s92585" name="公式" r:id="rId12" imgW="304560" imgH="419040" progId="Equation.3">
                    <p:embed/>
                  </p:oleObj>
                </mc:Choice>
                <mc:Fallback>
                  <p:oleObj name="公式" r:id="rId12" imgW="304560" imgH="419040" progId="Equation.3">
                    <p:embed/>
                    <p:pic>
                      <p:nvPicPr>
                        <p:cNvPr id="0"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92" y="2592"/>
                          <a:ext cx="249"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72" name="Object 12"/>
            <p:cNvGraphicFramePr>
              <a:graphicFrameLocks noChangeAspect="1"/>
            </p:cNvGraphicFramePr>
            <p:nvPr/>
          </p:nvGraphicFramePr>
          <p:xfrm>
            <a:off x="1832" y="2624"/>
            <a:ext cx="233" cy="243"/>
          </p:xfrm>
          <a:graphic>
            <a:graphicData uri="http://schemas.openxmlformats.org/presentationml/2006/ole">
              <mc:AlternateContent xmlns:mc="http://schemas.openxmlformats.org/markup-compatibility/2006">
                <mc:Choice xmlns:v="urn:schemas-microsoft-com:vml" Requires="v">
                  <p:oleObj spid="_x0000_s92586" name="公式" r:id="rId14" imgW="304560" imgH="317160" progId="Equation.3">
                    <p:embed/>
                  </p:oleObj>
                </mc:Choice>
                <mc:Fallback>
                  <p:oleObj name="公式" r:id="rId14" imgW="304560" imgH="317160" progId="Equation.3">
                    <p:embed/>
                    <p:pic>
                      <p:nvPicPr>
                        <p:cNvPr id="0" name="Picture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32" y="2624"/>
                          <a:ext cx="233"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92174" name="Object 14"/>
          <p:cNvGraphicFramePr>
            <a:graphicFrameLocks noChangeAspect="1"/>
          </p:cNvGraphicFramePr>
          <p:nvPr/>
        </p:nvGraphicFramePr>
        <p:xfrm>
          <a:off x="3505200" y="4692650"/>
          <a:ext cx="2514600" cy="857250"/>
        </p:xfrm>
        <a:graphic>
          <a:graphicData uri="http://schemas.openxmlformats.org/presentationml/2006/ole">
            <mc:AlternateContent xmlns:mc="http://schemas.openxmlformats.org/markup-compatibility/2006">
              <mc:Choice xmlns:v="urn:schemas-microsoft-com:vml" Requires="v">
                <p:oleObj spid="_x0000_s92587" name="公式" r:id="rId16" imgW="2197080" imgH="749160" progId="Equation.3">
                  <p:embed/>
                </p:oleObj>
              </mc:Choice>
              <mc:Fallback>
                <p:oleObj name="公式" r:id="rId16" imgW="2197080" imgH="749160" progId="Equation.3">
                  <p:embed/>
                  <p:pic>
                    <p:nvPicPr>
                      <p:cNvPr id="0" name="Picture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05200" y="4692650"/>
                        <a:ext cx="2514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618" name="Object 2"/>
          <p:cNvGraphicFramePr>
            <a:graphicFrameLocks noChangeAspect="1"/>
          </p:cNvGraphicFramePr>
          <p:nvPr/>
        </p:nvGraphicFramePr>
        <p:xfrm>
          <a:off x="352425" y="1600200"/>
          <a:ext cx="4524375" cy="3057525"/>
        </p:xfrm>
        <a:graphic>
          <a:graphicData uri="http://schemas.openxmlformats.org/presentationml/2006/ole">
            <mc:AlternateContent xmlns:mc="http://schemas.openxmlformats.org/markup-compatibility/2006">
              <mc:Choice xmlns:v="urn:schemas-microsoft-com:vml" Requires="v">
                <p:oleObj spid="_x0000_s111856" name="Photo Editor 照片" r:id="rId4" imgW="4525007" imgH="3057143" progId="MSPhotoEd.3">
                  <p:embed/>
                </p:oleObj>
              </mc:Choice>
              <mc:Fallback>
                <p:oleObj name="Photo Editor 照片" r:id="rId4" imgW="4525007" imgH="3057143" progId="MSPhotoEd.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5" y="1600200"/>
                        <a:ext cx="4524375"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1619" name="Text Box 3"/>
          <p:cNvSpPr txBox="1">
            <a:spLocks noChangeArrowheads="1"/>
          </p:cNvSpPr>
          <p:nvPr/>
        </p:nvSpPr>
        <p:spPr bwMode="auto">
          <a:xfrm>
            <a:off x="1600200" y="838200"/>
            <a:ext cx="30480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正态分布</a:t>
            </a:r>
          </a:p>
        </p:txBody>
      </p:sp>
      <p:graphicFrame>
        <p:nvGraphicFramePr>
          <p:cNvPr id="111620" name="Object 4"/>
          <p:cNvGraphicFramePr>
            <a:graphicFrameLocks noChangeAspect="1"/>
          </p:cNvGraphicFramePr>
          <p:nvPr/>
        </p:nvGraphicFramePr>
        <p:xfrm>
          <a:off x="1946275" y="4989513"/>
          <a:ext cx="1406525" cy="434975"/>
        </p:xfrm>
        <a:graphic>
          <a:graphicData uri="http://schemas.openxmlformats.org/presentationml/2006/ole">
            <mc:AlternateContent xmlns:mc="http://schemas.openxmlformats.org/markup-compatibility/2006">
              <mc:Choice xmlns:v="urn:schemas-microsoft-com:vml" Requires="v">
                <p:oleObj spid="_x0000_s111857" name="Equation" r:id="rId6" imgW="736560" imgH="228600" progId="Equation.3">
                  <p:embed/>
                </p:oleObj>
              </mc:Choice>
              <mc:Fallback>
                <p:oleObj name="Equation" r:id="rId6" imgW="736560" imgH="22860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6275" y="4989513"/>
                        <a:ext cx="1406525"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1621" name="Object 5"/>
          <p:cNvGraphicFramePr>
            <a:graphicFrameLocks noChangeAspect="1"/>
          </p:cNvGraphicFramePr>
          <p:nvPr/>
        </p:nvGraphicFramePr>
        <p:xfrm>
          <a:off x="4876800" y="1800225"/>
          <a:ext cx="4010025" cy="2771775"/>
        </p:xfrm>
        <a:graphic>
          <a:graphicData uri="http://schemas.openxmlformats.org/presentationml/2006/ole">
            <mc:AlternateContent xmlns:mc="http://schemas.openxmlformats.org/markup-compatibility/2006">
              <mc:Choice xmlns:v="urn:schemas-microsoft-com:vml" Requires="v">
                <p:oleObj spid="_x0000_s111858" name="Photo Editor 照片" r:id="rId8" imgW="4009524" imgH="2771429" progId="MSPhotoEd.3">
                  <p:embed/>
                </p:oleObj>
              </mc:Choice>
              <mc:Fallback>
                <p:oleObj name="Photo Editor 照片" r:id="rId8" imgW="4009524" imgH="2771429" progId="MSPhotoEd.3">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1800225"/>
                        <a:ext cx="40100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1622" name="Text Box 6"/>
          <p:cNvSpPr txBox="1">
            <a:spLocks noChangeArrowheads="1"/>
          </p:cNvSpPr>
          <p:nvPr/>
        </p:nvSpPr>
        <p:spPr bwMode="auto">
          <a:xfrm>
            <a:off x="6172200" y="914400"/>
            <a:ext cx="30480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t </a:t>
            </a:r>
            <a:r>
              <a:rPr lang="zh-CN" altLang="en-US" sz="2800" b="1">
                <a:ea typeface="黑体" pitchFamily="2" charset="-122"/>
              </a:rPr>
              <a:t>分布</a:t>
            </a:r>
          </a:p>
        </p:txBody>
      </p:sp>
      <p:graphicFrame>
        <p:nvGraphicFramePr>
          <p:cNvPr id="111623" name="Object 7"/>
          <p:cNvGraphicFramePr>
            <a:graphicFrameLocks noChangeAspect="1"/>
          </p:cNvGraphicFramePr>
          <p:nvPr/>
        </p:nvGraphicFramePr>
        <p:xfrm>
          <a:off x="5867400" y="4868863"/>
          <a:ext cx="1905000" cy="438150"/>
        </p:xfrm>
        <a:graphic>
          <a:graphicData uri="http://schemas.openxmlformats.org/presentationml/2006/ole">
            <mc:AlternateContent xmlns:mc="http://schemas.openxmlformats.org/markup-compatibility/2006">
              <mc:Choice xmlns:v="urn:schemas-microsoft-com:vml" Requires="v">
                <p:oleObj spid="_x0000_s111859" name="公式" r:id="rId10" imgW="1536480" imgH="355320" progId="Equation.3">
                  <p:embed/>
                </p:oleObj>
              </mc:Choice>
              <mc:Fallback>
                <p:oleObj name="公式" r:id="rId10" imgW="1536480" imgH="355320" progId="Equation.3">
                  <p:embed/>
                  <p:pic>
                    <p:nvPicPr>
                      <p:cNvPr id="0"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7400" y="4868863"/>
                        <a:ext cx="19050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42" name="Object 2"/>
          <p:cNvGraphicFramePr>
            <a:graphicFrameLocks noChangeAspect="1"/>
          </p:cNvGraphicFramePr>
          <p:nvPr/>
        </p:nvGraphicFramePr>
        <p:xfrm>
          <a:off x="0" y="1828800"/>
          <a:ext cx="4733925" cy="2466975"/>
        </p:xfrm>
        <a:graphic>
          <a:graphicData uri="http://schemas.openxmlformats.org/presentationml/2006/ole">
            <mc:AlternateContent xmlns:mc="http://schemas.openxmlformats.org/markup-compatibility/2006">
              <mc:Choice xmlns:v="urn:schemas-microsoft-com:vml" Requires="v">
                <p:oleObj spid="_x0000_s112939" name="Photo Editor 照片" r:id="rId4" imgW="4734586" imgH="2467319" progId="MSPhotoEd.3">
                  <p:embed/>
                </p:oleObj>
              </mc:Choice>
              <mc:Fallback>
                <p:oleObj name="Photo Editor 照片" r:id="rId4" imgW="4734586" imgH="2467319" progId="MSPhotoEd.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828800"/>
                        <a:ext cx="4733925"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2645" name="Group 5"/>
          <p:cNvGrpSpPr>
            <a:grpSpLocks/>
          </p:cNvGrpSpPr>
          <p:nvPr/>
        </p:nvGrpSpPr>
        <p:grpSpPr bwMode="auto">
          <a:xfrm>
            <a:off x="1676400" y="1104900"/>
            <a:ext cx="1206500" cy="519113"/>
            <a:chOff x="1056" y="784"/>
            <a:chExt cx="760" cy="327"/>
          </a:xfrm>
        </p:grpSpPr>
        <p:graphicFrame>
          <p:nvGraphicFramePr>
            <p:cNvPr id="112643" name="Object 3"/>
            <p:cNvGraphicFramePr>
              <a:graphicFrameLocks noChangeAspect="1"/>
            </p:cNvGraphicFramePr>
            <p:nvPr/>
          </p:nvGraphicFramePr>
          <p:xfrm>
            <a:off x="1056" y="816"/>
            <a:ext cx="197" cy="260"/>
          </p:xfrm>
          <a:graphic>
            <a:graphicData uri="http://schemas.openxmlformats.org/presentationml/2006/ole">
              <mc:AlternateContent xmlns:mc="http://schemas.openxmlformats.org/markup-compatibility/2006">
                <mc:Choice xmlns:v="urn:schemas-microsoft-com:vml" Requires="v">
                  <p:oleObj spid="_x0000_s112940" name="公式" r:id="rId6" imgW="279360" imgH="368280" progId="Equation.3">
                    <p:embed/>
                  </p:oleObj>
                </mc:Choice>
                <mc:Fallback>
                  <p:oleObj name="公式" r:id="rId6" imgW="279360" imgH="36828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6" y="816"/>
                          <a:ext cx="197"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44" name="Rectangle 4"/>
            <p:cNvSpPr>
              <a:spLocks noChangeArrowheads="1"/>
            </p:cNvSpPr>
            <p:nvPr/>
          </p:nvSpPr>
          <p:spPr bwMode="auto">
            <a:xfrm>
              <a:off x="1248" y="784"/>
              <a:ext cx="568" cy="327"/>
            </a:xfrm>
            <a:prstGeom prst="rect">
              <a:avLst/>
            </a:prstGeom>
            <a:noFill/>
            <a:ln w="9525">
              <a:noFill/>
              <a:miter lim="800000"/>
              <a:headEnd/>
              <a:tailEnd/>
            </a:ln>
            <a:effectLst/>
          </p:spPr>
          <p:txBody>
            <a:bodyPr wrap="none">
              <a:spAutoFit/>
            </a:bodyPr>
            <a:lstStyle/>
            <a:p>
              <a:r>
                <a:rPr lang="zh-CN" altLang="en-US" sz="2800" b="1">
                  <a:ea typeface="黑体" pitchFamily="2" charset="-122"/>
                </a:rPr>
                <a:t>分布</a:t>
              </a:r>
            </a:p>
          </p:txBody>
        </p:sp>
      </p:grpSp>
      <p:graphicFrame>
        <p:nvGraphicFramePr>
          <p:cNvPr id="112646" name="Object 6"/>
          <p:cNvGraphicFramePr>
            <a:graphicFrameLocks noChangeAspect="1"/>
          </p:cNvGraphicFramePr>
          <p:nvPr/>
        </p:nvGraphicFramePr>
        <p:xfrm>
          <a:off x="1447800" y="4489450"/>
          <a:ext cx="1828800" cy="487363"/>
        </p:xfrm>
        <a:graphic>
          <a:graphicData uri="http://schemas.openxmlformats.org/presentationml/2006/ole">
            <mc:AlternateContent xmlns:mc="http://schemas.openxmlformats.org/markup-compatibility/2006">
              <mc:Choice xmlns:v="urn:schemas-microsoft-com:vml" Requires="v">
                <p:oleObj spid="_x0000_s112941" name="公式" r:id="rId8" imgW="1523880" imgH="406080" progId="Equation.3">
                  <p:embed/>
                </p:oleObj>
              </mc:Choice>
              <mc:Fallback>
                <p:oleObj name="公式" r:id="rId8" imgW="1523880" imgH="406080" progId="Equation.3">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7800" y="4489450"/>
                        <a:ext cx="18288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47" name="Object 7"/>
          <p:cNvGraphicFramePr>
            <a:graphicFrameLocks noChangeAspect="1"/>
          </p:cNvGraphicFramePr>
          <p:nvPr/>
        </p:nvGraphicFramePr>
        <p:xfrm>
          <a:off x="4648200" y="1317625"/>
          <a:ext cx="4419600" cy="3397250"/>
        </p:xfrm>
        <a:graphic>
          <a:graphicData uri="http://schemas.openxmlformats.org/presentationml/2006/ole">
            <mc:AlternateContent xmlns:mc="http://schemas.openxmlformats.org/markup-compatibility/2006">
              <mc:Choice xmlns:v="urn:schemas-microsoft-com:vml" Requires="v">
                <p:oleObj spid="_x0000_s112942" name="Photo Editor 照片" r:id="rId10" imgW="4447619" imgH="3419952" progId="MSPhotoEd.3">
                  <p:embed/>
                </p:oleObj>
              </mc:Choice>
              <mc:Fallback>
                <p:oleObj name="Photo Editor 照片" r:id="rId10" imgW="4447619" imgH="3419952" progId="MSPhotoEd.3">
                  <p:embed/>
                  <p:pic>
                    <p:nvPicPr>
                      <p:cNvPr id="0"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8200" y="1317625"/>
                        <a:ext cx="4419600" cy="339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48" name="Object 8"/>
          <p:cNvGraphicFramePr>
            <a:graphicFrameLocks noChangeAspect="1"/>
          </p:cNvGraphicFramePr>
          <p:nvPr/>
        </p:nvGraphicFramePr>
        <p:xfrm>
          <a:off x="5105400" y="5119688"/>
          <a:ext cx="3352800" cy="392112"/>
        </p:xfrm>
        <a:graphic>
          <a:graphicData uri="http://schemas.openxmlformats.org/presentationml/2006/ole">
            <mc:AlternateContent xmlns:mc="http://schemas.openxmlformats.org/markup-compatibility/2006">
              <mc:Choice xmlns:v="urn:schemas-microsoft-com:vml" Requires="v">
                <p:oleObj spid="_x0000_s112943" name="公式" r:id="rId12" imgW="2819160" imgH="330120" progId="Equation.3">
                  <p:embed/>
                </p:oleObj>
              </mc:Choice>
              <mc:Fallback>
                <p:oleObj name="公式" r:id="rId12" imgW="2819160" imgH="330120" progId="Equation.3">
                  <p:embed/>
                  <p:pic>
                    <p:nvPicPr>
                      <p:cNvPr id="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05400" y="5119688"/>
                        <a:ext cx="3352800" cy="39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49" name="Text Box 9"/>
          <p:cNvSpPr txBox="1">
            <a:spLocks noChangeArrowheads="1"/>
          </p:cNvSpPr>
          <p:nvPr/>
        </p:nvSpPr>
        <p:spPr bwMode="auto">
          <a:xfrm>
            <a:off x="6094413" y="914400"/>
            <a:ext cx="30480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F</a:t>
            </a:r>
            <a:r>
              <a:rPr lang="zh-CN" altLang="en-US" sz="2800" b="1">
                <a:ea typeface="黑体" pitchFamily="2" charset="-122"/>
              </a:rPr>
              <a:t>分布</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914400" y="623888"/>
            <a:ext cx="57912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zh-CN" altLang="en-US" sz="2800" b="1">
                <a:ea typeface="黑体" pitchFamily="2" charset="-122"/>
              </a:rPr>
              <a:t>事件</a:t>
            </a:r>
            <a:r>
              <a:rPr lang="en-US" altLang="zh-CN" sz="2800" b="1">
                <a:ea typeface="黑体" pitchFamily="2" charset="-122"/>
              </a:rPr>
              <a:t>A</a:t>
            </a:r>
            <a:r>
              <a:rPr lang="zh-CN" altLang="en-US" sz="2800" b="1">
                <a:ea typeface="黑体" pitchFamily="2" charset="-122"/>
              </a:rPr>
              <a:t>与</a:t>
            </a:r>
            <a:r>
              <a:rPr lang="en-US" altLang="zh-CN" sz="2800" b="1">
                <a:ea typeface="黑体" pitchFamily="2" charset="-122"/>
              </a:rPr>
              <a:t>B</a:t>
            </a:r>
            <a:r>
              <a:rPr lang="zh-CN" altLang="en-US" sz="2800" b="1">
                <a:ea typeface="黑体" pitchFamily="2" charset="-122"/>
              </a:rPr>
              <a:t>的并：</a:t>
            </a:r>
            <a:r>
              <a:rPr lang="en-US" altLang="zh-CN" sz="2800" b="1">
                <a:ea typeface="黑体" pitchFamily="2" charset="-122"/>
              </a:rPr>
              <a:t>A</a:t>
            </a:r>
            <a:r>
              <a:rPr lang="en-US" altLang="zh-CN" sz="2800" b="1">
                <a:ea typeface="黑体" pitchFamily="2" charset="-122"/>
                <a:sym typeface="Symbol" pitchFamily="18" charset="2"/>
              </a:rPr>
              <a:t></a:t>
            </a:r>
            <a:r>
              <a:rPr lang="en-US" altLang="zh-CN" sz="2800" b="1">
                <a:ea typeface="黑体" pitchFamily="2" charset="-122"/>
              </a:rPr>
              <a:t>B</a:t>
            </a:r>
          </a:p>
        </p:txBody>
      </p:sp>
      <p:grpSp>
        <p:nvGrpSpPr>
          <p:cNvPr id="11269" name="Group 5"/>
          <p:cNvGrpSpPr>
            <a:grpSpLocks/>
          </p:cNvGrpSpPr>
          <p:nvPr/>
        </p:nvGrpSpPr>
        <p:grpSpPr bwMode="auto">
          <a:xfrm>
            <a:off x="762000" y="1341438"/>
            <a:ext cx="7696200" cy="1630362"/>
            <a:chOff x="480" y="912"/>
            <a:chExt cx="4848" cy="1027"/>
          </a:xfrm>
        </p:grpSpPr>
        <p:sp>
          <p:nvSpPr>
            <p:cNvPr id="11267" name="Text Box 3"/>
            <p:cNvSpPr txBox="1">
              <a:spLocks noChangeArrowheads="1"/>
            </p:cNvSpPr>
            <p:nvPr/>
          </p:nvSpPr>
          <p:spPr bwMode="auto">
            <a:xfrm>
              <a:off x="480" y="912"/>
              <a:ext cx="4848" cy="1027"/>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dirty="0">
                  <a:ea typeface="黑体" pitchFamily="2" charset="-122"/>
                </a:rPr>
                <a:t>        </a:t>
              </a:r>
              <a:r>
                <a:rPr lang="zh-CN" altLang="en-US" sz="2800" b="1" dirty="0">
                  <a:ea typeface="黑体" pitchFamily="2" charset="-122"/>
                </a:rPr>
                <a:t>由事件</a:t>
              </a:r>
              <a:r>
                <a:rPr lang="en-US" altLang="zh-CN" sz="2800" b="1" dirty="0">
                  <a:ea typeface="黑体" pitchFamily="2" charset="-122"/>
                </a:rPr>
                <a:t>A</a:t>
              </a:r>
              <a:r>
                <a:rPr lang="zh-CN" altLang="en-US" sz="2800" b="1" dirty="0">
                  <a:ea typeface="黑体" pitchFamily="2" charset="-122"/>
                </a:rPr>
                <a:t>与</a:t>
              </a:r>
              <a:r>
                <a:rPr lang="en-US" altLang="zh-CN" sz="2800" b="1" dirty="0">
                  <a:ea typeface="黑体" pitchFamily="2" charset="-122"/>
                </a:rPr>
                <a:t>B</a:t>
              </a:r>
              <a:r>
                <a:rPr lang="zh-CN" altLang="en-US" sz="2800" b="1" dirty="0">
                  <a:ea typeface="黑体" pitchFamily="2" charset="-122"/>
                </a:rPr>
                <a:t>中所有样本点（相同的只计入一次）组成的新事件。称为</a:t>
              </a:r>
              <a:r>
                <a:rPr lang="en-US" altLang="zh-CN" sz="2800" b="1" dirty="0">
                  <a:ea typeface="黑体" pitchFamily="2" charset="-122"/>
                </a:rPr>
                <a:t>A</a:t>
              </a:r>
              <a:r>
                <a:rPr lang="zh-CN" altLang="en-US" sz="2800" b="1" dirty="0">
                  <a:ea typeface="黑体" pitchFamily="2" charset="-122"/>
                </a:rPr>
                <a:t>与</a:t>
              </a:r>
              <a:r>
                <a:rPr lang="en-US" altLang="zh-CN" sz="2800" b="1" dirty="0">
                  <a:ea typeface="黑体" pitchFamily="2" charset="-122"/>
                </a:rPr>
                <a:t>B</a:t>
              </a:r>
              <a:r>
                <a:rPr lang="zh-CN" altLang="en-US" sz="2800" b="1" dirty="0">
                  <a:ea typeface="黑体" pitchFamily="2" charset="-122"/>
                </a:rPr>
                <a:t>的并，        </a:t>
              </a:r>
              <a:r>
                <a:rPr lang="zh-CN" altLang="en-US" sz="2800" b="1" dirty="0">
                  <a:solidFill>
                    <a:srgbClr val="FF0000"/>
                  </a:solidFill>
                  <a:ea typeface="黑体" pitchFamily="2" charset="-122"/>
                </a:rPr>
                <a:t>发生意味着“事件</a:t>
              </a:r>
              <a:r>
                <a:rPr lang="en-US" altLang="zh-CN" sz="2800" b="1" dirty="0">
                  <a:solidFill>
                    <a:srgbClr val="FF0000"/>
                  </a:solidFill>
                  <a:ea typeface="黑体" pitchFamily="2" charset="-122"/>
                </a:rPr>
                <a:t>A</a:t>
              </a:r>
              <a:r>
                <a:rPr lang="zh-CN" altLang="en-US" sz="2800" b="1" dirty="0">
                  <a:solidFill>
                    <a:srgbClr val="FF0000"/>
                  </a:solidFill>
                  <a:ea typeface="黑体" pitchFamily="2" charset="-122"/>
                </a:rPr>
                <a:t>与</a:t>
              </a:r>
              <a:r>
                <a:rPr lang="en-US" altLang="zh-CN" sz="2800" b="1" dirty="0">
                  <a:solidFill>
                    <a:srgbClr val="FF0000"/>
                  </a:solidFill>
                  <a:ea typeface="黑体" pitchFamily="2" charset="-122"/>
                </a:rPr>
                <a:t>B</a:t>
              </a:r>
              <a:r>
                <a:rPr lang="zh-CN" altLang="en-US" sz="2800" b="1" dirty="0">
                  <a:solidFill>
                    <a:srgbClr val="FF0000"/>
                  </a:solidFill>
                  <a:ea typeface="黑体" pitchFamily="2" charset="-122"/>
                </a:rPr>
                <a:t>至少一个发生”</a:t>
              </a:r>
            </a:p>
          </p:txBody>
        </p:sp>
        <p:graphicFrame>
          <p:nvGraphicFramePr>
            <p:cNvPr id="11268" name="Object 4"/>
            <p:cNvGraphicFramePr>
              <a:graphicFrameLocks noChangeAspect="1"/>
            </p:cNvGraphicFramePr>
            <p:nvPr/>
          </p:nvGraphicFramePr>
          <p:xfrm>
            <a:off x="4368" y="1356"/>
            <a:ext cx="528" cy="222"/>
          </p:xfrm>
          <a:graphic>
            <a:graphicData uri="http://schemas.openxmlformats.org/presentationml/2006/ole">
              <mc:AlternateContent xmlns:mc="http://schemas.openxmlformats.org/markup-compatibility/2006">
                <mc:Choice xmlns:v="urn:schemas-microsoft-com:vml" Requires="v">
                  <p:oleObj spid="_x0000_s11387" name="公式" r:id="rId4" imgW="660240" imgH="279360" progId="Equation.3">
                    <p:embed/>
                  </p:oleObj>
                </mc:Choice>
                <mc:Fallback>
                  <p:oleObj name="公式" r:id="rId4" imgW="660240" imgH="27936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8" y="1356"/>
                          <a:ext cx="528"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1270" name="Object 6"/>
          <p:cNvGraphicFramePr>
            <a:graphicFrameLocks noChangeAspect="1"/>
          </p:cNvGraphicFramePr>
          <p:nvPr/>
        </p:nvGraphicFramePr>
        <p:xfrm>
          <a:off x="4860032" y="3501008"/>
          <a:ext cx="3889268" cy="2257400"/>
        </p:xfrm>
        <a:graphic>
          <a:graphicData uri="http://schemas.openxmlformats.org/presentationml/2006/ole">
            <mc:AlternateContent xmlns:mc="http://schemas.openxmlformats.org/markup-compatibility/2006">
              <mc:Choice xmlns:v="urn:schemas-microsoft-com:vml" Requires="v">
                <p:oleObj spid="_x0000_s11388" name="Photo Editor 照片" r:id="rId6" imgW="8809524" imgH="5114286" progId="MSPhotoEd.3">
                  <p:embed/>
                </p:oleObj>
              </mc:Choice>
              <mc:Fallback>
                <p:oleObj name="Photo Editor 照片" r:id="rId6" imgW="8809524" imgH="5114286" progId="MSPhotoEd.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0032" y="3501008"/>
                        <a:ext cx="3889268" cy="22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矩形 8"/>
          <p:cNvSpPr/>
          <p:nvPr/>
        </p:nvSpPr>
        <p:spPr>
          <a:xfrm>
            <a:off x="539552" y="3356992"/>
            <a:ext cx="4176464" cy="2591479"/>
          </a:xfrm>
          <a:prstGeom prst="rect">
            <a:avLst/>
          </a:prstGeom>
        </p:spPr>
        <p:txBody>
          <a:bodyPr wrap="square">
            <a:spAutoFit/>
          </a:bodyPr>
          <a:lstStyle/>
          <a:p>
            <a:pPr eaLnBrk="1" hangingPunct="1">
              <a:lnSpc>
                <a:spcPct val="140000"/>
              </a:lnSpc>
              <a:buFontTx/>
              <a:buNone/>
              <a:defRPr/>
            </a:pPr>
            <a:r>
              <a:rPr lang="zh-CN" altLang="en-US" sz="2000" b="1" dirty="0" smtClean="0">
                <a:solidFill>
                  <a:srgbClr val="FF0000"/>
                </a:solidFill>
              </a:rPr>
              <a:t>例如用样本空间表示： </a:t>
            </a:r>
            <a:endParaRPr lang="en-US" altLang="zh-CN" sz="2000" b="1" dirty="0" smtClean="0">
              <a:solidFill>
                <a:srgbClr val="FF0000"/>
              </a:solidFill>
            </a:endParaRPr>
          </a:p>
          <a:p>
            <a:pPr eaLnBrk="1" hangingPunct="1">
              <a:lnSpc>
                <a:spcPct val="140000"/>
              </a:lnSpc>
              <a:buFontTx/>
              <a:buNone/>
              <a:defRPr/>
            </a:pPr>
            <a:r>
              <a:rPr lang="en-US" altLang="zh-CN" b="1" dirty="0" smtClean="0"/>
              <a:t>A</a:t>
            </a:r>
            <a:r>
              <a:rPr lang="en-US" altLang="zh-CN" i="1" dirty="0" smtClean="0">
                <a:solidFill>
                  <a:srgbClr val="F0F0F0"/>
                </a:solidFill>
                <a:effectLst>
                  <a:outerShdw blurRad="38100" dist="38100" dir="2700000" algn="tl">
                    <a:srgbClr val="C0C0C0"/>
                  </a:outerShdw>
                </a:effectLst>
              </a:rPr>
              <a:t> </a:t>
            </a:r>
            <a:r>
              <a:rPr lang="en-US" altLang="zh-CN" b="1" dirty="0"/>
              <a:t>={1,  3,  5}</a:t>
            </a:r>
          </a:p>
          <a:p>
            <a:pPr eaLnBrk="1" hangingPunct="1">
              <a:lnSpc>
                <a:spcPct val="140000"/>
              </a:lnSpc>
              <a:buFontTx/>
              <a:buNone/>
              <a:defRPr/>
            </a:pPr>
            <a:r>
              <a:rPr lang="en-US" altLang="zh-CN" b="1" dirty="0"/>
              <a:t>         B={1, 2, 3}</a:t>
            </a:r>
          </a:p>
          <a:p>
            <a:pPr eaLnBrk="1" hangingPunct="1">
              <a:lnSpc>
                <a:spcPct val="140000"/>
              </a:lnSpc>
              <a:buFontTx/>
              <a:buNone/>
              <a:defRPr/>
            </a:pPr>
            <a:r>
              <a:rPr lang="zh-CN" altLang="en-US" b="1" dirty="0"/>
              <a:t>则</a:t>
            </a:r>
            <a:r>
              <a:rPr lang="en-US" altLang="zh-CN" b="1" dirty="0"/>
              <a:t>A∪B ={1, 2, 3, 5}</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2895600" y="471488"/>
            <a:ext cx="51816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第四节   参数估计</a:t>
            </a:r>
          </a:p>
        </p:txBody>
      </p:sp>
      <p:sp>
        <p:nvSpPr>
          <p:cNvPr id="93187" name="Text Box 3"/>
          <p:cNvSpPr txBox="1">
            <a:spLocks noChangeArrowheads="1"/>
          </p:cNvSpPr>
          <p:nvPr/>
        </p:nvSpPr>
        <p:spPr bwMode="auto">
          <a:xfrm>
            <a:off x="685800" y="1690688"/>
            <a:ext cx="50292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一、点估计</a:t>
            </a:r>
          </a:p>
        </p:txBody>
      </p:sp>
      <p:sp>
        <p:nvSpPr>
          <p:cNvPr id="93188" name="Text Box 4"/>
          <p:cNvSpPr txBox="1">
            <a:spLocks noChangeArrowheads="1"/>
          </p:cNvSpPr>
          <p:nvPr/>
        </p:nvSpPr>
        <p:spPr bwMode="auto">
          <a:xfrm>
            <a:off x="1143000" y="2516188"/>
            <a:ext cx="54102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1</a:t>
            </a:r>
            <a:r>
              <a:rPr lang="zh-CN" altLang="en-US" sz="2800" b="1">
                <a:ea typeface="黑体" pitchFamily="2" charset="-122"/>
              </a:rPr>
              <a:t>．概念</a:t>
            </a:r>
          </a:p>
        </p:txBody>
      </p:sp>
      <p:grpSp>
        <p:nvGrpSpPr>
          <p:cNvPr id="93196" name="Group 12"/>
          <p:cNvGrpSpPr>
            <a:grpSpLocks/>
          </p:cNvGrpSpPr>
          <p:nvPr/>
        </p:nvGrpSpPr>
        <p:grpSpPr bwMode="auto">
          <a:xfrm>
            <a:off x="990600" y="3270250"/>
            <a:ext cx="7924800" cy="1758950"/>
            <a:chOff x="624" y="1824"/>
            <a:chExt cx="4992" cy="1108"/>
          </a:xfrm>
        </p:grpSpPr>
        <p:sp>
          <p:nvSpPr>
            <p:cNvPr id="93189" name="Text Box 5"/>
            <p:cNvSpPr txBox="1">
              <a:spLocks noChangeArrowheads="1"/>
            </p:cNvSpPr>
            <p:nvPr/>
          </p:nvSpPr>
          <p:spPr bwMode="auto">
            <a:xfrm>
              <a:off x="624" y="1824"/>
              <a:ext cx="4992" cy="1108"/>
            </a:xfrm>
            <a:prstGeom prst="rect">
              <a:avLst/>
            </a:prstGeom>
            <a:noFill/>
            <a:ln w="9525">
              <a:noFill/>
              <a:miter lim="800000"/>
              <a:headEnd/>
              <a:tailEnd/>
            </a:ln>
            <a:effectLst/>
          </p:spPr>
          <p:txBody>
            <a:bodyPr>
              <a:spAutoFit/>
            </a:bodyPr>
            <a:lstStyle/>
            <a:p>
              <a:pPr>
                <a:lnSpc>
                  <a:spcPct val="130000"/>
                </a:lnSpc>
                <a:spcBef>
                  <a:spcPct val="50000"/>
                </a:spcBef>
              </a:pPr>
              <a:r>
                <a:rPr lang="en-US" altLang="zh-CN" sz="2800" b="1">
                  <a:ea typeface="黑体" pitchFamily="2" charset="-122"/>
                </a:rPr>
                <a:t>        </a:t>
              </a:r>
              <a:r>
                <a:rPr lang="zh-CN" altLang="en-US" sz="2800" b="1">
                  <a:ea typeface="黑体" pitchFamily="2" charset="-122"/>
                </a:rPr>
                <a:t>设    是一个未知参数，                           由总体</a:t>
              </a:r>
              <a:r>
                <a:rPr lang="en-US" altLang="zh-CN" sz="2800" b="1">
                  <a:ea typeface="黑体" pitchFamily="2" charset="-122"/>
                </a:rPr>
                <a:t>X</a:t>
              </a:r>
              <a:r>
                <a:rPr lang="zh-CN" altLang="en-US" sz="2800" b="1">
                  <a:ea typeface="黑体" pitchFamily="2" charset="-122"/>
                </a:rPr>
                <a:t>中抽取的样本，则用                                 来估计    ，则称    为    的估计量（或称估计）。</a:t>
              </a:r>
            </a:p>
          </p:txBody>
        </p:sp>
        <p:graphicFrame>
          <p:nvGraphicFramePr>
            <p:cNvPr id="93190" name="Object 6"/>
            <p:cNvGraphicFramePr>
              <a:graphicFrameLocks noChangeAspect="1"/>
            </p:cNvGraphicFramePr>
            <p:nvPr/>
          </p:nvGraphicFramePr>
          <p:xfrm>
            <a:off x="1400" y="1968"/>
            <a:ext cx="146" cy="199"/>
          </p:xfrm>
          <a:graphic>
            <a:graphicData uri="http://schemas.openxmlformats.org/presentationml/2006/ole">
              <mc:AlternateContent xmlns:mc="http://schemas.openxmlformats.org/markup-compatibility/2006">
                <mc:Choice xmlns:v="urn:schemas-microsoft-com:vml" Requires="v">
                  <p:oleObj spid="_x0000_s93544" name="公式" r:id="rId4" imgW="177480" imgH="241200" progId="Equation.3">
                    <p:embed/>
                  </p:oleObj>
                </mc:Choice>
                <mc:Fallback>
                  <p:oleObj name="公式" r:id="rId4" imgW="177480" imgH="2412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0" y="1968"/>
                          <a:ext cx="146"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191" name="Object 7"/>
            <p:cNvGraphicFramePr>
              <a:graphicFrameLocks noChangeAspect="1"/>
            </p:cNvGraphicFramePr>
            <p:nvPr/>
          </p:nvGraphicFramePr>
          <p:xfrm>
            <a:off x="3304" y="1936"/>
            <a:ext cx="1576" cy="266"/>
          </p:xfrm>
          <a:graphic>
            <a:graphicData uri="http://schemas.openxmlformats.org/presentationml/2006/ole">
              <mc:AlternateContent xmlns:mc="http://schemas.openxmlformats.org/markup-compatibility/2006">
                <mc:Choice xmlns:v="urn:schemas-microsoft-com:vml" Requires="v">
                  <p:oleObj spid="_x0000_s93545" name="公式" r:id="rId6" imgW="1955520" imgH="330120" progId="Equation.3">
                    <p:embed/>
                  </p:oleObj>
                </mc:Choice>
                <mc:Fallback>
                  <p:oleObj name="公式" r:id="rId6" imgW="1955520" imgH="33012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4" y="1936"/>
                          <a:ext cx="1576"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192" name="Object 8"/>
            <p:cNvGraphicFramePr>
              <a:graphicFrameLocks noChangeAspect="1"/>
            </p:cNvGraphicFramePr>
            <p:nvPr/>
          </p:nvGraphicFramePr>
          <p:xfrm>
            <a:off x="3128" y="2290"/>
            <a:ext cx="1824" cy="270"/>
          </p:xfrm>
          <a:graphic>
            <a:graphicData uri="http://schemas.openxmlformats.org/presentationml/2006/ole">
              <mc:AlternateContent xmlns:mc="http://schemas.openxmlformats.org/markup-compatibility/2006">
                <mc:Choice xmlns:v="urn:schemas-microsoft-com:vml" Requires="v">
                  <p:oleObj spid="_x0000_s93546" name="公式" r:id="rId8" imgW="2489040" imgH="368280" progId="Equation.3">
                    <p:embed/>
                  </p:oleObj>
                </mc:Choice>
                <mc:Fallback>
                  <p:oleObj name="公式" r:id="rId8" imgW="2489040" imgH="368280" progId="Equation.3">
                    <p:embed/>
                    <p:pic>
                      <p:nvPicPr>
                        <p:cNvPr id="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 y="2290"/>
                          <a:ext cx="1824"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193" name="Object 9"/>
            <p:cNvGraphicFramePr>
              <a:graphicFrameLocks noChangeAspect="1"/>
            </p:cNvGraphicFramePr>
            <p:nvPr/>
          </p:nvGraphicFramePr>
          <p:xfrm>
            <a:off x="952" y="2672"/>
            <a:ext cx="146" cy="199"/>
          </p:xfrm>
          <a:graphic>
            <a:graphicData uri="http://schemas.openxmlformats.org/presentationml/2006/ole">
              <mc:AlternateContent xmlns:mc="http://schemas.openxmlformats.org/markup-compatibility/2006">
                <mc:Choice xmlns:v="urn:schemas-microsoft-com:vml" Requires="v">
                  <p:oleObj spid="_x0000_s93547" name="公式" r:id="rId10" imgW="177480" imgH="241200" progId="Equation.3">
                    <p:embed/>
                  </p:oleObj>
                </mc:Choice>
                <mc:Fallback>
                  <p:oleObj name="公式" r:id="rId10" imgW="177480" imgH="241200" progId="Equation.3">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 y="2672"/>
                          <a:ext cx="146"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194" name="Object 10"/>
            <p:cNvGraphicFramePr>
              <a:graphicFrameLocks noChangeAspect="1"/>
            </p:cNvGraphicFramePr>
            <p:nvPr/>
          </p:nvGraphicFramePr>
          <p:xfrm>
            <a:off x="1848" y="2640"/>
            <a:ext cx="139" cy="239"/>
          </p:xfrm>
          <a:graphic>
            <a:graphicData uri="http://schemas.openxmlformats.org/presentationml/2006/ole">
              <mc:AlternateContent xmlns:mc="http://schemas.openxmlformats.org/markup-compatibility/2006">
                <mc:Choice xmlns:v="urn:schemas-microsoft-com:vml" Requires="v">
                  <p:oleObj spid="_x0000_s93548" name="公式" r:id="rId11" imgW="177480" imgH="304560" progId="Equation.3">
                    <p:embed/>
                  </p:oleObj>
                </mc:Choice>
                <mc:Fallback>
                  <p:oleObj name="公式" r:id="rId11" imgW="177480" imgH="304560" progId="Equation.3">
                    <p:embed/>
                    <p:pic>
                      <p:nvPicPr>
                        <p:cNvPr id="0"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8" y="2640"/>
                          <a:ext cx="139"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195" name="Object 11"/>
            <p:cNvGraphicFramePr>
              <a:graphicFrameLocks noChangeAspect="1"/>
            </p:cNvGraphicFramePr>
            <p:nvPr/>
          </p:nvGraphicFramePr>
          <p:xfrm>
            <a:off x="2304" y="2672"/>
            <a:ext cx="146" cy="199"/>
          </p:xfrm>
          <a:graphic>
            <a:graphicData uri="http://schemas.openxmlformats.org/presentationml/2006/ole">
              <mc:AlternateContent xmlns:mc="http://schemas.openxmlformats.org/markup-compatibility/2006">
                <mc:Choice xmlns:v="urn:schemas-microsoft-com:vml" Requires="v">
                  <p:oleObj spid="_x0000_s93549" name="公式" r:id="rId13" imgW="177480" imgH="241200" progId="Equation.3">
                    <p:embed/>
                  </p:oleObj>
                </mc:Choice>
                <mc:Fallback>
                  <p:oleObj name="公式" r:id="rId13" imgW="177480" imgH="241200" progId="Equation.3">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4" y="2672"/>
                          <a:ext cx="146"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838200" y="1233488"/>
            <a:ext cx="63246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2</a:t>
            </a:r>
            <a:r>
              <a:rPr lang="zh-CN" altLang="en-US" sz="2800" b="1">
                <a:ea typeface="黑体" pitchFamily="2" charset="-122"/>
              </a:rPr>
              <a:t>．矩法估计</a:t>
            </a:r>
          </a:p>
        </p:txBody>
      </p:sp>
      <p:sp>
        <p:nvSpPr>
          <p:cNvPr id="94211" name="Text Box 3"/>
          <p:cNvSpPr txBox="1">
            <a:spLocks noChangeArrowheads="1"/>
          </p:cNvSpPr>
          <p:nvPr/>
        </p:nvSpPr>
        <p:spPr bwMode="auto">
          <a:xfrm>
            <a:off x="914400" y="2147888"/>
            <a:ext cx="58674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1</a:t>
            </a:r>
            <a:r>
              <a:rPr lang="zh-CN" altLang="en-US" sz="2800" b="1">
                <a:ea typeface="黑体" pitchFamily="2" charset="-122"/>
              </a:rPr>
              <a:t>）用样本矩估计相应总体矩；</a:t>
            </a:r>
          </a:p>
        </p:txBody>
      </p:sp>
      <p:sp>
        <p:nvSpPr>
          <p:cNvPr id="94212" name="Text Box 4"/>
          <p:cNvSpPr txBox="1">
            <a:spLocks noChangeArrowheads="1"/>
          </p:cNvSpPr>
          <p:nvPr/>
        </p:nvSpPr>
        <p:spPr bwMode="auto">
          <a:xfrm>
            <a:off x="914400" y="2986088"/>
            <a:ext cx="76200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2</a:t>
            </a:r>
            <a:r>
              <a:rPr lang="zh-CN" altLang="en-US" sz="2800" b="1">
                <a:ea typeface="黑体" pitchFamily="2" charset="-122"/>
              </a:rPr>
              <a:t>）用样本矩的函数估计相应总体矩的函数。</a:t>
            </a:r>
          </a:p>
        </p:txBody>
      </p:sp>
      <p:sp>
        <p:nvSpPr>
          <p:cNvPr id="94213" name="Text Box 5"/>
          <p:cNvSpPr txBox="1">
            <a:spLocks noChangeArrowheads="1"/>
          </p:cNvSpPr>
          <p:nvPr/>
        </p:nvSpPr>
        <p:spPr bwMode="auto">
          <a:xfrm>
            <a:off x="914400" y="3886200"/>
            <a:ext cx="7848600" cy="1203325"/>
          </a:xfrm>
          <a:prstGeom prst="rect">
            <a:avLst/>
          </a:prstGeom>
          <a:noFill/>
          <a:ln w="9525">
            <a:noFill/>
            <a:miter lim="800000"/>
            <a:headEnd/>
            <a:tailEnd/>
          </a:ln>
          <a:effectLst/>
        </p:spPr>
        <p:txBody>
          <a:bodyPr>
            <a:spAutoFit/>
          </a:bodyPr>
          <a:lstStyle/>
          <a:p>
            <a:pPr>
              <a:lnSpc>
                <a:spcPct val="130000"/>
              </a:lnSpc>
              <a:spcBef>
                <a:spcPct val="50000"/>
              </a:spcBef>
            </a:pPr>
            <a:r>
              <a:rPr lang="en-US" altLang="zh-CN" sz="2800" b="1">
                <a:ea typeface="黑体" pitchFamily="2" charset="-122"/>
              </a:rPr>
              <a:t>          </a:t>
            </a:r>
            <a:r>
              <a:rPr lang="zh-CN" altLang="en-US" sz="2800" b="1">
                <a:ea typeface="黑体" pitchFamily="2" charset="-122"/>
              </a:rPr>
              <a:t>例如用样本均值估计总体均值；用样本方差（标准差）来估计总体方差（标准差）。</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p:cNvSpPr txBox="1">
            <a:spLocks noChangeArrowheads="1"/>
          </p:cNvSpPr>
          <p:nvPr/>
        </p:nvSpPr>
        <p:spPr bwMode="auto">
          <a:xfrm>
            <a:off x="990600" y="609600"/>
            <a:ext cx="58674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3.  </a:t>
            </a:r>
            <a:r>
              <a:rPr lang="zh-CN" altLang="en-US" sz="2800" b="1">
                <a:ea typeface="黑体" pitchFamily="2" charset="-122"/>
              </a:rPr>
              <a:t>点估计优劣的评选标准</a:t>
            </a:r>
          </a:p>
        </p:txBody>
      </p:sp>
      <p:sp>
        <p:nvSpPr>
          <p:cNvPr id="95235" name="Text Box 3"/>
          <p:cNvSpPr txBox="1">
            <a:spLocks noChangeArrowheads="1"/>
          </p:cNvSpPr>
          <p:nvPr/>
        </p:nvSpPr>
        <p:spPr bwMode="auto">
          <a:xfrm>
            <a:off x="990600" y="1371600"/>
            <a:ext cx="67056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1</a:t>
            </a:r>
            <a:r>
              <a:rPr lang="zh-CN" altLang="en-US" sz="2800" b="1">
                <a:ea typeface="黑体" pitchFamily="2" charset="-122"/>
              </a:rPr>
              <a:t>）无偏性</a:t>
            </a:r>
          </a:p>
        </p:txBody>
      </p:sp>
      <p:grpSp>
        <p:nvGrpSpPr>
          <p:cNvPr id="95240" name="Group 8"/>
          <p:cNvGrpSpPr>
            <a:grpSpLocks/>
          </p:cNvGrpSpPr>
          <p:nvPr/>
        </p:nvGrpSpPr>
        <p:grpSpPr bwMode="auto">
          <a:xfrm>
            <a:off x="1219200" y="1981200"/>
            <a:ext cx="7239000" cy="1117600"/>
            <a:chOff x="576" y="1344"/>
            <a:chExt cx="4560" cy="704"/>
          </a:xfrm>
        </p:grpSpPr>
        <p:sp>
          <p:nvSpPr>
            <p:cNvPr id="95236" name="Text Box 4"/>
            <p:cNvSpPr txBox="1">
              <a:spLocks noChangeArrowheads="1"/>
            </p:cNvSpPr>
            <p:nvPr/>
          </p:nvSpPr>
          <p:spPr bwMode="auto">
            <a:xfrm>
              <a:off x="576" y="1344"/>
              <a:ext cx="4560" cy="704"/>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设    是</a:t>
              </a:r>
              <a:r>
                <a:rPr lang="en-US" altLang="zh-CN" sz="2800" b="1">
                  <a:ea typeface="黑体" pitchFamily="2" charset="-122"/>
                </a:rPr>
                <a:t>θ</a:t>
              </a:r>
              <a:r>
                <a:rPr lang="zh-CN" altLang="en-US" sz="2800" b="1">
                  <a:ea typeface="黑体" pitchFamily="2" charset="-122"/>
                </a:rPr>
                <a:t>的一个估计量，若              ，则称    是</a:t>
              </a:r>
              <a:r>
                <a:rPr lang="en-US" altLang="zh-CN" sz="2800" b="1">
                  <a:ea typeface="黑体" pitchFamily="2" charset="-122"/>
                </a:rPr>
                <a:t>θ</a:t>
              </a:r>
              <a:r>
                <a:rPr lang="zh-CN" altLang="en-US" sz="2800" b="1">
                  <a:ea typeface="黑体" pitchFamily="2" charset="-122"/>
                </a:rPr>
                <a:t>的无偏估计。</a:t>
              </a:r>
            </a:p>
          </p:txBody>
        </p:sp>
        <p:graphicFrame>
          <p:nvGraphicFramePr>
            <p:cNvPr id="95237" name="Object 5"/>
            <p:cNvGraphicFramePr>
              <a:graphicFrameLocks noChangeAspect="1"/>
            </p:cNvGraphicFramePr>
            <p:nvPr/>
          </p:nvGraphicFramePr>
          <p:xfrm>
            <a:off x="1344" y="1440"/>
            <a:ext cx="139" cy="239"/>
          </p:xfrm>
          <a:graphic>
            <a:graphicData uri="http://schemas.openxmlformats.org/presentationml/2006/ole">
              <mc:AlternateContent xmlns:mc="http://schemas.openxmlformats.org/markup-compatibility/2006">
                <mc:Choice xmlns:v="urn:schemas-microsoft-com:vml" Requires="v">
                  <p:oleObj spid="_x0000_s95714" name="公式" r:id="rId4" imgW="177480" imgH="304560" progId="Equation.3">
                    <p:embed/>
                  </p:oleObj>
                </mc:Choice>
                <mc:Fallback>
                  <p:oleObj name="公式" r:id="rId4" imgW="177480" imgH="304560" progId="Equation.3">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4" y="1440"/>
                          <a:ext cx="139"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5238" name="Object 6"/>
            <p:cNvGraphicFramePr>
              <a:graphicFrameLocks noChangeAspect="1"/>
            </p:cNvGraphicFramePr>
            <p:nvPr/>
          </p:nvGraphicFramePr>
          <p:xfrm>
            <a:off x="3816" y="1408"/>
            <a:ext cx="720" cy="269"/>
          </p:xfrm>
          <a:graphic>
            <a:graphicData uri="http://schemas.openxmlformats.org/presentationml/2006/ole">
              <mc:AlternateContent xmlns:mc="http://schemas.openxmlformats.org/markup-compatibility/2006">
                <mc:Choice xmlns:v="urn:schemas-microsoft-com:vml" Requires="v">
                  <p:oleObj spid="_x0000_s95715" name="公式" r:id="rId6" imgW="914400" imgH="342720" progId="Equation.3">
                    <p:embed/>
                  </p:oleObj>
                </mc:Choice>
                <mc:Fallback>
                  <p:oleObj name="公式" r:id="rId6" imgW="914400" imgH="34272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6" y="1408"/>
                          <a:ext cx="72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5239" name="Object 7"/>
            <p:cNvGraphicFramePr>
              <a:graphicFrameLocks noChangeAspect="1"/>
            </p:cNvGraphicFramePr>
            <p:nvPr/>
          </p:nvGraphicFramePr>
          <p:xfrm>
            <a:off x="880" y="1760"/>
            <a:ext cx="139" cy="239"/>
          </p:xfrm>
          <a:graphic>
            <a:graphicData uri="http://schemas.openxmlformats.org/presentationml/2006/ole">
              <mc:AlternateContent xmlns:mc="http://schemas.openxmlformats.org/markup-compatibility/2006">
                <mc:Choice xmlns:v="urn:schemas-microsoft-com:vml" Requires="v">
                  <p:oleObj spid="_x0000_s95716" name="公式" r:id="rId8" imgW="177480" imgH="304560" progId="Equation.3">
                    <p:embed/>
                  </p:oleObj>
                </mc:Choice>
                <mc:Fallback>
                  <p:oleObj name="公式" r:id="rId8" imgW="177480" imgH="304560" progId="Equation.3">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 y="1760"/>
                          <a:ext cx="139"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5241" name="Text Box 9"/>
          <p:cNvSpPr txBox="1">
            <a:spLocks noChangeArrowheads="1"/>
          </p:cNvSpPr>
          <p:nvPr/>
        </p:nvSpPr>
        <p:spPr bwMode="auto">
          <a:xfrm>
            <a:off x="990600" y="3352800"/>
            <a:ext cx="45720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2</a:t>
            </a:r>
            <a:r>
              <a:rPr lang="zh-CN" altLang="en-US" sz="2800" b="1">
                <a:ea typeface="黑体" pitchFamily="2" charset="-122"/>
              </a:rPr>
              <a:t>）有效性</a:t>
            </a:r>
          </a:p>
        </p:txBody>
      </p:sp>
      <p:grpSp>
        <p:nvGrpSpPr>
          <p:cNvPr id="95244" name="Group 12"/>
          <p:cNvGrpSpPr>
            <a:grpSpLocks/>
          </p:cNvGrpSpPr>
          <p:nvPr/>
        </p:nvGrpSpPr>
        <p:grpSpPr bwMode="auto">
          <a:xfrm>
            <a:off x="1219200" y="3835400"/>
            <a:ext cx="7315200" cy="1117600"/>
            <a:chOff x="768" y="2448"/>
            <a:chExt cx="4608" cy="704"/>
          </a:xfrm>
        </p:grpSpPr>
        <p:sp>
          <p:nvSpPr>
            <p:cNvPr id="95242" name="Text Box 10"/>
            <p:cNvSpPr txBox="1">
              <a:spLocks noChangeArrowheads="1"/>
            </p:cNvSpPr>
            <p:nvPr/>
          </p:nvSpPr>
          <p:spPr bwMode="auto">
            <a:xfrm>
              <a:off x="768" y="2448"/>
              <a:ext cx="4608" cy="704"/>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设         都是</a:t>
              </a:r>
              <a:r>
                <a:rPr lang="en-US" altLang="zh-CN" sz="2800" b="1">
                  <a:ea typeface="黑体" pitchFamily="2" charset="-122"/>
                </a:rPr>
                <a:t>θ</a:t>
              </a:r>
              <a:r>
                <a:rPr lang="zh-CN" altLang="en-US" sz="2800" b="1">
                  <a:ea typeface="黑体" pitchFamily="2" charset="-122"/>
                </a:rPr>
                <a:t>的无偏估计量，若对一切</a:t>
              </a:r>
              <a:r>
                <a:rPr lang="en-US" altLang="zh-CN" sz="2800" b="1">
                  <a:ea typeface="黑体" pitchFamily="2" charset="-122"/>
                </a:rPr>
                <a:t>θ</a:t>
              </a:r>
              <a:r>
                <a:rPr lang="zh-CN" altLang="en-US" sz="2800" b="1">
                  <a:ea typeface="黑体" pitchFamily="2" charset="-122"/>
                </a:rPr>
                <a:t>的可能取值有：</a:t>
              </a:r>
            </a:p>
          </p:txBody>
        </p:sp>
        <p:graphicFrame>
          <p:nvGraphicFramePr>
            <p:cNvPr id="95243" name="Object 11"/>
            <p:cNvGraphicFramePr>
              <a:graphicFrameLocks noChangeAspect="1"/>
            </p:cNvGraphicFramePr>
            <p:nvPr/>
          </p:nvGraphicFramePr>
          <p:xfrm>
            <a:off x="1552" y="2540"/>
            <a:ext cx="432" cy="251"/>
          </p:xfrm>
          <a:graphic>
            <a:graphicData uri="http://schemas.openxmlformats.org/presentationml/2006/ole">
              <mc:AlternateContent xmlns:mc="http://schemas.openxmlformats.org/markup-compatibility/2006">
                <mc:Choice xmlns:v="urn:schemas-microsoft-com:vml" Requires="v">
                  <p:oleObj spid="_x0000_s95717" name="公式" r:id="rId9" imgW="609480" imgH="355320" progId="Equation.3">
                    <p:embed/>
                  </p:oleObj>
                </mc:Choice>
                <mc:Fallback>
                  <p:oleObj name="公式" r:id="rId9" imgW="609480" imgH="355320" progId="Equation.3">
                    <p:embed/>
                    <p:pic>
                      <p:nvPicPr>
                        <p:cNvPr id="0"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2" y="2540"/>
                          <a:ext cx="43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95250" name="Group 18"/>
          <p:cNvGrpSpPr>
            <a:grpSpLocks/>
          </p:cNvGrpSpPr>
          <p:nvPr/>
        </p:nvGrpSpPr>
        <p:grpSpPr bwMode="auto">
          <a:xfrm>
            <a:off x="1371600" y="5105400"/>
            <a:ext cx="7010400" cy="1117600"/>
            <a:chOff x="864" y="3216"/>
            <a:chExt cx="4416" cy="704"/>
          </a:xfrm>
        </p:grpSpPr>
        <p:sp>
          <p:nvSpPr>
            <p:cNvPr id="95245" name="Text Box 13"/>
            <p:cNvSpPr txBox="1">
              <a:spLocks noChangeArrowheads="1"/>
            </p:cNvSpPr>
            <p:nvPr/>
          </p:nvSpPr>
          <p:spPr bwMode="auto">
            <a:xfrm>
              <a:off x="864" y="3216"/>
              <a:ext cx="4416" cy="704"/>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，且至少有一个    ，严格不等号成立，则    比    有效。</a:t>
              </a:r>
            </a:p>
          </p:txBody>
        </p:sp>
        <p:graphicFrame>
          <p:nvGraphicFramePr>
            <p:cNvPr id="95246" name="Object 14"/>
            <p:cNvGraphicFramePr>
              <a:graphicFrameLocks noChangeAspect="1"/>
            </p:cNvGraphicFramePr>
            <p:nvPr/>
          </p:nvGraphicFramePr>
          <p:xfrm>
            <a:off x="1312" y="3313"/>
            <a:ext cx="1248" cy="238"/>
          </p:xfrm>
          <a:graphic>
            <a:graphicData uri="http://schemas.openxmlformats.org/presentationml/2006/ole">
              <mc:AlternateContent xmlns:mc="http://schemas.openxmlformats.org/markup-compatibility/2006">
                <mc:Choice xmlns:v="urn:schemas-microsoft-com:vml" Requires="v">
                  <p:oleObj spid="_x0000_s95718" name="公式" r:id="rId11" imgW="1854000" imgH="355320" progId="Equation.3">
                    <p:embed/>
                  </p:oleObj>
                </mc:Choice>
                <mc:Fallback>
                  <p:oleObj name="公式" r:id="rId11" imgW="1854000" imgH="355320" progId="Equation.3">
                    <p:embed/>
                    <p:pic>
                      <p:nvPicPr>
                        <p:cNvPr id="0"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12" y="3313"/>
                          <a:ext cx="1248"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5247" name="Object 15"/>
            <p:cNvGraphicFramePr>
              <a:graphicFrameLocks noChangeAspect="1"/>
            </p:cNvGraphicFramePr>
            <p:nvPr/>
          </p:nvGraphicFramePr>
          <p:xfrm>
            <a:off x="4120" y="3296"/>
            <a:ext cx="206" cy="256"/>
          </p:xfrm>
          <a:graphic>
            <a:graphicData uri="http://schemas.openxmlformats.org/presentationml/2006/ole">
              <mc:AlternateContent xmlns:mc="http://schemas.openxmlformats.org/markup-compatibility/2006">
                <mc:Choice xmlns:v="urn:schemas-microsoft-com:vml" Requires="v">
                  <p:oleObj spid="_x0000_s95719" name="公式" r:id="rId13" imgW="266400" imgH="330120" progId="Equation.3">
                    <p:embed/>
                  </p:oleObj>
                </mc:Choice>
                <mc:Fallback>
                  <p:oleObj name="公式" r:id="rId13" imgW="266400" imgH="330120" progId="Equation.3">
                    <p:embed/>
                    <p:pic>
                      <p:nvPicPr>
                        <p:cNvPr id="0" name="Picture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20" y="3296"/>
                          <a:ext cx="206"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5248" name="Object 16"/>
            <p:cNvGraphicFramePr>
              <a:graphicFrameLocks noChangeAspect="1"/>
            </p:cNvGraphicFramePr>
            <p:nvPr/>
          </p:nvGraphicFramePr>
          <p:xfrm>
            <a:off x="2528" y="3624"/>
            <a:ext cx="193" cy="271"/>
          </p:xfrm>
          <a:graphic>
            <a:graphicData uri="http://schemas.openxmlformats.org/presentationml/2006/ole">
              <mc:AlternateContent xmlns:mc="http://schemas.openxmlformats.org/markup-compatibility/2006">
                <mc:Choice xmlns:v="urn:schemas-microsoft-com:vml" Requires="v">
                  <p:oleObj spid="_x0000_s95720" name="公式" r:id="rId15" imgW="253800" imgH="355320" progId="Equation.3">
                    <p:embed/>
                  </p:oleObj>
                </mc:Choice>
                <mc:Fallback>
                  <p:oleObj name="公式" r:id="rId15" imgW="253800" imgH="355320" progId="Equation.3">
                    <p:embed/>
                    <p:pic>
                      <p:nvPicPr>
                        <p:cNvPr id="0"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28" y="3624"/>
                          <a:ext cx="193"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5249" name="Object 17"/>
            <p:cNvGraphicFramePr>
              <a:graphicFrameLocks noChangeAspect="1"/>
            </p:cNvGraphicFramePr>
            <p:nvPr/>
          </p:nvGraphicFramePr>
          <p:xfrm>
            <a:off x="2992" y="3624"/>
            <a:ext cx="214" cy="271"/>
          </p:xfrm>
          <a:graphic>
            <a:graphicData uri="http://schemas.openxmlformats.org/presentationml/2006/ole">
              <mc:AlternateContent xmlns:mc="http://schemas.openxmlformats.org/markup-compatibility/2006">
                <mc:Choice xmlns:v="urn:schemas-microsoft-com:vml" Requires="v">
                  <p:oleObj spid="_x0000_s95721" name="公式" r:id="rId17" imgW="279360" imgH="355320" progId="Equation.3">
                    <p:embed/>
                  </p:oleObj>
                </mc:Choice>
                <mc:Fallback>
                  <p:oleObj name="公式" r:id="rId17" imgW="279360" imgH="355320" progId="Equation.3">
                    <p:embed/>
                    <p:pic>
                      <p:nvPicPr>
                        <p:cNvPr id="0" name="Picture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92" y="3624"/>
                          <a:ext cx="214"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762000" y="928688"/>
            <a:ext cx="68580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3</a:t>
            </a:r>
            <a:r>
              <a:rPr lang="zh-CN" altLang="en-US" sz="2800" b="1">
                <a:ea typeface="黑体" pitchFamily="2" charset="-122"/>
              </a:rPr>
              <a:t>）正态总体参数的无偏估计</a:t>
            </a:r>
          </a:p>
        </p:txBody>
      </p:sp>
      <p:grpSp>
        <p:nvGrpSpPr>
          <p:cNvPr id="96263" name="Group 7"/>
          <p:cNvGrpSpPr>
            <a:grpSpLocks/>
          </p:cNvGrpSpPr>
          <p:nvPr/>
        </p:nvGrpSpPr>
        <p:grpSpPr bwMode="auto">
          <a:xfrm>
            <a:off x="1371600" y="1905000"/>
            <a:ext cx="7543800" cy="519113"/>
            <a:chOff x="864" y="912"/>
            <a:chExt cx="4752" cy="327"/>
          </a:xfrm>
        </p:grpSpPr>
        <p:sp>
          <p:nvSpPr>
            <p:cNvPr id="96259" name="Text Box 3"/>
            <p:cNvSpPr txBox="1">
              <a:spLocks noChangeArrowheads="1"/>
            </p:cNvSpPr>
            <p:nvPr/>
          </p:nvSpPr>
          <p:spPr bwMode="auto">
            <a:xfrm>
              <a:off x="864" y="912"/>
              <a:ext cx="4752" cy="327"/>
            </a:xfrm>
            <a:prstGeom prst="rect">
              <a:avLst/>
            </a:prstGeom>
            <a:noFill/>
            <a:ln w="9525">
              <a:noFill/>
              <a:miter lim="800000"/>
              <a:headEnd/>
              <a:tailEnd/>
            </a:ln>
            <a:effectLst/>
          </p:spPr>
          <p:txBody>
            <a:bodyPr>
              <a:spAutoFit/>
            </a:bodyPr>
            <a:lstStyle/>
            <a:p>
              <a:pPr>
                <a:spcBef>
                  <a:spcPct val="50000"/>
                </a:spcBef>
              </a:pPr>
              <a:r>
                <a:rPr lang="en-US" altLang="zh-CN" sz="2800" b="1">
                  <a:latin typeface="黑体" pitchFamily="2" charset="-122"/>
                  <a:ea typeface="黑体" pitchFamily="2" charset="-122"/>
                </a:rPr>
                <a:t>①</a:t>
              </a:r>
              <a:r>
                <a:rPr lang="en-US" altLang="zh-CN" sz="2800" b="1">
                  <a:ea typeface="黑体" pitchFamily="2" charset="-122"/>
                </a:rPr>
                <a:t>     </a:t>
              </a:r>
              <a:r>
                <a:rPr lang="zh-CN" altLang="en-US" sz="2800" b="1">
                  <a:ea typeface="黑体" pitchFamily="2" charset="-122"/>
                </a:rPr>
                <a:t>的无偏估计有两个，即    和     。</a:t>
              </a:r>
            </a:p>
          </p:txBody>
        </p:sp>
        <p:graphicFrame>
          <p:nvGraphicFramePr>
            <p:cNvPr id="96260" name="Object 4"/>
            <p:cNvGraphicFramePr>
              <a:graphicFrameLocks noChangeAspect="1"/>
            </p:cNvGraphicFramePr>
            <p:nvPr/>
          </p:nvGraphicFramePr>
          <p:xfrm>
            <a:off x="1248" y="984"/>
            <a:ext cx="174" cy="219"/>
          </p:xfrm>
          <a:graphic>
            <a:graphicData uri="http://schemas.openxmlformats.org/presentationml/2006/ole">
              <mc:AlternateContent xmlns:mc="http://schemas.openxmlformats.org/markup-compatibility/2006">
                <mc:Choice xmlns:v="urn:schemas-microsoft-com:vml" Requires="v">
                  <p:oleObj spid="_x0000_s96736" name="公式" r:id="rId4" imgW="190440" imgH="241200" progId="Equation.3">
                    <p:embed/>
                  </p:oleObj>
                </mc:Choice>
                <mc:Fallback>
                  <p:oleObj name="公式" r:id="rId4" imgW="190440" imgH="2412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8" y="984"/>
                          <a:ext cx="174"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1" name="Object 5"/>
            <p:cNvGraphicFramePr>
              <a:graphicFrameLocks noChangeAspect="1"/>
            </p:cNvGraphicFramePr>
            <p:nvPr/>
          </p:nvGraphicFramePr>
          <p:xfrm>
            <a:off x="3728" y="968"/>
            <a:ext cx="163" cy="235"/>
          </p:xfrm>
          <a:graphic>
            <a:graphicData uri="http://schemas.openxmlformats.org/presentationml/2006/ole">
              <mc:AlternateContent xmlns:mc="http://schemas.openxmlformats.org/markup-compatibility/2006">
                <mc:Choice xmlns:v="urn:schemas-microsoft-com:vml" Requires="v">
                  <p:oleObj spid="_x0000_s96737" name="公式" r:id="rId6" imgW="203040" imgH="291960" progId="Equation.3">
                    <p:embed/>
                  </p:oleObj>
                </mc:Choice>
                <mc:Fallback>
                  <p:oleObj name="公式" r:id="rId6" imgW="203040" imgH="29196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8" y="968"/>
                          <a:ext cx="163"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2" name="Object 6"/>
            <p:cNvGraphicFramePr>
              <a:graphicFrameLocks noChangeAspect="1"/>
            </p:cNvGraphicFramePr>
            <p:nvPr/>
          </p:nvGraphicFramePr>
          <p:xfrm>
            <a:off x="4168" y="968"/>
            <a:ext cx="184" cy="219"/>
          </p:xfrm>
          <a:graphic>
            <a:graphicData uri="http://schemas.openxmlformats.org/presentationml/2006/ole">
              <mc:AlternateContent xmlns:mc="http://schemas.openxmlformats.org/markup-compatibility/2006">
                <mc:Choice xmlns:v="urn:schemas-microsoft-com:vml" Requires="v">
                  <p:oleObj spid="_x0000_s96738" name="公式" r:id="rId8" imgW="203040" imgH="241200" progId="Equation.3">
                    <p:embed/>
                  </p:oleObj>
                </mc:Choice>
                <mc:Fallback>
                  <p:oleObj name="公式" r:id="rId8" imgW="203040" imgH="241200" progId="Equation.3">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68" y="968"/>
                          <a:ext cx="184"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96267" name="Group 11"/>
          <p:cNvGrpSpPr>
            <a:grpSpLocks/>
          </p:cNvGrpSpPr>
          <p:nvPr/>
        </p:nvGrpSpPr>
        <p:grpSpPr bwMode="auto">
          <a:xfrm>
            <a:off x="1371600" y="3062288"/>
            <a:ext cx="7543800" cy="519112"/>
            <a:chOff x="864" y="1344"/>
            <a:chExt cx="4752" cy="327"/>
          </a:xfrm>
        </p:grpSpPr>
        <p:sp>
          <p:nvSpPr>
            <p:cNvPr id="96264" name="Text Box 8"/>
            <p:cNvSpPr txBox="1">
              <a:spLocks noChangeArrowheads="1"/>
            </p:cNvSpPr>
            <p:nvPr/>
          </p:nvSpPr>
          <p:spPr bwMode="auto">
            <a:xfrm>
              <a:off x="864" y="1344"/>
              <a:ext cx="4752" cy="327"/>
            </a:xfrm>
            <a:prstGeom prst="rect">
              <a:avLst/>
            </a:prstGeom>
            <a:noFill/>
            <a:ln w="9525">
              <a:noFill/>
              <a:miter lim="800000"/>
              <a:headEnd/>
              <a:tailEnd/>
            </a:ln>
            <a:effectLst/>
          </p:spPr>
          <p:txBody>
            <a:bodyPr>
              <a:spAutoFit/>
            </a:bodyPr>
            <a:lstStyle/>
            <a:p>
              <a:pPr>
                <a:spcBef>
                  <a:spcPct val="50000"/>
                </a:spcBef>
              </a:pPr>
              <a:r>
                <a:rPr lang="en-US" altLang="zh-CN" sz="2800" b="1">
                  <a:latin typeface="黑体" pitchFamily="2" charset="-122"/>
                  <a:ea typeface="黑体" pitchFamily="2" charset="-122"/>
                </a:rPr>
                <a:t>②</a:t>
              </a:r>
              <a:r>
                <a:rPr lang="en-US" altLang="zh-CN" sz="2800" b="1">
                  <a:ea typeface="黑体" pitchFamily="2" charset="-122"/>
                </a:rPr>
                <a:t>     </a:t>
              </a:r>
              <a:r>
                <a:rPr lang="zh-CN" altLang="en-US" sz="2800" b="1">
                  <a:ea typeface="黑体" pitchFamily="2" charset="-122"/>
                </a:rPr>
                <a:t>的无偏估计常用的只有一个，即      。</a:t>
              </a:r>
            </a:p>
          </p:txBody>
        </p:sp>
        <p:graphicFrame>
          <p:nvGraphicFramePr>
            <p:cNvPr id="96265" name="Object 9"/>
            <p:cNvGraphicFramePr>
              <a:graphicFrameLocks noChangeAspect="1"/>
            </p:cNvGraphicFramePr>
            <p:nvPr/>
          </p:nvGraphicFramePr>
          <p:xfrm>
            <a:off x="1200" y="1376"/>
            <a:ext cx="233" cy="243"/>
          </p:xfrm>
          <a:graphic>
            <a:graphicData uri="http://schemas.openxmlformats.org/presentationml/2006/ole">
              <mc:AlternateContent xmlns:mc="http://schemas.openxmlformats.org/markup-compatibility/2006">
                <mc:Choice xmlns:v="urn:schemas-microsoft-com:vml" Requires="v">
                  <p:oleObj spid="_x0000_s96739" name="公式" r:id="rId10" imgW="304560" imgH="317160" progId="Equation.3">
                    <p:embed/>
                  </p:oleObj>
                </mc:Choice>
                <mc:Fallback>
                  <p:oleObj name="公式" r:id="rId10" imgW="304560" imgH="317160" progId="Equation.3">
                    <p:embed/>
                    <p:pic>
                      <p:nvPicPr>
                        <p:cNvPr id="0"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00" y="1376"/>
                          <a:ext cx="233"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6" name="Object 10"/>
            <p:cNvGraphicFramePr>
              <a:graphicFrameLocks noChangeAspect="1"/>
            </p:cNvGraphicFramePr>
            <p:nvPr/>
          </p:nvGraphicFramePr>
          <p:xfrm>
            <a:off x="4616" y="1384"/>
            <a:ext cx="244" cy="244"/>
          </p:xfrm>
          <a:graphic>
            <a:graphicData uri="http://schemas.openxmlformats.org/presentationml/2006/ole">
              <mc:AlternateContent xmlns:mc="http://schemas.openxmlformats.org/markup-compatibility/2006">
                <mc:Choice xmlns:v="urn:schemas-microsoft-com:vml" Requires="v">
                  <p:oleObj spid="_x0000_s96740" name="公式" r:id="rId12" imgW="317160" imgH="317160" progId="Equation.3">
                    <p:embed/>
                  </p:oleObj>
                </mc:Choice>
                <mc:Fallback>
                  <p:oleObj name="公式" r:id="rId12" imgW="317160" imgH="317160" progId="Equation.3">
                    <p:embed/>
                    <p:pic>
                      <p:nvPicPr>
                        <p:cNvPr id="0"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16" y="1384"/>
                          <a:ext cx="244"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96272" name="Group 16"/>
          <p:cNvGrpSpPr>
            <a:grpSpLocks/>
          </p:cNvGrpSpPr>
          <p:nvPr/>
        </p:nvGrpSpPr>
        <p:grpSpPr bwMode="auto">
          <a:xfrm>
            <a:off x="1371600" y="4038600"/>
            <a:ext cx="7315200" cy="641350"/>
            <a:chOff x="864" y="2544"/>
            <a:chExt cx="4608" cy="404"/>
          </a:xfrm>
        </p:grpSpPr>
        <p:sp>
          <p:nvSpPr>
            <p:cNvPr id="96268" name="Text Box 12"/>
            <p:cNvSpPr txBox="1">
              <a:spLocks noChangeArrowheads="1"/>
            </p:cNvSpPr>
            <p:nvPr/>
          </p:nvSpPr>
          <p:spPr bwMode="auto">
            <a:xfrm>
              <a:off x="864" y="2592"/>
              <a:ext cx="4608" cy="327"/>
            </a:xfrm>
            <a:prstGeom prst="rect">
              <a:avLst/>
            </a:prstGeom>
            <a:noFill/>
            <a:ln w="9525">
              <a:noFill/>
              <a:miter lim="800000"/>
              <a:headEnd/>
              <a:tailEnd/>
            </a:ln>
            <a:effectLst/>
          </p:spPr>
          <p:txBody>
            <a:bodyPr>
              <a:spAutoFit/>
            </a:bodyPr>
            <a:lstStyle/>
            <a:p>
              <a:pPr>
                <a:spcBef>
                  <a:spcPct val="50000"/>
                </a:spcBef>
              </a:pPr>
              <a:r>
                <a:rPr lang="en-US" altLang="zh-CN" sz="2800" b="1">
                  <a:latin typeface="黑体" pitchFamily="2" charset="-122"/>
                  <a:ea typeface="黑体" pitchFamily="2" charset="-122"/>
                </a:rPr>
                <a:t>③</a:t>
              </a:r>
              <a:r>
                <a:rPr lang="en-US" altLang="zh-CN" sz="2800" b="1">
                  <a:ea typeface="黑体" pitchFamily="2" charset="-122"/>
                </a:rPr>
                <a:t>     </a:t>
              </a:r>
              <a:r>
                <a:rPr lang="zh-CN" altLang="en-US" sz="2800" b="1">
                  <a:ea typeface="黑体" pitchFamily="2" charset="-122"/>
                </a:rPr>
                <a:t>的无偏估计有两个，即        和</a:t>
              </a:r>
            </a:p>
          </p:txBody>
        </p:sp>
        <p:graphicFrame>
          <p:nvGraphicFramePr>
            <p:cNvPr id="96269" name="Object 13"/>
            <p:cNvGraphicFramePr>
              <a:graphicFrameLocks noChangeAspect="1"/>
            </p:cNvGraphicFramePr>
            <p:nvPr/>
          </p:nvGraphicFramePr>
          <p:xfrm>
            <a:off x="1240" y="2681"/>
            <a:ext cx="176" cy="166"/>
          </p:xfrm>
          <a:graphic>
            <a:graphicData uri="http://schemas.openxmlformats.org/presentationml/2006/ole">
              <mc:AlternateContent xmlns:mc="http://schemas.openxmlformats.org/markup-compatibility/2006">
                <mc:Choice xmlns:v="urn:schemas-microsoft-com:vml" Requires="v">
                  <p:oleObj spid="_x0000_s96741" name="公式" r:id="rId14" imgW="203040" imgH="190440" progId="Equation.3">
                    <p:embed/>
                  </p:oleObj>
                </mc:Choice>
                <mc:Fallback>
                  <p:oleObj name="公式" r:id="rId14" imgW="203040" imgH="190440" progId="Equation.3">
                    <p:embed/>
                    <p:pic>
                      <p:nvPicPr>
                        <p:cNvPr id="0" name="Picture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40" y="2681"/>
                          <a:ext cx="176"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70" name="Object 14"/>
            <p:cNvGraphicFramePr>
              <a:graphicFrameLocks noChangeAspect="1"/>
            </p:cNvGraphicFramePr>
            <p:nvPr/>
          </p:nvGraphicFramePr>
          <p:xfrm>
            <a:off x="3696" y="2544"/>
            <a:ext cx="404" cy="404"/>
          </p:xfrm>
          <a:graphic>
            <a:graphicData uri="http://schemas.openxmlformats.org/presentationml/2006/ole">
              <mc:AlternateContent xmlns:mc="http://schemas.openxmlformats.org/markup-compatibility/2006">
                <mc:Choice xmlns:v="urn:schemas-microsoft-com:vml" Requires="v">
                  <p:oleObj spid="_x0000_s96742" name="公式" r:id="rId16" imgW="520560" imgH="520560" progId="Equation.3">
                    <p:embed/>
                  </p:oleObj>
                </mc:Choice>
                <mc:Fallback>
                  <p:oleObj name="公式" r:id="rId16" imgW="520560" imgH="520560" progId="Equation.3">
                    <p:embed/>
                    <p:pic>
                      <p:nvPicPr>
                        <p:cNvPr id="0" name="Picture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96" y="2544"/>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71" name="Object 15"/>
            <p:cNvGraphicFramePr>
              <a:graphicFrameLocks noChangeAspect="1"/>
            </p:cNvGraphicFramePr>
            <p:nvPr/>
          </p:nvGraphicFramePr>
          <p:xfrm>
            <a:off x="4416" y="2544"/>
            <a:ext cx="412" cy="402"/>
          </p:xfrm>
          <a:graphic>
            <a:graphicData uri="http://schemas.openxmlformats.org/presentationml/2006/ole">
              <mc:AlternateContent xmlns:mc="http://schemas.openxmlformats.org/markup-compatibility/2006">
                <mc:Choice xmlns:v="urn:schemas-microsoft-com:vml" Requires="v">
                  <p:oleObj spid="_x0000_s96743" name="公式" r:id="rId18" imgW="545760" imgH="533160" progId="Equation.3">
                    <p:embed/>
                  </p:oleObj>
                </mc:Choice>
                <mc:Fallback>
                  <p:oleObj name="公式" r:id="rId18" imgW="545760" imgH="533160" progId="Equation.3">
                    <p:embed/>
                    <p:pic>
                      <p:nvPicPr>
                        <p:cNvPr id="0" name="Picture 1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16" y="2544"/>
                          <a:ext cx="412"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2"/>
          <p:cNvSpPr txBox="1">
            <a:spLocks noChangeArrowheads="1"/>
          </p:cNvSpPr>
          <p:nvPr/>
        </p:nvSpPr>
        <p:spPr bwMode="auto">
          <a:xfrm>
            <a:off x="609600" y="203200"/>
            <a:ext cx="58674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二、区间估计</a:t>
            </a:r>
          </a:p>
        </p:txBody>
      </p:sp>
      <p:sp>
        <p:nvSpPr>
          <p:cNvPr id="97283" name="Text Box 3"/>
          <p:cNvSpPr txBox="1">
            <a:spLocks noChangeArrowheads="1"/>
          </p:cNvSpPr>
          <p:nvPr/>
        </p:nvSpPr>
        <p:spPr bwMode="auto">
          <a:xfrm>
            <a:off x="762000" y="814388"/>
            <a:ext cx="65532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（一）区间估计的概念</a:t>
            </a:r>
          </a:p>
        </p:txBody>
      </p:sp>
      <p:grpSp>
        <p:nvGrpSpPr>
          <p:cNvPr id="97288" name="Group 8"/>
          <p:cNvGrpSpPr>
            <a:grpSpLocks/>
          </p:cNvGrpSpPr>
          <p:nvPr/>
        </p:nvGrpSpPr>
        <p:grpSpPr bwMode="auto">
          <a:xfrm>
            <a:off x="762000" y="1435100"/>
            <a:ext cx="7924800" cy="2143125"/>
            <a:chOff x="576" y="1296"/>
            <a:chExt cx="4848" cy="1350"/>
          </a:xfrm>
        </p:grpSpPr>
        <p:sp>
          <p:nvSpPr>
            <p:cNvPr id="97284" name="Text Box 4"/>
            <p:cNvSpPr txBox="1">
              <a:spLocks noChangeArrowheads="1"/>
            </p:cNvSpPr>
            <p:nvPr/>
          </p:nvSpPr>
          <p:spPr bwMode="auto">
            <a:xfrm>
              <a:off x="576" y="1296"/>
              <a:ext cx="4848" cy="1350"/>
            </a:xfrm>
            <a:prstGeom prst="rect">
              <a:avLst/>
            </a:prstGeom>
            <a:noFill/>
            <a:ln w="9525">
              <a:noFill/>
              <a:miter lim="800000"/>
              <a:headEnd/>
              <a:tailEnd/>
            </a:ln>
            <a:effectLst/>
          </p:spPr>
          <p:txBody>
            <a:bodyPr>
              <a:spAutoFit/>
            </a:bodyPr>
            <a:lstStyle/>
            <a:p>
              <a:pPr>
                <a:lnSpc>
                  <a:spcPct val="120000"/>
                </a:lnSpc>
              </a:pPr>
              <a:r>
                <a:rPr lang="en-US" altLang="zh-CN" sz="2800" b="1">
                  <a:ea typeface="黑体" pitchFamily="2" charset="-122"/>
                </a:rPr>
                <a:t>        </a:t>
              </a:r>
              <a:r>
                <a:rPr lang="zh-CN" altLang="en-US" sz="2800" b="1">
                  <a:ea typeface="黑体" pitchFamily="2" charset="-122"/>
                </a:rPr>
                <a:t>设</a:t>
              </a:r>
              <a:r>
                <a:rPr lang="en-US" altLang="zh-CN" sz="2800" b="1">
                  <a:ea typeface="黑体" pitchFamily="2" charset="-122"/>
                </a:rPr>
                <a:t>θ</a:t>
              </a:r>
              <a:r>
                <a:rPr lang="zh-CN" altLang="en-US" sz="2800" b="1">
                  <a:ea typeface="黑体" pitchFamily="2" charset="-122"/>
                </a:rPr>
                <a:t>是总体分布中的未知参数，其一切可能取值组成的参数空间为     ，从总体中抽取一个样本</a:t>
              </a:r>
              <a:r>
                <a:rPr lang="en-US" altLang="zh-CN" sz="2800" b="1">
                  <a:ea typeface="黑体" pitchFamily="2" charset="-122"/>
                </a:rPr>
                <a:t>(x</a:t>
              </a:r>
              <a:r>
                <a:rPr lang="en-US" altLang="zh-CN" sz="2800" b="1" baseline="-25000">
                  <a:ea typeface="黑体" pitchFamily="2" charset="-122"/>
                </a:rPr>
                <a:t>1</a:t>
              </a:r>
              <a:r>
                <a:rPr lang="zh-CN" altLang="en-US" sz="2800" b="1">
                  <a:ea typeface="黑体" pitchFamily="2" charset="-122"/>
                </a:rPr>
                <a:t>，</a:t>
              </a:r>
              <a:r>
                <a:rPr lang="en-US" altLang="zh-CN" sz="2800" b="1">
                  <a:ea typeface="黑体" pitchFamily="2" charset="-122"/>
                </a:rPr>
                <a:t>x</a:t>
              </a:r>
              <a:r>
                <a:rPr lang="en-US" altLang="zh-CN" sz="2800" b="1" baseline="-25000">
                  <a:ea typeface="黑体" pitchFamily="2" charset="-122"/>
                </a:rPr>
                <a:t>2</a:t>
              </a:r>
              <a:r>
                <a:rPr lang="zh-CN" altLang="en-US" sz="2800" b="1">
                  <a:ea typeface="黑体" pitchFamily="2" charset="-122"/>
                </a:rPr>
                <a:t>，</a:t>
              </a:r>
              <a:r>
                <a:rPr lang="en-US" altLang="zh-CN" sz="2800" b="1">
                  <a:ea typeface="黑体" pitchFamily="2" charset="-122"/>
                </a:rPr>
                <a:t>……</a:t>
              </a:r>
              <a:r>
                <a:rPr lang="zh-CN" altLang="en-US" sz="2800" b="1">
                  <a:ea typeface="黑体" pitchFamily="2" charset="-122"/>
                </a:rPr>
                <a:t>，</a:t>
              </a:r>
              <a:r>
                <a:rPr lang="en-US" altLang="zh-CN" sz="2800" b="1">
                  <a:ea typeface="黑体" pitchFamily="2" charset="-122"/>
                </a:rPr>
                <a:t>x</a:t>
              </a:r>
              <a:r>
                <a:rPr lang="en-US" altLang="zh-CN" sz="2800" b="1" baseline="-25000">
                  <a:ea typeface="黑体" pitchFamily="2" charset="-122"/>
                </a:rPr>
                <a:t>n</a:t>
              </a:r>
              <a:r>
                <a:rPr lang="en-US" altLang="zh-CN" sz="2800" b="1">
                  <a:ea typeface="黑体" pitchFamily="2" charset="-122"/>
                </a:rPr>
                <a:t>)</a:t>
              </a:r>
              <a:r>
                <a:rPr lang="zh-CN" altLang="en-US" sz="2800" b="1">
                  <a:ea typeface="黑体" pitchFamily="2" charset="-122"/>
                </a:rPr>
                <a:t>，对给定的                     ，确定两个统计量：                                与</a:t>
              </a:r>
            </a:p>
          </p:txBody>
        </p:sp>
        <p:graphicFrame>
          <p:nvGraphicFramePr>
            <p:cNvPr id="97285" name="Object 5"/>
            <p:cNvGraphicFramePr>
              <a:graphicFrameLocks noChangeAspect="1"/>
            </p:cNvGraphicFramePr>
            <p:nvPr>
              <p:extLst>
                <p:ext uri="{D42A27DB-BD31-4B8C-83A1-F6EECF244321}">
                  <p14:modId xmlns:p14="http://schemas.microsoft.com/office/powerpoint/2010/main" val="1987142143"/>
                </p:ext>
              </p:extLst>
            </p:nvPr>
          </p:nvGraphicFramePr>
          <p:xfrm>
            <a:off x="2580" y="1698"/>
            <a:ext cx="209" cy="219"/>
          </p:xfrm>
          <a:graphic>
            <a:graphicData uri="http://schemas.openxmlformats.org/presentationml/2006/ole">
              <mc:AlternateContent xmlns:mc="http://schemas.openxmlformats.org/markup-compatibility/2006">
                <mc:Choice xmlns:v="urn:schemas-microsoft-com:vml" Requires="v">
                  <p:oleObj spid="_x0000_s97701" name="公式" r:id="rId4" imgW="228600" imgH="241200" progId="Equation.3">
                    <p:embed/>
                  </p:oleObj>
                </mc:Choice>
                <mc:Fallback>
                  <p:oleObj name="公式" r:id="rId4" imgW="228600" imgH="241200" progId="Equation.3">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0" y="1698"/>
                          <a:ext cx="209"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6" name="Object 6"/>
            <p:cNvGraphicFramePr>
              <a:graphicFrameLocks noChangeAspect="1"/>
            </p:cNvGraphicFramePr>
            <p:nvPr/>
          </p:nvGraphicFramePr>
          <p:xfrm>
            <a:off x="3872" y="2032"/>
            <a:ext cx="1056" cy="250"/>
          </p:xfrm>
          <a:graphic>
            <a:graphicData uri="http://schemas.openxmlformats.org/presentationml/2006/ole">
              <mc:AlternateContent xmlns:mc="http://schemas.openxmlformats.org/markup-compatibility/2006">
                <mc:Choice xmlns:v="urn:schemas-microsoft-com:vml" Requires="v">
                  <p:oleObj spid="_x0000_s97702" name="公式" r:id="rId6" imgW="1282680" imgH="304560" progId="Equation.3">
                    <p:embed/>
                  </p:oleObj>
                </mc:Choice>
                <mc:Fallback>
                  <p:oleObj name="公式" r:id="rId6" imgW="1282680" imgH="30456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2" y="2032"/>
                          <a:ext cx="1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7" name="Object 7"/>
            <p:cNvGraphicFramePr>
              <a:graphicFrameLocks noChangeAspect="1"/>
            </p:cNvGraphicFramePr>
            <p:nvPr>
              <p:extLst>
                <p:ext uri="{D42A27DB-BD31-4B8C-83A1-F6EECF244321}">
                  <p14:modId xmlns:p14="http://schemas.microsoft.com/office/powerpoint/2010/main" val="2596641772"/>
                </p:ext>
              </p:extLst>
            </p:nvPr>
          </p:nvGraphicFramePr>
          <p:xfrm>
            <a:off x="1912" y="2372"/>
            <a:ext cx="1728" cy="242"/>
          </p:xfrm>
          <a:graphic>
            <a:graphicData uri="http://schemas.openxmlformats.org/presentationml/2006/ole">
              <mc:AlternateContent xmlns:mc="http://schemas.openxmlformats.org/markup-compatibility/2006">
                <mc:Choice xmlns:v="urn:schemas-microsoft-com:vml" Requires="v">
                  <p:oleObj spid="_x0000_s97703" name="公式" r:id="rId8" imgW="2361960" imgH="330120" progId="Equation.3">
                    <p:embed/>
                  </p:oleObj>
                </mc:Choice>
                <mc:Fallback>
                  <p:oleObj name="公式" r:id="rId8" imgW="2361960" imgH="330120" progId="Equation.3">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12" y="2372"/>
                          <a:ext cx="1728"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97289" name="Object 9"/>
          <p:cNvGraphicFramePr>
            <a:graphicFrameLocks noChangeAspect="1"/>
          </p:cNvGraphicFramePr>
          <p:nvPr>
            <p:extLst>
              <p:ext uri="{D42A27DB-BD31-4B8C-83A1-F6EECF244321}">
                <p14:modId xmlns:p14="http://schemas.microsoft.com/office/powerpoint/2010/main" val="1238770078"/>
              </p:ext>
            </p:extLst>
          </p:nvPr>
        </p:nvGraphicFramePr>
        <p:xfrm>
          <a:off x="3045435" y="3708400"/>
          <a:ext cx="2743200" cy="387350"/>
        </p:xfrm>
        <a:graphic>
          <a:graphicData uri="http://schemas.openxmlformats.org/presentationml/2006/ole">
            <mc:AlternateContent xmlns:mc="http://schemas.openxmlformats.org/markup-compatibility/2006">
              <mc:Choice xmlns:v="urn:schemas-microsoft-com:vml" Requires="v">
                <p:oleObj spid="_x0000_s97704" name="公式" r:id="rId10" imgW="2336760" imgH="330120" progId="Equation.3">
                  <p:embed/>
                </p:oleObj>
              </mc:Choice>
              <mc:Fallback>
                <p:oleObj name="公式" r:id="rId10" imgW="2336760" imgH="330120" progId="Equation.3">
                  <p:embed/>
                  <p:pic>
                    <p:nvPicPr>
                      <p:cNvPr id="0"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45435" y="3708400"/>
                        <a:ext cx="274320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90" name="Text Box 10"/>
          <p:cNvSpPr txBox="1">
            <a:spLocks noChangeArrowheads="1"/>
          </p:cNvSpPr>
          <p:nvPr/>
        </p:nvSpPr>
        <p:spPr bwMode="auto">
          <a:xfrm>
            <a:off x="990600" y="4318000"/>
            <a:ext cx="56388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对任意的         有</a:t>
            </a:r>
          </a:p>
        </p:txBody>
      </p:sp>
      <p:graphicFrame>
        <p:nvGraphicFramePr>
          <p:cNvPr id="97291" name="Object 11"/>
          <p:cNvGraphicFramePr>
            <a:graphicFrameLocks noChangeAspect="1"/>
          </p:cNvGraphicFramePr>
          <p:nvPr/>
        </p:nvGraphicFramePr>
        <p:xfrm>
          <a:off x="2565400" y="4448175"/>
          <a:ext cx="762000" cy="300038"/>
        </p:xfrm>
        <a:graphic>
          <a:graphicData uri="http://schemas.openxmlformats.org/presentationml/2006/ole">
            <mc:AlternateContent xmlns:mc="http://schemas.openxmlformats.org/markup-compatibility/2006">
              <mc:Choice xmlns:v="urn:schemas-microsoft-com:vml" Requires="v">
                <p:oleObj spid="_x0000_s97705" name="公式" r:id="rId12" imgW="609480" imgH="241200" progId="Equation.3">
                  <p:embed/>
                </p:oleObj>
              </mc:Choice>
              <mc:Fallback>
                <p:oleObj name="公式" r:id="rId12" imgW="609480" imgH="241200" progId="Equation.3">
                  <p:embed/>
                  <p:pic>
                    <p:nvPicPr>
                      <p:cNvPr id="0"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65400" y="4448175"/>
                        <a:ext cx="762000" cy="30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92" name="Object 12"/>
          <p:cNvGraphicFramePr>
            <a:graphicFrameLocks noChangeAspect="1"/>
          </p:cNvGraphicFramePr>
          <p:nvPr/>
        </p:nvGraphicFramePr>
        <p:xfrm>
          <a:off x="3581400" y="4970463"/>
          <a:ext cx="2590800" cy="363537"/>
        </p:xfrm>
        <a:graphic>
          <a:graphicData uri="http://schemas.openxmlformats.org/presentationml/2006/ole">
            <mc:AlternateContent xmlns:mc="http://schemas.openxmlformats.org/markup-compatibility/2006">
              <mc:Choice xmlns:v="urn:schemas-microsoft-com:vml" Requires="v">
                <p:oleObj spid="_x0000_s97706" name="公式" r:id="rId14" imgW="2349360" imgH="330120" progId="Equation.3">
                  <p:embed/>
                </p:oleObj>
              </mc:Choice>
              <mc:Fallback>
                <p:oleObj name="公式" r:id="rId14" imgW="2349360" imgH="330120" progId="Equation.3">
                  <p:embed/>
                  <p:pic>
                    <p:nvPicPr>
                      <p:cNvPr id="0" name="Picture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81400" y="4970463"/>
                        <a:ext cx="2590800"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7295" name="Group 15"/>
          <p:cNvGrpSpPr>
            <a:grpSpLocks/>
          </p:cNvGrpSpPr>
          <p:nvPr/>
        </p:nvGrpSpPr>
        <p:grpSpPr bwMode="auto">
          <a:xfrm>
            <a:off x="762000" y="5486400"/>
            <a:ext cx="8153400" cy="1117600"/>
            <a:chOff x="576" y="3504"/>
            <a:chExt cx="5136" cy="704"/>
          </a:xfrm>
        </p:grpSpPr>
        <p:sp>
          <p:nvSpPr>
            <p:cNvPr id="97293" name="Text Box 13"/>
            <p:cNvSpPr txBox="1">
              <a:spLocks noChangeArrowheads="1"/>
            </p:cNvSpPr>
            <p:nvPr/>
          </p:nvSpPr>
          <p:spPr bwMode="auto">
            <a:xfrm>
              <a:off x="576" y="3504"/>
              <a:ext cx="5136" cy="704"/>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dirty="0">
                  <a:ea typeface="黑体" pitchFamily="2" charset="-122"/>
                </a:rPr>
                <a:t>        </a:t>
              </a:r>
              <a:r>
                <a:rPr lang="zh-CN" altLang="en-US" sz="2800" b="1" dirty="0">
                  <a:ea typeface="黑体" pitchFamily="2" charset="-122"/>
                </a:rPr>
                <a:t>则称［</a:t>
              </a:r>
              <a:r>
                <a:rPr lang="en-US" altLang="zh-CN" sz="2800" b="1" dirty="0" err="1">
                  <a:ea typeface="黑体" pitchFamily="2" charset="-122"/>
                </a:rPr>
                <a:t>θ</a:t>
              </a:r>
              <a:r>
                <a:rPr lang="en-US" altLang="zh-CN" sz="2800" b="1" baseline="-25000" dirty="0" err="1">
                  <a:ea typeface="黑体" pitchFamily="2" charset="-122"/>
                </a:rPr>
                <a:t>L</a:t>
              </a:r>
              <a:r>
                <a:rPr lang="zh-CN" altLang="en-US" sz="2800" b="1" dirty="0">
                  <a:ea typeface="黑体" pitchFamily="2" charset="-122"/>
                </a:rPr>
                <a:t>，</a:t>
              </a:r>
              <a:r>
                <a:rPr lang="en-US" altLang="zh-CN" sz="2800" b="1" dirty="0" err="1">
                  <a:ea typeface="黑体" pitchFamily="2" charset="-122"/>
                </a:rPr>
                <a:t>θ</a:t>
              </a:r>
              <a:r>
                <a:rPr lang="en-US" altLang="zh-CN" sz="2800" b="1" baseline="-25000" dirty="0" err="1">
                  <a:ea typeface="黑体" pitchFamily="2" charset="-122"/>
                </a:rPr>
                <a:t>u</a:t>
              </a:r>
              <a:r>
                <a:rPr lang="zh-CN" altLang="en-US" sz="2800" b="1" dirty="0">
                  <a:ea typeface="黑体" pitchFamily="2" charset="-122"/>
                </a:rPr>
                <a:t>］是</a:t>
              </a:r>
              <a:r>
                <a:rPr lang="en-US" altLang="zh-CN" sz="2800" b="1" dirty="0">
                  <a:ea typeface="黑体" pitchFamily="2" charset="-122"/>
                </a:rPr>
                <a:t>θ</a:t>
              </a:r>
              <a:r>
                <a:rPr lang="zh-CN" altLang="en-US" sz="2800" b="1" dirty="0">
                  <a:ea typeface="黑体" pitchFamily="2" charset="-122"/>
                </a:rPr>
                <a:t>的置信水平为         的置信区间。</a:t>
              </a:r>
            </a:p>
          </p:txBody>
        </p:sp>
        <p:graphicFrame>
          <p:nvGraphicFramePr>
            <p:cNvPr id="97294" name="Object 14"/>
            <p:cNvGraphicFramePr>
              <a:graphicFrameLocks noChangeAspect="1"/>
            </p:cNvGraphicFramePr>
            <p:nvPr>
              <p:extLst>
                <p:ext uri="{D42A27DB-BD31-4B8C-83A1-F6EECF244321}">
                  <p14:modId xmlns:p14="http://schemas.microsoft.com/office/powerpoint/2010/main" val="3361651284"/>
                </p:ext>
              </p:extLst>
            </p:nvPr>
          </p:nvGraphicFramePr>
          <p:xfrm>
            <a:off x="4337" y="3614"/>
            <a:ext cx="480" cy="211"/>
          </p:xfrm>
          <a:graphic>
            <a:graphicData uri="http://schemas.openxmlformats.org/presentationml/2006/ole">
              <mc:AlternateContent xmlns:mc="http://schemas.openxmlformats.org/markup-compatibility/2006">
                <mc:Choice xmlns:v="urn:schemas-microsoft-com:vml" Requires="v">
                  <p:oleObj spid="_x0000_s97707" name="公式" r:id="rId16" imgW="545760" imgH="241200" progId="Equation.3">
                    <p:embed/>
                  </p:oleObj>
                </mc:Choice>
                <mc:Fallback>
                  <p:oleObj name="公式" r:id="rId16" imgW="545760" imgH="241200" progId="Equation.3">
                    <p:embed/>
                    <p:pic>
                      <p:nvPicPr>
                        <p:cNvPr id="0" name="Picture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37" y="3614"/>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9" name="Group 5"/>
          <p:cNvGrpSpPr>
            <a:grpSpLocks/>
          </p:cNvGrpSpPr>
          <p:nvPr/>
        </p:nvGrpSpPr>
        <p:grpSpPr bwMode="auto">
          <a:xfrm>
            <a:off x="685800" y="1309688"/>
            <a:ext cx="5562600" cy="519112"/>
            <a:chOff x="576" y="345"/>
            <a:chExt cx="3504" cy="327"/>
          </a:xfrm>
        </p:grpSpPr>
        <p:sp>
          <p:nvSpPr>
            <p:cNvPr id="98306" name="Text Box 2"/>
            <p:cNvSpPr txBox="1">
              <a:spLocks noChangeArrowheads="1"/>
            </p:cNvSpPr>
            <p:nvPr/>
          </p:nvSpPr>
          <p:spPr bwMode="auto">
            <a:xfrm>
              <a:off x="576" y="345"/>
              <a:ext cx="3504" cy="327"/>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  </a:t>
              </a:r>
              <a:r>
                <a:rPr lang="en-US" altLang="zh-CN" sz="2800" b="1">
                  <a:ea typeface="黑体" pitchFamily="2" charset="-122"/>
                </a:rPr>
                <a:t>1-     </a:t>
              </a:r>
              <a:r>
                <a:rPr lang="zh-CN" altLang="en-US" sz="2800" b="1">
                  <a:ea typeface="黑体" pitchFamily="2" charset="-122"/>
                </a:rPr>
                <a:t>置信区间的含义：</a:t>
              </a:r>
            </a:p>
          </p:txBody>
        </p:sp>
        <p:graphicFrame>
          <p:nvGraphicFramePr>
            <p:cNvPr id="98307" name="Object 3"/>
            <p:cNvGraphicFramePr>
              <a:graphicFrameLocks noChangeAspect="1"/>
            </p:cNvGraphicFramePr>
            <p:nvPr/>
          </p:nvGraphicFramePr>
          <p:xfrm>
            <a:off x="1136" y="432"/>
            <a:ext cx="208" cy="197"/>
          </p:xfrm>
          <a:graphic>
            <a:graphicData uri="http://schemas.openxmlformats.org/presentationml/2006/ole">
              <mc:AlternateContent xmlns:mc="http://schemas.openxmlformats.org/markup-compatibility/2006">
                <mc:Choice xmlns:v="urn:schemas-microsoft-com:vml" Requires="v">
                  <p:oleObj spid="_x0000_s98782" name="公式" r:id="rId4" imgW="203040" imgH="190440" progId="Equation.3">
                    <p:embed/>
                  </p:oleObj>
                </mc:Choice>
                <mc:Fallback>
                  <p:oleObj name="公式" r:id="rId4" imgW="203040" imgH="19044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 y="432"/>
                          <a:ext cx="20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98319" name="Group 15"/>
          <p:cNvGrpSpPr>
            <a:grpSpLocks/>
          </p:cNvGrpSpPr>
          <p:nvPr/>
        </p:nvGrpSpPr>
        <p:grpSpPr bwMode="auto">
          <a:xfrm>
            <a:off x="685800" y="2133600"/>
            <a:ext cx="8001000" cy="2870200"/>
            <a:chOff x="576" y="1248"/>
            <a:chExt cx="5040" cy="1808"/>
          </a:xfrm>
        </p:grpSpPr>
        <p:sp>
          <p:nvSpPr>
            <p:cNvPr id="98310" name="Text Box 6"/>
            <p:cNvSpPr txBox="1">
              <a:spLocks noChangeArrowheads="1"/>
            </p:cNvSpPr>
            <p:nvPr/>
          </p:nvSpPr>
          <p:spPr bwMode="auto">
            <a:xfrm>
              <a:off x="576" y="1248"/>
              <a:ext cx="5040" cy="1808"/>
            </a:xfrm>
            <a:prstGeom prst="rect">
              <a:avLst/>
            </a:prstGeom>
            <a:noFill/>
            <a:ln w="9525">
              <a:noFill/>
              <a:miter lim="800000"/>
              <a:headEnd/>
              <a:tailEnd/>
            </a:ln>
            <a:effectLst/>
          </p:spPr>
          <p:txBody>
            <a:bodyPr>
              <a:spAutoFit/>
            </a:bodyPr>
            <a:lstStyle/>
            <a:p>
              <a:pPr>
                <a:lnSpc>
                  <a:spcPct val="130000"/>
                </a:lnSpc>
                <a:spcBef>
                  <a:spcPct val="50000"/>
                </a:spcBef>
              </a:pPr>
              <a:r>
                <a:rPr lang="en-US" altLang="zh-CN" sz="2800" b="1">
                  <a:ea typeface="黑体" pitchFamily="2" charset="-122"/>
                </a:rPr>
                <a:t>        </a:t>
              </a:r>
              <a:r>
                <a:rPr lang="zh-CN" altLang="en-US" sz="2800" b="1">
                  <a:ea typeface="黑体" pitchFamily="2" charset="-122"/>
                </a:rPr>
                <a:t>所构造的一个随机区间</a:t>
              </a:r>
              <a:r>
                <a:rPr lang="en-US" altLang="zh-CN" sz="2800" b="1">
                  <a:ea typeface="黑体" pitchFamily="2" charset="-122"/>
                </a:rPr>
                <a:t>[         ]</a:t>
              </a:r>
              <a:r>
                <a:rPr lang="zh-CN" altLang="en-US" sz="2800" b="1">
                  <a:ea typeface="黑体" pitchFamily="2" charset="-122"/>
                </a:rPr>
                <a:t>能包含未知参数    的概率为</a:t>
              </a:r>
              <a:r>
                <a:rPr lang="en-US" altLang="zh-CN" sz="2800" b="1">
                  <a:ea typeface="黑体" pitchFamily="2" charset="-122"/>
                </a:rPr>
                <a:t>1-     </a:t>
              </a:r>
              <a:r>
                <a:rPr lang="zh-CN" altLang="en-US" sz="2800" b="1">
                  <a:ea typeface="黑体" pitchFamily="2" charset="-122"/>
                </a:rPr>
                <a:t>。由于这个随机区间会随样本观察值的不同而不同，它有时包含了参数   ，有时没有包含    ，但是用这种方法作区间估计时，</a:t>
              </a:r>
              <a:r>
                <a:rPr lang="en-US" altLang="zh-CN" sz="2800" b="1">
                  <a:ea typeface="黑体" pitchFamily="2" charset="-122"/>
                </a:rPr>
                <a:t>100</a:t>
              </a:r>
              <a:r>
                <a:rPr lang="zh-CN" altLang="en-US" sz="2800" b="1">
                  <a:ea typeface="黑体" pitchFamily="2" charset="-122"/>
                </a:rPr>
                <a:t>次中大约有</a:t>
              </a:r>
              <a:r>
                <a:rPr lang="en-US" altLang="zh-CN" sz="2800" b="1">
                  <a:ea typeface="黑体" pitchFamily="2" charset="-122"/>
                </a:rPr>
                <a:t>100(1-     )</a:t>
              </a:r>
              <a:r>
                <a:rPr lang="zh-CN" altLang="en-US" sz="2800" b="1">
                  <a:ea typeface="黑体" pitchFamily="2" charset="-122"/>
                </a:rPr>
                <a:t>个区间能包含未知参数    。</a:t>
              </a:r>
            </a:p>
          </p:txBody>
        </p:sp>
        <p:graphicFrame>
          <p:nvGraphicFramePr>
            <p:cNvPr id="98311" name="Object 7"/>
            <p:cNvGraphicFramePr>
              <a:graphicFrameLocks noChangeAspect="1"/>
            </p:cNvGraphicFramePr>
            <p:nvPr/>
          </p:nvGraphicFramePr>
          <p:xfrm>
            <a:off x="3416" y="1400"/>
            <a:ext cx="508" cy="240"/>
          </p:xfrm>
          <a:graphic>
            <a:graphicData uri="http://schemas.openxmlformats.org/presentationml/2006/ole">
              <mc:AlternateContent xmlns:mc="http://schemas.openxmlformats.org/markup-compatibility/2006">
                <mc:Choice xmlns:v="urn:schemas-microsoft-com:vml" Requires="v">
                  <p:oleObj spid="_x0000_s98783" name="公式" r:id="rId6" imgW="698400" imgH="330120" progId="Equation.3">
                    <p:embed/>
                  </p:oleObj>
                </mc:Choice>
                <mc:Fallback>
                  <p:oleObj name="公式" r:id="rId6" imgW="698400" imgH="33012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6" y="1400"/>
                          <a:ext cx="50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12" name="Object 8"/>
            <p:cNvGraphicFramePr>
              <a:graphicFrameLocks noChangeAspect="1"/>
            </p:cNvGraphicFramePr>
            <p:nvPr/>
          </p:nvGraphicFramePr>
          <p:xfrm>
            <a:off x="2216" y="1755"/>
            <a:ext cx="192" cy="181"/>
          </p:xfrm>
          <a:graphic>
            <a:graphicData uri="http://schemas.openxmlformats.org/presentationml/2006/ole">
              <mc:AlternateContent xmlns:mc="http://schemas.openxmlformats.org/markup-compatibility/2006">
                <mc:Choice xmlns:v="urn:schemas-microsoft-com:vml" Requires="v">
                  <p:oleObj spid="_x0000_s98784" name="公式" r:id="rId8" imgW="203040" imgH="190440" progId="Equation.3">
                    <p:embed/>
                  </p:oleObj>
                </mc:Choice>
                <mc:Fallback>
                  <p:oleObj name="公式" r:id="rId8" imgW="203040" imgH="19044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6" y="1755"/>
                          <a:ext cx="192"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13" name="Object 9"/>
            <p:cNvGraphicFramePr>
              <a:graphicFrameLocks noChangeAspect="1"/>
            </p:cNvGraphicFramePr>
            <p:nvPr/>
          </p:nvGraphicFramePr>
          <p:xfrm>
            <a:off x="872" y="1728"/>
            <a:ext cx="146" cy="199"/>
          </p:xfrm>
          <a:graphic>
            <a:graphicData uri="http://schemas.openxmlformats.org/presentationml/2006/ole">
              <mc:AlternateContent xmlns:mc="http://schemas.openxmlformats.org/markup-compatibility/2006">
                <mc:Choice xmlns:v="urn:schemas-microsoft-com:vml" Requires="v">
                  <p:oleObj spid="_x0000_s98785" name="公式" r:id="rId9" imgW="177480" imgH="241200" progId="Equation.3">
                    <p:embed/>
                  </p:oleObj>
                </mc:Choice>
                <mc:Fallback>
                  <p:oleObj name="公式" r:id="rId9" imgW="177480" imgH="241200" progId="Equation.3">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2" y="1728"/>
                          <a:ext cx="146"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14" name="Object 10"/>
            <p:cNvGraphicFramePr>
              <a:graphicFrameLocks noChangeAspect="1"/>
            </p:cNvGraphicFramePr>
            <p:nvPr/>
          </p:nvGraphicFramePr>
          <p:xfrm>
            <a:off x="4712" y="2080"/>
            <a:ext cx="146" cy="199"/>
          </p:xfrm>
          <a:graphic>
            <a:graphicData uri="http://schemas.openxmlformats.org/presentationml/2006/ole">
              <mc:AlternateContent xmlns:mc="http://schemas.openxmlformats.org/markup-compatibility/2006">
                <mc:Choice xmlns:v="urn:schemas-microsoft-com:vml" Requires="v">
                  <p:oleObj spid="_x0000_s98786" name="公式" r:id="rId11" imgW="177480" imgH="241200" progId="Equation.3">
                    <p:embed/>
                  </p:oleObj>
                </mc:Choice>
                <mc:Fallback>
                  <p:oleObj name="公式" r:id="rId11" imgW="177480" imgH="241200" progId="Equation.3">
                    <p:embed/>
                    <p:pic>
                      <p:nvPicPr>
                        <p:cNvPr id="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2" y="2080"/>
                          <a:ext cx="146"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15" name="Object 11"/>
            <p:cNvGraphicFramePr>
              <a:graphicFrameLocks noChangeAspect="1"/>
            </p:cNvGraphicFramePr>
            <p:nvPr/>
          </p:nvGraphicFramePr>
          <p:xfrm>
            <a:off x="1584" y="2432"/>
            <a:ext cx="146" cy="199"/>
          </p:xfrm>
          <a:graphic>
            <a:graphicData uri="http://schemas.openxmlformats.org/presentationml/2006/ole">
              <mc:AlternateContent xmlns:mc="http://schemas.openxmlformats.org/markup-compatibility/2006">
                <mc:Choice xmlns:v="urn:schemas-microsoft-com:vml" Requires="v">
                  <p:oleObj spid="_x0000_s98787" name="公式" r:id="rId12" imgW="177480" imgH="241200" progId="Equation.3">
                    <p:embed/>
                  </p:oleObj>
                </mc:Choice>
                <mc:Fallback>
                  <p:oleObj name="公式" r:id="rId12" imgW="177480" imgH="241200" progId="Equation.3">
                    <p:embed/>
                    <p:pic>
                      <p:nvPicPr>
                        <p:cNvPr id="0"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4" y="2432"/>
                          <a:ext cx="146"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16" name="Object 12"/>
            <p:cNvGraphicFramePr>
              <a:graphicFrameLocks noChangeAspect="1"/>
            </p:cNvGraphicFramePr>
            <p:nvPr/>
          </p:nvGraphicFramePr>
          <p:xfrm>
            <a:off x="2432" y="2808"/>
            <a:ext cx="192" cy="181"/>
          </p:xfrm>
          <a:graphic>
            <a:graphicData uri="http://schemas.openxmlformats.org/presentationml/2006/ole">
              <mc:AlternateContent xmlns:mc="http://schemas.openxmlformats.org/markup-compatibility/2006">
                <mc:Choice xmlns:v="urn:schemas-microsoft-com:vml" Requires="v">
                  <p:oleObj spid="_x0000_s98788" name="公式" r:id="rId13" imgW="203040" imgH="190440" progId="Equation.3">
                    <p:embed/>
                  </p:oleObj>
                </mc:Choice>
                <mc:Fallback>
                  <p:oleObj name="公式" r:id="rId13" imgW="203040" imgH="190440" progId="Equation.3">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2" y="2808"/>
                          <a:ext cx="192"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17" name="Object 13"/>
            <p:cNvGraphicFramePr>
              <a:graphicFrameLocks noChangeAspect="1"/>
            </p:cNvGraphicFramePr>
            <p:nvPr/>
          </p:nvGraphicFramePr>
          <p:xfrm>
            <a:off x="4992" y="2784"/>
            <a:ext cx="146" cy="199"/>
          </p:xfrm>
          <a:graphic>
            <a:graphicData uri="http://schemas.openxmlformats.org/presentationml/2006/ole">
              <mc:AlternateContent xmlns:mc="http://schemas.openxmlformats.org/markup-compatibility/2006">
                <mc:Choice xmlns:v="urn:schemas-microsoft-com:vml" Requires="v">
                  <p:oleObj spid="_x0000_s98789" name="公式" r:id="rId14" imgW="177480" imgH="241200" progId="Equation.3">
                    <p:embed/>
                  </p:oleObj>
                </mc:Choice>
                <mc:Fallback>
                  <p:oleObj name="公式" r:id="rId14" imgW="177480" imgH="241200" progId="Equation.3">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2" y="2784"/>
                          <a:ext cx="146"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609600" y="609600"/>
            <a:ext cx="7543800" cy="519113"/>
          </a:xfrm>
          <a:prstGeom prst="rect">
            <a:avLst/>
          </a:prstGeom>
          <a:noFill/>
          <a:ln w="9525">
            <a:noFill/>
            <a:miter lim="800000"/>
            <a:headEnd/>
            <a:tailEnd/>
          </a:ln>
          <a:effectLst/>
        </p:spPr>
        <p:txBody>
          <a:bodyPr>
            <a:spAutoFit/>
          </a:bodyPr>
          <a:lstStyle/>
          <a:p>
            <a:pPr>
              <a:spcBef>
                <a:spcPct val="50000"/>
              </a:spcBef>
            </a:pPr>
            <a:r>
              <a:rPr lang="zh-CN" altLang="en-US" sz="2800" b="1">
                <a:latin typeface="黑体" pitchFamily="2" charset="-122"/>
                <a:ea typeface="黑体" pitchFamily="2" charset="-122"/>
              </a:rPr>
              <a:t>（二）一个正态总体均值与方差的置信区间</a:t>
            </a:r>
          </a:p>
        </p:txBody>
      </p:sp>
      <p:grpSp>
        <p:nvGrpSpPr>
          <p:cNvPr id="99334" name="Group 6"/>
          <p:cNvGrpSpPr>
            <a:grpSpLocks/>
          </p:cNvGrpSpPr>
          <p:nvPr/>
        </p:nvGrpSpPr>
        <p:grpSpPr bwMode="auto">
          <a:xfrm>
            <a:off x="1143000" y="1447800"/>
            <a:ext cx="6629400" cy="476250"/>
            <a:chOff x="816" y="960"/>
            <a:chExt cx="4176" cy="300"/>
          </a:xfrm>
        </p:grpSpPr>
        <p:sp>
          <p:nvSpPr>
            <p:cNvPr id="99331" name="Text Box 3"/>
            <p:cNvSpPr txBox="1">
              <a:spLocks noChangeArrowheads="1"/>
            </p:cNvSpPr>
            <p:nvPr/>
          </p:nvSpPr>
          <p:spPr bwMode="auto">
            <a:xfrm>
              <a:off x="816" y="960"/>
              <a:ext cx="4176" cy="300"/>
            </a:xfrm>
            <a:prstGeom prst="rect">
              <a:avLst/>
            </a:prstGeom>
            <a:noFill/>
            <a:ln w="9525">
              <a:noFill/>
              <a:miter lim="800000"/>
              <a:headEnd/>
              <a:tailEnd/>
            </a:ln>
            <a:effectLst/>
          </p:spPr>
          <p:txBody>
            <a:bodyPr>
              <a:spAutoFit/>
            </a:bodyPr>
            <a:lstStyle/>
            <a:p>
              <a:pPr>
                <a:lnSpc>
                  <a:spcPct val="90000"/>
                </a:lnSpc>
                <a:spcBef>
                  <a:spcPct val="50000"/>
                </a:spcBef>
              </a:pPr>
              <a:r>
                <a:rPr lang="zh-CN" altLang="en-US" sz="2800" b="1">
                  <a:ea typeface="黑体" pitchFamily="2" charset="-122"/>
                </a:rPr>
                <a:t>（</a:t>
              </a:r>
              <a:r>
                <a:rPr lang="en-US" altLang="zh-CN" sz="2800" b="1">
                  <a:ea typeface="黑体" pitchFamily="2" charset="-122"/>
                </a:rPr>
                <a:t>1</a:t>
              </a:r>
              <a:r>
                <a:rPr lang="zh-CN" altLang="en-US" sz="2800" b="1">
                  <a:ea typeface="黑体" pitchFamily="2" charset="-122"/>
                </a:rPr>
                <a:t>）     已知，求     的置信区间</a:t>
              </a:r>
            </a:p>
          </p:txBody>
        </p:sp>
        <p:graphicFrame>
          <p:nvGraphicFramePr>
            <p:cNvPr id="99332" name="Object 4"/>
            <p:cNvGraphicFramePr>
              <a:graphicFrameLocks noChangeAspect="1"/>
            </p:cNvGraphicFramePr>
            <p:nvPr/>
          </p:nvGraphicFramePr>
          <p:xfrm>
            <a:off x="1488" y="976"/>
            <a:ext cx="233" cy="243"/>
          </p:xfrm>
          <a:graphic>
            <a:graphicData uri="http://schemas.openxmlformats.org/presentationml/2006/ole">
              <mc:AlternateContent xmlns:mc="http://schemas.openxmlformats.org/markup-compatibility/2006">
                <mc:Choice xmlns:v="urn:schemas-microsoft-com:vml" Requires="v">
                  <p:oleObj spid="_x0000_s99809" name="公式" r:id="rId4" imgW="304560" imgH="317160" progId="Equation.3">
                    <p:embed/>
                  </p:oleObj>
                </mc:Choice>
                <mc:Fallback>
                  <p:oleObj name="公式" r:id="rId4" imgW="304560" imgH="31716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 y="976"/>
                          <a:ext cx="233"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9333" name="Object 5"/>
            <p:cNvGraphicFramePr>
              <a:graphicFrameLocks noChangeAspect="1"/>
            </p:cNvGraphicFramePr>
            <p:nvPr/>
          </p:nvGraphicFramePr>
          <p:xfrm>
            <a:off x="2688" y="1008"/>
            <a:ext cx="174" cy="219"/>
          </p:xfrm>
          <a:graphic>
            <a:graphicData uri="http://schemas.openxmlformats.org/presentationml/2006/ole">
              <mc:AlternateContent xmlns:mc="http://schemas.openxmlformats.org/markup-compatibility/2006">
                <mc:Choice xmlns:v="urn:schemas-microsoft-com:vml" Requires="v">
                  <p:oleObj spid="_x0000_s99810" name="公式" r:id="rId6" imgW="190440" imgH="241200" progId="Equation.3">
                    <p:embed/>
                  </p:oleObj>
                </mc:Choice>
                <mc:Fallback>
                  <p:oleObj name="公式" r:id="rId6" imgW="190440" imgH="24120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8" y="1008"/>
                          <a:ext cx="174"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99338" name="Group 10"/>
          <p:cNvGrpSpPr>
            <a:grpSpLocks/>
          </p:cNvGrpSpPr>
          <p:nvPr/>
        </p:nvGrpSpPr>
        <p:grpSpPr bwMode="auto">
          <a:xfrm>
            <a:off x="1600200" y="2133600"/>
            <a:ext cx="5410200" cy="519113"/>
            <a:chOff x="1056" y="1392"/>
            <a:chExt cx="3408" cy="327"/>
          </a:xfrm>
        </p:grpSpPr>
        <p:sp>
          <p:nvSpPr>
            <p:cNvPr id="99335" name="Text Box 7"/>
            <p:cNvSpPr txBox="1">
              <a:spLocks noChangeArrowheads="1"/>
            </p:cNvSpPr>
            <p:nvPr/>
          </p:nvSpPr>
          <p:spPr bwMode="auto">
            <a:xfrm>
              <a:off x="1056" y="1392"/>
              <a:ext cx="3408" cy="327"/>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zh-CN" altLang="en-US" sz="2800" b="1">
                  <a:ea typeface="黑体" pitchFamily="2" charset="-122"/>
                </a:rPr>
                <a:t>的</a:t>
              </a:r>
              <a:r>
                <a:rPr lang="en-US" altLang="zh-CN" sz="2800" b="1">
                  <a:ea typeface="黑体" pitchFamily="2" charset="-122"/>
                </a:rPr>
                <a:t>1-    </a:t>
              </a:r>
              <a:r>
                <a:rPr lang="zh-CN" altLang="en-US" sz="2800" b="1">
                  <a:ea typeface="黑体" pitchFamily="2" charset="-122"/>
                </a:rPr>
                <a:t>置信区间为：</a:t>
              </a:r>
            </a:p>
          </p:txBody>
        </p:sp>
        <p:graphicFrame>
          <p:nvGraphicFramePr>
            <p:cNvPr id="99336" name="Object 8"/>
            <p:cNvGraphicFramePr>
              <a:graphicFrameLocks noChangeAspect="1"/>
            </p:cNvGraphicFramePr>
            <p:nvPr/>
          </p:nvGraphicFramePr>
          <p:xfrm>
            <a:off x="1248" y="1456"/>
            <a:ext cx="174" cy="219"/>
          </p:xfrm>
          <a:graphic>
            <a:graphicData uri="http://schemas.openxmlformats.org/presentationml/2006/ole">
              <mc:AlternateContent xmlns:mc="http://schemas.openxmlformats.org/markup-compatibility/2006">
                <mc:Choice xmlns:v="urn:schemas-microsoft-com:vml" Requires="v">
                  <p:oleObj spid="_x0000_s99811" name="公式" r:id="rId8" imgW="190440" imgH="241200" progId="Equation.3">
                    <p:embed/>
                  </p:oleObj>
                </mc:Choice>
                <mc:Fallback>
                  <p:oleObj name="公式" r:id="rId8" imgW="190440" imgH="241200" progId="Equation.3">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8" y="1456"/>
                          <a:ext cx="174"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9337" name="Object 9"/>
            <p:cNvGraphicFramePr>
              <a:graphicFrameLocks noChangeAspect="1"/>
            </p:cNvGraphicFramePr>
            <p:nvPr/>
          </p:nvGraphicFramePr>
          <p:xfrm>
            <a:off x="1904" y="1490"/>
            <a:ext cx="192" cy="181"/>
          </p:xfrm>
          <a:graphic>
            <a:graphicData uri="http://schemas.openxmlformats.org/presentationml/2006/ole">
              <mc:AlternateContent xmlns:mc="http://schemas.openxmlformats.org/markup-compatibility/2006">
                <mc:Choice xmlns:v="urn:schemas-microsoft-com:vml" Requires="v">
                  <p:oleObj spid="_x0000_s99812" name="公式" r:id="rId9" imgW="203040" imgH="190440" progId="Equation.3">
                    <p:embed/>
                  </p:oleObj>
                </mc:Choice>
                <mc:Fallback>
                  <p:oleObj name="公式" r:id="rId9" imgW="203040" imgH="190440" progId="Equation.3">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4" y="1490"/>
                          <a:ext cx="192"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99339" name="Object 11"/>
          <p:cNvGraphicFramePr>
            <a:graphicFrameLocks noChangeAspect="1"/>
          </p:cNvGraphicFramePr>
          <p:nvPr/>
        </p:nvGraphicFramePr>
        <p:xfrm>
          <a:off x="2819400" y="3041650"/>
          <a:ext cx="4146550" cy="768350"/>
        </p:xfrm>
        <a:graphic>
          <a:graphicData uri="http://schemas.openxmlformats.org/presentationml/2006/ole">
            <mc:AlternateContent xmlns:mc="http://schemas.openxmlformats.org/markup-compatibility/2006">
              <mc:Choice xmlns:v="urn:schemas-microsoft-com:vml" Requires="v">
                <p:oleObj spid="_x0000_s99813" name="公式" r:id="rId11" imgW="3416040" imgH="634680" progId="Equation.3">
                  <p:embed/>
                </p:oleObj>
              </mc:Choice>
              <mc:Fallback>
                <p:oleObj name="公式" r:id="rId11" imgW="3416040" imgH="634680" progId="Equation.3">
                  <p:embed/>
                  <p:pic>
                    <p:nvPicPr>
                      <p:cNvPr id="0"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19400" y="3041650"/>
                        <a:ext cx="4146550"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9343" name="Group 15"/>
          <p:cNvGrpSpPr>
            <a:grpSpLocks/>
          </p:cNvGrpSpPr>
          <p:nvPr/>
        </p:nvGrpSpPr>
        <p:grpSpPr bwMode="auto">
          <a:xfrm>
            <a:off x="1143000" y="4052888"/>
            <a:ext cx="6781800" cy="519112"/>
            <a:chOff x="720" y="2553"/>
            <a:chExt cx="4272" cy="327"/>
          </a:xfrm>
        </p:grpSpPr>
        <p:sp>
          <p:nvSpPr>
            <p:cNvPr id="99340" name="Text Box 12"/>
            <p:cNvSpPr txBox="1">
              <a:spLocks noChangeArrowheads="1"/>
            </p:cNvSpPr>
            <p:nvPr/>
          </p:nvSpPr>
          <p:spPr bwMode="auto">
            <a:xfrm>
              <a:off x="720" y="2553"/>
              <a:ext cx="4272" cy="327"/>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2</a:t>
              </a:r>
              <a:r>
                <a:rPr lang="zh-CN" altLang="en-US" sz="2800" b="1">
                  <a:ea typeface="黑体" pitchFamily="2" charset="-122"/>
                </a:rPr>
                <a:t>）      未知，求    的置信区间</a:t>
              </a:r>
            </a:p>
          </p:txBody>
        </p:sp>
        <p:graphicFrame>
          <p:nvGraphicFramePr>
            <p:cNvPr id="99341" name="Object 13"/>
            <p:cNvGraphicFramePr>
              <a:graphicFrameLocks noChangeAspect="1"/>
            </p:cNvGraphicFramePr>
            <p:nvPr/>
          </p:nvGraphicFramePr>
          <p:xfrm>
            <a:off x="1432" y="2592"/>
            <a:ext cx="237" cy="247"/>
          </p:xfrm>
          <a:graphic>
            <a:graphicData uri="http://schemas.openxmlformats.org/presentationml/2006/ole">
              <mc:AlternateContent xmlns:mc="http://schemas.openxmlformats.org/markup-compatibility/2006">
                <mc:Choice xmlns:v="urn:schemas-microsoft-com:vml" Requires="v">
                  <p:oleObj spid="_x0000_s99814" name="公式" r:id="rId13" imgW="304560" imgH="317160" progId="Equation.3">
                    <p:embed/>
                  </p:oleObj>
                </mc:Choice>
                <mc:Fallback>
                  <p:oleObj name="公式" r:id="rId13" imgW="304560" imgH="317160" progId="Equation.3">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2" y="2592"/>
                          <a:ext cx="237"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9342" name="Object 14"/>
            <p:cNvGraphicFramePr>
              <a:graphicFrameLocks noChangeAspect="1"/>
            </p:cNvGraphicFramePr>
            <p:nvPr/>
          </p:nvGraphicFramePr>
          <p:xfrm>
            <a:off x="2616" y="2616"/>
            <a:ext cx="174" cy="219"/>
          </p:xfrm>
          <a:graphic>
            <a:graphicData uri="http://schemas.openxmlformats.org/presentationml/2006/ole">
              <mc:AlternateContent xmlns:mc="http://schemas.openxmlformats.org/markup-compatibility/2006">
                <mc:Choice xmlns:v="urn:schemas-microsoft-com:vml" Requires="v">
                  <p:oleObj spid="_x0000_s99815" name="公式" r:id="rId14" imgW="190440" imgH="241200" progId="Equation.3">
                    <p:embed/>
                  </p:oleObj>
                </mc:Choice>
                <mc:Fallback>
                  <p:oleObj name="公式" r:id="rId14" imgW="190440" imgH="241200" progId="Equation.3">
                    <p:embed/>
                    <p:pic>
                      <p:nvPicPr>
                        <p:cNvPr id="0"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6" y="2616"/>
                          <a:ext cx="174"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99344" name="Object 16"/>
          <p:cNvGraphicFramePr>
            <a:graphicFrameLocks noChangeAspect="1"/>
          </p:cNvGraphicFramePr>
          <p:nvPr/>
        </p:nvGraphicFramePr>
        <p:xfrm>
          <a:off x="2514600" y="4927600"/>
          <a:ext cx="5181600" cy="711200"/>
        </p:xfrm>
        <a:graphic>
          <a:graphicData uri="http://schemas.openxmlformats.org/presentationml/2006/ole">
            <mc:AlternateContent xmlns:mc="http://schemas.openxmlformats.org/markup-compatibility/2006">
              <mc:Choice xmlns:v="urn:schemas-microsoft-com:vml" Requires="v">
                <p:oleObj spid="_x0000_s99816" name="公式" r:id="rId15" imgW="4609800" imgH="634680" progId="Equation.3">
                  <p:embed/>
                </p:oleObj>
              </mc:Choice>
              <mc:Fallback>
                <p:oleObj name="公式" r:id="rId15" imgW="4609800" imgH="634680" progId="Equation.3">
                  <p:embed/>
                  <p:pic>
                    <p:nvPicPr>
                      <p:cNvPr id="0"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14600" y="4927600"/>
                        <a:ext cx="518160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358" name="Group 6"/>
          <p:cNvGrpSpPr>
            <a:grpSpLocks/>
          </p:cNvGrpSpPr>
          <p:nvPr/>
        </p:nvGrpSpPr>
        <p:grpSpPr bwMode="auto">
          <a:xfrm>
            <a:off x="685800" y="609600"/>
            <a:ext cx="7696200" cy="519113"/>
            <a:chOff x="528" y="384"/>
            <a:chExt cx="4848" cy="327"/>
          </a:xfrm>
        </p:grpSpPr>
        <p:sp>
          <p:nvSpPr>
            <p:cNvPr id="100354" name="Text Box 2"/>
            <p:cNvSpPr txBox="1">
              <a:spLocks noChangeArrowheads="1"/>
            </p:cNvSpPr>
            <p:nvPr/>
          </p:nvSpPr>
          <p:spPr bwMode="auto">
            <a:xfrm>
              <a:off x="528" y="384"/>
              <a:ext cx="4848" cy="327"/>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3</a:t>
              </a:r>
              <a:r>
                <a:rPr lang="zh-CN" altLang="en-US" sz="2800" b="1">
                  <a:ea typeface="黑体" pitchFamily="2" charset="-122"/>
                </a:rPr>
                <a:t>）方差     的</a:t>
              </a:r>
              <a:r>
                <a:rPr lang="en-US" altLang="zh-CN" sz="2800" b="1">
                  <a:ea typeface="黑体" pitchFamily="2" charset="-122"/>
                </a:rPr>
                <a:t>1-     </a:t>
              </a:r>
              <a:r>
                <a:rPr lang="zh-CN" altLang="en-US" sz="2800" b="1">
                  <a:ea typeface="黑体" pitchFamily="2" charset="-122"/>
                </a:rPr>
                <a:t>的置信区间（    未知）</a:t>
              </a:r>
            </a:p>
          </p:txBody>
        </p:sp>
        <p:graphicFrame>
          <p:nvGraphicFramePr>
            <p:cNvPr id="100355" name="Object 3"/>
            <p:cNvGraphicFramePr>
              <a:graphicFrameLocks noChangeAspect="1"/>
            </p:cNvGraphicFramePr>
            <p:nvPr/>
          </p:nvGraphicFramePr>
          <p:xfrm>
            <a:off x="1632" y="432"/>
            <a:ext cx="233" cy="243"/>
          </p:xfrm>
          <a:graphic>
            <a:graphicData uri="http://schemas.openxmlformats.org/presentationml/2006/ole">
              <mc:AlternateContent xmlns:mc="http://schemas.openxmlformats.org/markup-compatibility/2006">
                <mc:Choice xmlns:v="urn:schemas-microsoft-com:vml" Requires="v">
                  <p:oleObj spid="_x0000_s100773" name="公式" r:id="rId4" imgW="304560" imgH="317160" progId="Equation.3">
                    <p:embed/>
                  </p:oleObj>
                </mc:Choice>
                <mc:Fallback>
                  <p:oleObj name="公式" r:id="rId4" imgW="304560" imgH="31716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2" y="432"/>
                          <a:ext cx="233"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56" name="Object 4"/>
            <p:cNvGraphicFramePr>
              <a:graphicFrameLocks noChangeAspect="1"/>
            </p:cNvGraphicFramePr>
            <p:nvPr/>
          </p:nvGraphicFramePr>
          <p:xfrm>
            <a:off x="2320" y="482"/>
            <a:ext cx="192" cy="181"/>
          </p:xfrm>
          <a:graphic>
            <a:graphicData uri="http://schemas.openxmlformats.org/presentationml/2006/ole">
              <mc:AlternateContent xmlns:mc="http://schemas.openxmlformats.org/markup-compatibility/2006">
                <mc:Choice xmlns:v="urn:schemas-microsoft-com:vml" Requires="v">
                  <p:oleObj spid="_x0000_s100774" name="公式" r:id="rId6" imgW="203040" imgH="190440" progId="Equation.3">
                    <p:embed/>
                  </p:oleObj>
                </mc:Choice>
                <mc:Fallback>
                  <p:oleObj name="公式" r:id="rId6" imgW="203040" imgH="19044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0" y="482"/>
                          <a:ext cx="192"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57" name="Object 5"/>
            <p:cNvGraphicFramePr>
              <a:graphicFrameLocks noChangeAspect="1"/>
            </p:cNvGraphicFramePr>
            <p:nvPr/>
          </p:nvGraphicFramePr>
          <p:xfrm>
            <a:off x="3960" y="448"/>
            <a:ext cx="174" cy="219"/>
          </p:xfrm>
          <a:graphic>
            <a:graphicData uri="http://schemas.openxmlformats.org/presentationml/2006/ole">
              <mc:AlternateContent xmlns:mc="http://schemas.openxmlformats.org/markup-compatibility/2006">
                <mc:Choice xmlns:v="urn:schemas-microsoft-com:vml" Requires="v">
                  <p:oleObj spid="_x0000_s100775" name="公式" r:id="rId8" imgW="190440" imgH="241200" progId="Equation.3">
                    <p:embed/>
                  </p:oleObj>
                </mc:Choice>
                <mc:Fallback>
                  <p:oleObj name="公式" r:id="rId8" imgW="190440" imgH="241200" progId="Equation.3">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0" y="448"/>
                          <a:ext cx="174"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00359" name="Object 7"/>
          <p:cNvGraphicFramePr>
            <a:graphicFrameLocks noChangeAspect="1"/>
          </p:cNvGraphicFramePr>
          <p:nvPr/>
        </p:nvGraphicFramePr>
        <p:xfrm>
          <a:off x="2743200" y="1447800"/>
          <a:ext cx="3733800" cy="1052513"/>
        </p:xfrm>
        <a:graphic>
          <a:graphicData uri="http://schemas.openxmlformats.org/presentationml/2006/ole">
            <mc:AlternateContent xmlns:mc="http://schemas.openxmlformats.org/markup-compatibility/2006">
              <mc:Choice xmlns:v="urn:schemas-microsoft-com:vml" Requires="v">
                <p:oleObj spid="_x0000_s100776" name="公式" r:id="rId10" imgW="3200400" imgH="901440" progId="Equation.3">
                  <p:embed/>
                </p:oleObj>
              </mc:Choice>
              <mc:Fallback>
                <p:oleObj name="公式" r:id="rId10" imgW="3200400" imgH="901440" progId="Equation.3">
                  <p:embed/>
                  <p:pic>
                    <p:nvPicPr>
                      <p:cNvPr id="0"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3200" y="1447800"/>
                        <a:ext cx="3733800"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0365" name="Group 13"/>
          <p:cNvGrpSpPr>
            <a:grpSpLocks/>
          </p:cNvGrpSpPr>
          <p:nvPr/>
        </p:nvGrpSpPr>
        <p:grpSpPr bwMode="auto">
          <a:xfrm>
            <a:off x="609600" y="2895600"/>
            <a:ext cx="7086600" cy="519113"/>
            <a:chOff x="432" y="2016"/>
            <a:chExt cx="4464" cy="327"/>
          </a:xfrm>
        </p:grpSpPr>
        <p:sp>
          <p:nvSpPr>
            <p:cNvPr id="100360" name="Text Box 8"/>
            <p:cNvSpPr txBox="1">
              <a:spLocks noChangeArrowheads="1"/>
            </p:cNvSpPr>
            <p:nvPr/>
          </p:nvSpPr>
          <p:spPr bwMode="auto">
            <a:xfrm>
              <a:off x="432" y="2016"/>
              <a:ext cx="4464" cy="327"/>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4</a:t>
              </a:r>
              <a:r>
                <a:rPr lang="zh-CN" altLang="en-US" sz="2800" b="1">
                  <a:ea typeface="黑体" pitchFamily="2" charset="-122"/>
                </a:rPr>
                <a:t>）标准差     的</a:t>
              </a:r>
              <a:r>
                <a:rPr lang="en-US" altLang="zh-CN" sz="2800" b="1">
                  <a:ea typeface="黑体" pitchFamily="2" charset="-122"/>
                </a:rPr>
                <a:t>1-     </a:t>
              </a:r>
              <a:r>
                <a:rPr lang="zh-CN" altLang="en-US" sz="2800" b="1">
                  <a:ea typeface="黑体" pitchFamily="2" charset="-122"/>
                </a:rPr>
                <a:t>的置信区间（未知）</a:t>
              </a:r>
            </a:p>
          </p:txBody>
        </p:sp>
        <p:graphicFrame>
          <p:nvGraphicFramePr>
            <p:cNvPr id="100363" name="Object 11"/>
            <p:cNvGraphicFramePr>
              <a:graphicFrameLocks noChangeAspect="1"/>
            </p:cNvGraphicFramePr>
            <p:nvPr/>
          </p:nvGraphicFramePr>
          <p:xfrm>
            <a:off x="1776" y="2112"/>
            <a:ext cx="192" cy="181"/>
          </p:xfrm>
          <a:graphic>
            <a:graphicData uri="http://schemas.openxmlformats.org/presentationml/2006/ole">
              <mc:AlternateContent xmlns:mc="http://schemas.openxmlformats.org/markup-compatibility/2006">
                <mc:Choice xmlns:v="urn:schemas-microsoft-com:vml" Requires="v">
                  <p:oleObj spid="_x0000_s100777" name="公式" r:id="rId12" imgW="203040" imgH="190440" progId="Equation.3">
                    <p:embed/>
                  </p:oleObj>
                </mc:Choice>
                <mc:Fallback>
                  <p:oleObj name="公式" r:id="rId12" imgW="203040" imgH="190440" progId="Equation.3">
                    <p:embed/>
                    <p:pic>
                      <p:nvPicPr>
                        <p:cNvPr id="0"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6" y="2112"/>
                          <a:ext cx="192"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64" name="Object 12"/>
            <p:cNvGraphicFramePr>
              <a:graphicFrameLocks noChangeAspect="1"/>
            </p:cNvGraphicFramePr>
            <p:nvPr/>
          </p:nvGraphicFramePr>
          <p:xfrm>
            <a:off x="2472" y="2112"/>
            <a:ext cx="192" cy="181"/>
          </p:xfrm>
          <a:graphic>
            <a:graphicData uri="http://schemas.openxmlformats.org/presentationml/2006/ole">
              <mc:AlternateContent xmlns:mc="http://schemas.openxmlformats.org/markup-compatibility/2006">
                <mc:Choice xmlns:v="urn:schemas-microsoft-com:vml" Requires="v">
                  <p:oleObj spid="_x0000_s100778" name="公式" r:id="rId14" imgW="203040" imgH="190440" progId="Equation.3">
                    <p:embed/>
                  </p:oleObj>
                </mc:Choice>
                <mc:Fallback>
                  <p:oleObj name="公式" r:id="rId14" imgW="203040" imgH="190440" progId="Equation.3">
                    <p:embed/>
                    <p:pic>
                      <p:nvPicPr>
                        <p:cNvPr id="0"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2" y="2112"/>
                          <a:ext cx="192"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00366" name="Object 14"/>
          <p:cNvGraphicFramePr>
            <a:graphicFrameLocks noChangeAspect="1"/>
          </p:cNvGraphicFramePr>
          <p:nvPr/>
        </p:nvGraphicFramePr>
        <p:xfrm>
          <a:off x="2667000" y="3997325"/>
          <a:ext cx="3886200" cy="1031875"/>
        </p:xfrm>
        <a:graphic>
          <a:graphicData uri="http://schemas.openxmlformats.org/presentationml/2006/ole">
            <mc:AlternateContent xmlns:mc="http://schemas.openxmlformats.org/markup-compatibility/2006">
              <mc:Choice xmlns:v="urn:schemas-microsoft-com:vml" Requires="v">
                <p:oleObj spid="_x0000_s100779" name="公式" r:id="rId15" imgW="3441600" imgH="914400" progId="Equation.3">
                  <p:embed/>
                </p:oleObj>
              </mc:Choice>
              <mc:Fallback>
                <p:oleObj name="公式" r:id="rId15" imgW="3441600" imgH="914400" progId="Equation.3">
                  <p:embed/>
                  <p:pic>
                    <p:nvPicPr>
                      <p:cNvPr id="0" name="Picture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67000" y="3997325"/>
                        <a:ext cx="38862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p:cNvSpPr txBox="1">
            <a:spLocks noChangeArrowheads="1"/>
          </p:cNvSpPr>
          <p:nvPr/>
        </p:nvSpPr>
        <p:spPr bwMode="auto">
          <a:xfrm>
            <a:off x="457200" y="304800"/>
            <a:ext cx="68580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（三）比例</a:t>
            </a:r>
            <a:r>
              <a:rPr lang="en-US" altLang="zh-CN" sz="2800" b="1">
                <a:ea typeface="黑体" pitchFamily="2" charset="-122"/>
              </a:rPr>
              <a:t>p</a:t>
            </a:r>
            <a:r>
              <a:rPr lang="zh-CN" altLang="en-US" sz="2800" b="1">
                <a:ea typeface="黑体" pitchFamily="2" charset="-122"/>
              </a:rPr>
              <a:t>的置信区间（大样本场合）</a:t>
            </a:r>
          </a:p>
        </p:txBody>
      </p:sp>
      <p:grpSp>
        <p:nvGrpSpPr>
          <p:cNvPr id="101383" name="Group 7"/>
          <p:cNvGrpSpPr>
            <a:grpSpLocks/>
          </p:cNvGrpSpPr>
          <p:nvPr/>
        </p:nvGrpSpPr>
        <p:grpSpPr bwMode="auto">
          <a:xfrm>
            <a:off x="990600" y="990600"/>
            <a:ext cx="7467600" cy="1365250"/>
            <a:chOff x="672" y="820"/>
            <a:chExt cx="4704" cy="860"/>
          </a:xfrm>
        </p:grpSpPr>
        <p:sp>
          <p:nvSpPr>
            <p:cNvPr id="101379" name="Text Box 3"/>
            <p:cNvSpPr txBox="1">
              <a:spLocks noChangeArrowheads="1"/>
            </p:cNvSpPr>
            <p:nvPr/>
          </p:nvSpPr>
          <p:spPr bwMode="auto">
            <a:xfrm>
              <a:off x="672" y="820"/>
              <a:ext cx="4704" cy="812"/>
            </a:xfrm>
            <a:prstGeom prst="rect">
              <a:avLst/>
            </a:prstGeom>
            <a:noFill/>
            <a:ln w="9525">
              <a:noFill/>
              <a:miter lim="800000"/>
              <a:headEnd/>
              <a:tailEnd/>
            </a:ln>
            <a:effectLst/>
          </p:spPr>
          <p:txBody>
            <a:bodyPr>
              <a:spAutoFit/>
            </a:bodyPr>
            <a:lstStyle/>
            <a:p>
              <a:pPr>
                <a:lnSpc>
                  <a:spcPct val="140000"/>
                </a:lnSpc>
                <a:spcBef>
                  <a:spcPct val="50000"/>
                </a:spcBef>
              </a:pPr>
              <a:r>
                <a:rPr lang="en-US" altLang="zh-CN" sz="2800" b="1">
                  <a:ea typeface="黑体" pitchFamily="2" charset="-122"/>
                </a:rPr>
                <a:t>        </a:t>
              </a:r>
              <a:r>
                <a:rPr lang="zh-CN" altLang="en-US" sz="2800" b="1">
                  <a:ea typeface="黑体" pitchFamily="2" charset="-122"/>
                </a:rPr>
                <a:t>设总体                  ，样本为</a:t>
              </a:r>
              <a:r>
                <a:rPr lang="en-US" altLang="zh-CN" sz="2800" b="1">
                  <a:ea typeface="黑体" pitchFamily="2" charset="-122"/>
                </a:rPr>
                <a:t>x</a:t>
              </a:r>
              <a:r>
                <a:rPr lang="en-US" altLang="zh-CN" sz="2800" b="1" baseline="-25000">
                  <a:ea typeface="黑体" pitchFamily="2" charset="-122"/>
                </a:rPr>
                <a:t>1</a:t>
              </a:r>
              <a:r>
                <a:rPr lang="zh-CN" altLang="en-US" sz="2800" b="1">
                  <a:ea typeface="黑体" pitchFamily="2" charset="-122"/>
                </a:rPr>
                <a:t>，</a:t>
              </a:r>
              <a:r>
                <a:rPr lang="en-US" altLang="zh-CN" sz="2800" b="1">
                  <a:ea typeface="黑体" pitchFamily="2" charset="-122"/>
                </a:rPr>
                <a:t>x</a:t>
              </a:r>
              <a:r>
                <a:rPr lang="en-US" altLang="zh-CN" sz="2800" b="1" baseline="-25000">
                  <a:ea typeface="黑体" pitchFamily="2" charset="-122"/>
                </a:rPr>
                <a:t>2</a:t>
              </a:r>
              <a:r>
                <a:rPr lang="zh-CN" altLang="en-US" sz="2800" b="1">
                  <a:ea typeface="黑体" pitchFamily="2" charset="-122"/>
                </a:rPr>
                <a:t>，</a:t>
              </a:r>
              <a:r>
                <a:rPr lang="en-US" altLang="zh-CN" sz="2800" b="1">
                  <a:ea typeface="黑体" pitchFamily="2" charset="-122"/>
                </a:rPr>
                <a:t>…</a:t>
              </a:r>
              <a:r>
                <a:rPr lang="zh-CN" altLang="en-US" sz="2800" b="1">
                  <a:ea typeface="黑体" pitchFamily="2" charset="-122"/>
                </a:rPr>
                <a:t>，</a:t>
              </a:r>
              <a:r>
                <a:rPr lang="en-US" altLang="zh-CN" sz="2800" b="1">
                  <a:ea typeface="黑体" pitchFamily="2" charset="-122"/>
                </a:rPr>
                <a:t>x</a:t>
              </a:r>
              <a:r>
                <a:rPr lang="en-US" altLang="zh-CN" sz="2800" b="1" baseline="-25000">
                  <a:ea typeface="黑体" pitchFamily="2" charset="-122"/>
                </a:rPr>
                <a:t>n</a:t>
              </a:r>
              <a:r>
                <a:rPr lang="zh-CN" altLang="en-US" sz="2800" b="1">
                  <a:ea typeface="黑体" pitchFamily="2" charset="-122"/>
                </a:rPr>
                <a:t>，样本之和为</a:t>
              </a:r>
              <a:r>
                <a:rPr lang="en-US" altLang="zh-CN" sz="2800" b="1">
                  <a:ea typeface="黑体" pitchFamily="2" charset="-122"/>
                </a:rPr>
                <a:t>K</a:t>
              </a:r>
              <a:r>
                <a:rPr lang="zh-CN" altLang="en-US" sz="2800" b="1">
                  <a:ea typeface="黑体" pitchFamily="2" charset="-122"/>
                </a:rPr>
                <a:t>，样本均值为          则</a:t>
              </a:r>
            </a:p>
          </p:txBody>
        </p:sp>
        <p:graphicFrame>
          <p:nvGraphicFramePr>
            <p:cNvPr id="101380" name="Object 4"/>
            <p:cNvGraphicFramePr>
              <a:graphicFrameLocks noChangeAspect="1"/>
            </p:cNvGraphicFramePr>
            <p:nvPr/>
          </p:nvGraphicFramePr>
          <p:xfrm>
            <a:off x="1896" y="980"/>
            <a:ext cx="904" cy="239"/>
          </p:xfrm>
          <a:graphic>
            <a:graphicData uri="http://schemas.openxmlformats.org/presentationml/2006/ole">
              <mc:AlternateContent xmlns:mc="http://schemas.openxmlformats.org/markup-compatibility/2006">
                <mc:Choice xmlns:v="urn:schemas-microsoft-com:vml" Requires="v">
                  <p:oleObj spid="_x0000_s101859" name="公式" r:id="rId4" imgW="1193760" imgH="317160" progId="Equation.3">
                    <p:embed/>
                  </p:oleObj>
                </mc:Choice>
                <mc:Fallback>
                  <p:oleObj name="公式" r:id="rId4" imgW="1193760" imgH="31716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6" y="980"/>
                          <a:ext cx="904"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1382" name="Object 6"/>
            <p:cNvGraphicFramePr>
              <a:graphicFrameLocks noChangeAspect="1"/>
            </p:cNvGraphicFramePr>
            <p:nvPr/>
          </p:nvGraphicFramePr>
          <p:xfrm>
            <a:off x="3408" y="1253"/>
            <a:ext cx="480" cy="427"/>
          </p:xfrm>
          <a:graphic>
            <a:graphicData uri="http://schemas.openxmlformats.org/presentationml/2006/ole">
              <mc:AlternateContent xmlns:mc="http://schemas.openxmlformats.org/markup-compatibility/2006">
                <mc:Choice xmlns:v="urn:schemas-microsoft-com:vml" Requires="v">
                  <p:oleObj spid="_x0000_s101860" name="公式" r:id="rId6" imgW="698400" imgH="622080" progId="Equation.3">
                    <p:embed/>
                  </p:oleObj>
                </mc:Choice>
                <mc:Fallback>
                  <p:oleObj name="公式" r:id="rId6" imgW="698400" imgH="62208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 y="1253"/>
                          <a:ext cx="480"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01386" name="Group 10"/>
          <p:cNvGrpSpPr>
            <a:grpSpLocks/>
          </p:cNvGrpSpPr>
          <p:nvPr/>
        </p:nvGrpSpPr>
        <p:grpSpPr bwMode="auto">
          <a:xfrm>
            <a:off x="3225800" y="2509838"/>
            <a:ext cx="4546600" cy="842962"/>
            <a:chOff x="1968" y="1776"/>
            <a:chExt cx="2864" cy="531"/>
          </a:xfrm>
        </p:grpSpPr>
        <p:graphicFrame>
          <p:nvGraphicFramePr>
            <p:cNvPr id="101384" name="Object 8"/>
            <p:cNvGraphicFramePr>
              <a:graphicFrameLocks noChangeAspect="1"/>
            </p:cNvGraphicFramePr>
            <p:nvPr/>
          </p:nvGraphicFramePr>
          <p:xfrm>
            <a:off x="1968" y="1776"/>
            <a:ext cx="608" cy="531"/>
          </p:xfrm>
          <a:graphic>
            <a:graphicData uri="http://schemas.openxmlformats.org/presentationml/2006/ole">
              <mc:AlternateContent xmlns:mc="http://schemas.openxmlformats.org/markup-compatibility/2006">
                <mc:Choice xmlns:v="urn:schemas-microsoft-com:vml" Requires="v">
                  <p:oleObj spid="_x0000_s101861" name="公式" r:id="rId8" imgW="711000" imgH="622080" progId="Equation.3">
                    <p:embed/>
                  </p:oleObj>
                </mc:Choice>
                <mc:Fallback>
                  <p:oleObj name="公式" r:id="rId8" imgW="711000" imgH="622080" progId="Equation.3">
                    <p:embed/>
                    <p:pic>
                      <p:nvPicPr>
                        <p:cNvPr id="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8" y="1776"/>
                          <a:ext cx="608" cy="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1385" name="Text Box 9"/>
            <p:cNvSpPr txBox="1">
              <a:spLocks noChangeArrowheads="1"/>
            </p:cNvSpPr>
            <p:nvPr/>
          </p:nvSpPr>
          <p:spPr bwMode="auto">
            <a:xfrm>
              <a:off x="2624" y="1881"/>
              <a:ext cx="2208" cy="327"/>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（点估计）</a:t>
              </a:r>
            </a:p>
          </p:txBody>
        </p:sp>
      </p:grpSp>
      <p:grpSp>
        <p:nvGrpSpPr>
          <p:cNvPr id="101390" name="Group 14"/>
          <p:cNvGrpSpPr>
            <a:grpSpLocks/>
          </p:cNvGrpSpPr>
          <p:nvPr/>
        </p:nvGrpSpPr>
        <p:grpSpPr bwMode="auto">
          <a:xfrm>
            <a:off x="990600" y="3429000"/>
            <a:ext cx="7924800" cy="1289050"/>
            <a:chOff x="624" y="2400"/>
            <a:chExt cx="4992" cy="812"/>
          </a:xfrm>
        </p:grpSpPr>
        <p:sp>
          <p:nvSpPr>
            <p:cNvPr id="101387" name="Text Box 11"/>
            <p:cNvSpPr txBox="1">
              <a:spLocks noChangeArrowheads="1"/>
            </p:cNvSpPr>
            <p:nvPr/>
          </p:nvSpPr>
          <p:spPr bwMode="auto">
            <a:xfrm>
              <a:off x="624" y="2400"/>
              <a:ext cx="4992" cy="812"/>
            </a:xfrm>
            <a:prstGeom prst="rect">
              <a:avLst/>
            </a:prstGeom>
            <a:noFill/>
            <a:ln w="9525">
              <a:noFill/>
              <a:miter lim="800000"/>
              <a:headEnd/>
              <a:tailEnd/>
            </a:ln>
            <a:effectLst/>
          </p:spPr>
          <p:txBody>
            <a:bodyPr>
              <a:spAutoFit/>
            </a:bodyPr>
            <a:lstStyle/>
            <a:p>
              <a:pPr>
                <a:lnSpc>
                  <a:spcPct val="140000"/>
                </a:lnSpc>
                <a:spcBef>
                  <a:spcPct val="50000"/>
                </a:spcBef>
              </a:pPr>
              <a:r>
                <a:rPr lang="en-US" altLang="zh-CN" sz="2800" b="1">
                  <a:ea typeface="黑体" pitchFamily="2" charset="-122"/>
                </a:rPr>
                <a:t>        </a:t>
              </a:r>
              <a:r>
                <a:rPr lang="zh-CN" altLang="en-US" sz="2800" b="1">
                  <a:ea typeface="黑体" pitchFamily="2" charset="-122"/>
                </a:rPr>
                <a:t>当</a:t>
              </a:r>
              <a:r>
                <a:rPr lang="en-US" altLang="zh-CN" sz="2800" b="1">
                  <a:ea typeface="黑体" pitchFamily="2" charset="-122"/>
                </a:rPr>
                <a:t>n</a:t>
              </a:r>
              <a:r>
                <a:rPr lang="zh-CN" altLang="en-US" sz="2800" b="1">
                  <a:ea typeface="黑体" pitchFamily="2" charset="-122"/>
                </a:rPr>
                <a:t>相当大时，                               ，故</a:t>
              </a:r>
              <a:r>
                <a:rPr lang="en-US" altLang="zh-CN" sz="2800" b="1">
                  <a:ea typeface="黑体" pitchFamily="2" charset="-122"/>
                </a:rPr>
                <a:t>p</a:t>
              </a:r>
              <a:r>
                <a:rPr lang="zh-CN" altLang="en-US" sz="2800" b="1">
                  <a:ea typeface="黑体" pitchFamily="2" charset="-122"/>
                </a:rPr>
                <a:t>的		   置信区间。</a:t>
              </a:r>
            </a:p>
          </p:txBody>
        </p:sp>
        <p:graphicFrame>
          <p:nvGraphicFramePr>
            <p:cNvPr id="101388" name="Object 12"/>
            <p:cNvGraphicFramePr>
              <a:graphicFrameLocks noChangeAspect="1"/>
            </p:cNvGraphicFramePr>
            <p:nvPr/>
          </p:nvGraphicFramePr>
          <p:xfrm>
            <a:off x="2568" y="2534"/>
            <a:ext cx="1728" cy="257"/>
          </p:xfrm>
          <a:graphic>
            <a:graphicData uri="http://schemas.openxmlformats.org/presentationml/2006/ole">
              <mc:AlternateContent xmlns:mc="http://schemas.openxmlformats.org/markup-compatibility/2006">
                <mc:Choice xmlns:v="urn:schemas-microsoft-com:vml" Requires="v">
                  <p:oleObj spid="_x0000_s101862" name="公式" r:id="rId10" imgW="2298600" imgH="342720" progId="Equation.3">
                    <p:embed/>
                  </p:oleObj>
                </mc:Choice>
                <mc:Fallback>
                  <p:oleObj name="公式" r:id="rId10" imgW="2298600" imgH="342720" progId="Equation.3">
                    <p:embed/>
                    <p:pic>
                      <p:nvPicPr>
                        <p:cNvPr id="0"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68" y="2534"/>
                          <a:ext cx="1728"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1389" name="Object 13"/>
            <p:cNvGraphicFramePr>
              <a:graphicFrameLocks noChangeAspect="1"/>
            </p:cNvGraphicFramePr>
            <p:nvPr/>
          </p:nvGraphicFramePr>
          <p:xfrm>
            <a:off x="944" y="2928"/>
            <a:ext cx="460" cy="203"/>
          </p:xfrm>
          <a:graphic>
            <a:graphicData uri="http://schemas.openxmlformats.org/presentationml/2006/ole">
              <mc:AlternateContent xmlns:mc="http://schemas.openxmlformats.org/markup-compatibility/2006">
                <mc:Choice xmlns:v="urn:schemas-microsoft-com:vml" Requires="v">
                  <p:oleObj spid="_x0000_s101863" name="公式" r:id="rId12" imgW="545760" imgH="241200" progId="Equation.3">
                    <p:embed/>
                  </p:oleObj>
                </mc:Choice>
                <mc:Fallback>
                  <p:oleObj name="公式" r:id="rId12" imgW="545760" imgH="241200" progId="Equation.3">
                    <p:embed/>
                    <p:pic>
                      <p:nvPicPr>
                        <p:cNvPr id="0"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4" y="2928"/>
                          <a:ext cx="460"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01391" name="Object 15"/>
          <p:cNvGraphicFramePr>
            <a:graphicFrameLocks noChangeAspect="1"/>
          </p:cNvGraphicFramePr>
          <p:nvPr/>
        </p:nvGraphicFramePr>
        <p:xfrm>
          <a:off x="2057400" y="4884738"/>
          <a:ext cx="5791200" cy="714375"/>
        </p:xfrm>
        <a:graphic>
          <a:graphicData uri="http://schemas.openxmlformats.org/presentationml/2006/ole">
            <mc:AlternateContent xmlns:mc="http://schemas.openxmlformats.org/markup-compatibility/2006">
              <mc:Choice xmlns:v="urn:schemas-microsoft-com:vml" Requires="v">
                <p:oleObj spid="_x0000_s101864" name="公式" r:id="rId14" imgW="5130720" imgH="634680" progId="Equation.3">
                  <p:embed/>
                </p:oleObj>
              </mc:Choice>
              <mc:Fallback>
                <p:oleObj name="公式" r:id="rId14" imgW="5130720" imgH="634680" progId="Equation.3">
                  <p:embed/>
                  <p:pic>
                    <p:nvPicPr>
                      <p:cNvPr id="0"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57400" y="4884738"/>
                        <a:ext cx="5791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1395" name="Group 19"/>
          <p:cNvGrpSpPr>
            <a:grpSpLocks/>
          </p:cNvGrpSpPr>
          <p:nvPr/>
        </p:nvGrpSpPr>
        <p:grpSpPr bwMode="auto">
          <a:xfrm>
            <a:off x="1143000" y="5791200"/>
            <a:ext cx="8001000" cy="723900"/>
            <a:chOff x="432" y="3552"/>
            <a:chExt cx="5040" cy="456"/>
          </a:xfrm>
        </p:grpSpPr>
        <p:sp>
          <p:nvSpPr>
            <p:cNvPr id="101392" name="Text Box 16"/>
            <p:cNvSpPr txBox="1">
              <a:spLocks noChangeArrowheads="1"/>
            </p:cNvSpPr>
            <p:nvPr/>
          </p:nvSpPr>
          <p:spPr bwMode="auto">
            <a:xfrm>
              <a:off x="432" y="3600"/>
              <a:ext cx="5040" cy="327"/>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其中        是标准正态分布的        分位数。</a:t>
              </a:r>
            </a:p>
          </p:txBody>
        </p:sp>
        <p:graphicFrame>
          <p:nvGraphicFramePr>
            <p:cNvPr id="101393" name="Object 17"/>
            <p:cNvGraphicFramePr>
              <a:graphicFrameLocks noChangeAspect="1"/>
            </p:cNvGraphicFramePr>
            <p:nvPr/>
          </p:nvGraphicFramePr>
          <p:xfrm>
            <a:off x="978" y="3600"/>
            <a:ext cx="353" cy="408"/>
          </p:xfrm>
          <a:graphic>
            <a:graphicData uri="http://schemas.openxmlformats.org/presentationml/2006/ole">
              <mc:AlternateContent xmlns:mc="http://schemas.openxmlformats.org/markup-compatibility/2006">
                <mc:Choice xmlns:v="urn:schemas-microsoft-com:vml" Requires="v">
                  <p:oleObj spid="_x0000_s101865" name="公式" r:id="rId16" imgW="495000" imgH="571320" progId="Equation.3">
                    <p:embed/>
                  </p:oleObj>
                </mc:Choice>
                <mc:Fallback>
                  <p:oleObj name="公式" r:id="rId16" imgW="495000" imgH="571320" progId="Equation.3">
                    <p:embed/>
                    <p:pic>
                      <p:nvPicPr>
                        <p:cNvPr id="0"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8" y="3600"/>
                          <a:ext cx="353"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1394" name="Object 18"/>
            <p:cNvGraphicFramePr>
              <a:graphicFrameLocks noChangeAspect="1"/>
            </p:cNvGraphicFramePr>
            <p:nvPr/>
          </p:nvGraphicFramePr>
          <p:xfrm>
            <a:off x="3216" y="3552"/>
            <a:ext cx="404" cy="439"/>
          </p:xfrm>
          <a:graphic>
            <a:graphicData uri="http://schemas.openxmlformats.org/presentationml/2006/ole">
              <mc:AlternateContent xmlns:mc="http://schemas.openxmlformats.org/markup-compatibility/2006">
                <mc:Choice xmlns:v="urn:schemas-microsoft-com:vml" Requires="v">
                  <p:oleObj spid="_x0000_s101866" name="公式" r:id="rId18" imgW="571320" imgH="622080" progId="Equation.3">
                    <p:embed/>
                  </p:oleObj>
                </mc:Choice>
                <mc:Fallback>
                  <p:oleObj name="公式" r:id="rId18" imgW="571320" imgH="622080" progId="Equation.3">
                    <p:embed/>
                    <p:pic>
                      <p:nvPicPr>
                        <p:cNvPr id="0" name="Picture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16" y="3552"/>
                          <a:ext cx="404" cy="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2" name="Group 4"/>
          <p:cNvGrpSpPr>
            <a:grpSpLocks/>
          </p:cNvGrpSpPr>
          <p:nvPr/>
        </p:nvGrpSpPr>
        <p:grpSpPr bwMode="auto">
          <a:xfrm>
            <a:off x="827088" y="476250"/>
            <a:ext cx="6248400" cy="519113"/>
            <a:chOff x="569" y="588"/>
            <a:chExt cx="3936" cy="327"/>
          </a:xfrm>
        </p:grpSpPr>
        <p:sp>
          <p:nvSpPr>
            <p:cNvPr id="12290" name="Text Box 2"/>
            <p:cNvSpPr txBox="1">
              <a:spLocks noChangeArrowheads="1"/>
            </p:cNvSpPr>
            <p:nvPr/>
          </p:nvSpPr>
          <p:spPr bwMode="auto">
            <a:xfrm>
              <a:off x="569" y="588"/>
              <a:ext cx="3936" cy="327"/>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rPr>
                <a:t>——  </a:t>
              </a:r>
              <a:r>
                <a:rPr lang="zh-CN" altLang="en-US" sz="2800" b="1" dirty="0">
                  <a:ea typeface="黑体" pitchFamily="2" charset="-122"/>
                </a:rPr>
                <a:t>事件</a:t>
              </a:r>
              <a:r>
                <a:rPr lang="en-US" altLang="zh-CN" sz="2800" b="1" dirty="0">
                  <a:ea typeface="黑体" pitchFamily="2" charset="-122"/>
                </a:rPr>
                <a:t>A</a:t>
              </a:r>
              <a:r>
                <a:rPr lang="zh-CN" altLang="en-US" sz="2800" b="1" dirty="0">
                  <a:ea typeface="黑体" pitchFamily="2" charset="-122"/>
                </a:rPr>
                <a:t>与</a:t>
              </a:r>
              <a:r>
                <a:rPr lang="en-US" altLang="zh-CN" sz="2800" b="1" dirty="0">
                  <a:ea typeface="黑体" pitchFamily="2" charset="-122"/>
                </a:rPr>
                <a:t>B</a:t>
              </a:r>
              <a:r>
                <a:rPr lang="zh-CN" altLang="en-US" sz="2800" b="1" dirty="0">
                  <a:ea typeface="黑体" pitchFamily="2" charset="-122"/>
                </a:rPr>
                <a:t>的交：</a:t>
              </a:r>
              <a:r>
                <a:rPr lang="en-US" altLang="zh-CN" sz="2800" b="1" dirty="0">
                  <a:ea typeface="黑体" pitchFamily="2" charset="-122"/>
                </a:rPr>
                <a:t>A    B</a:t>
              </a:r>
              <a:r>
                <a:rPr lang="zh-CN" altLang="en-US" sz="2800" b="1" dirty="0">
                  <a:ea typeface="黑体" pitchFamily="2" charset="-122"/>
                </a:rPr>
                <a:t>或</a:t>
              </a:r>
              <a:r>
                <a:rPr lang="en-US" altLang="zh-CN" sz="2800" b="1" dirty="0">
                  <a:ea typeface="黑体" pitchFamily="2" charset="-122"/>
                </a:rPr>
                <a:t>AB</a:t>
              </a:r>
            </a:p>
          </p:txBody>
        </p:sp>
        <p:graphicFrame>
          <p:nvGraphicFramePr>
            <p:cNvPr id="12291" name="Object 3"/>
            <p:cNvGraphicFramePr>
              <a:graphicFrameLocks noChangeAspect="1"/>
            </p:cNvGraphicFramePr>
            <p:nvPr>
              <p:extLst>
                <p:ext uri="{D42A27DB-BD31-4B8C-83A1-F6EECF244321}">
                  <p14:modId xmlns:p14="http://schemas.microsoft.com/office/powerpoint/2010/main" val="613406469"/>
                </p:ext>
              </p:extLst>
            </p:nvPr>
          </p:nvGraphicFramePr>
          <p:xfrm>
            <a:off x="3064" y="679"/>
            <a:ext cx="133" cy="184"/>
          </p:xfrm>
          <a:graphic>
            <a:graphicData uri="http://schemas.openxmlformats.org/presentationml/2006/ole">
              <mc:AlternateContent xmlns:mc="http://schemas.openxmlformats.org/markup-compatibility/2006">
                <mc:Choice xmlns:v="urn:schemas-microsoft-com:vml" Requires="v">
                  <p:oleObj spid="_x0000_s12472" name="公式" r:id="rId4" imgW="203040" imgH="279360" progId="Equation.3">
                    <p:embed/>
                  </p:oleObj>
                </mc:Choice>
                <mc:Fallback>
                  <p:oleObj name="公式" r:id="rId4" imgW="203040" imgH="27936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 y="679"/>
                          <a:ext cx="133"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2295" name="Group 7"/>
          <p:cNvGrpSpPr>
            <a:grpSpLocks/>
          </p:cNvGrpSpPr>
          <p:nvPr/>
        </p:nvGrpSpPr>
        <p:grpSpPr bwMode="auto">
          <a:xfrm>
            <a:off x="611188" y="981075"/>
            <a:ext cx="7924800" cy="1409701"/>
            <a:chOff x="433" y="810"/>
            <a:chExt cx="4992" cy="888"/>
          </a:xfrm>
        </p:grpSpPr>
        <p:sp>
          <p:nvSpPr>
            <p:cNvPr id="12293" name="Text Box 5"/>
            <p:cNvSpPr txBox="1">
              <a:spLocks noChangeArrowheads="1"/>
            </p:cNvSpPr>
            <p:nvPr/>
          </p:nvSpPr>
          <p:spPr bwMode="auto">
            <a:xfrm>
              <a:off x="433" y="810"/>
              <a:ext cx="4992" cy="636"/>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dirty="0">
                  <a:ea typeface="黑体" pitchFamily="2" charset="-122"/>
                </a:rPr>
                <a:t>        </a:t>
              </a:r>
              <a:r>
                <a:rPr lang="zh-CN" altLang="en-US" sz="2400" b="1" dirty="0">
                  <a:ea typeface="黑体" pitchFamily="2" charset="-122"/>
                </a:rPr>
                <a:t>由事件</a:t>
              </a:r>
              <a:r>
                <a:rPr lang="en-US" altLang="zh-CN" sz="2400" b="1" dirty="0">
                  <a:ea typeface="黑体" pitchFamily="2" charset="-122"/>
                </a:rPr>
                <a:t>A</a:t>
              </a:r>
              <a:r>
                <a:rPr lang="zh-CN" altLang="en-US" sz="2400" b="1" dirty="0">
                  <a:ea typeface="黑体" pitchFamily="2" charset="-122"/>
                </a:rPr>
                <a:t>与</a:t>
              </a:r>
              <a:r>
                <a:rPr lang="en-US" altLang="zh-CN" sz="2400" b="1" dirty="0">
                  <a:ea typeface="黑体" pitchFamily="2" charset="-122"/>
                </a:rPr>
                <a:t>B</a:t>
              </a:r>
              <a:r>
                <a:rPr lang="zh-CN" altLang="en-US" sz="2400" b="1" dirty="0">
                  <a:ea typeface="黑体" pitchFamily="2" charset="-122"/>
                </a:rPr>
                <a:t>中公共的样本点组成的新事件称为事件</a:t>
              </a:r>
              <a:r>
                <a:rPr lang="en-US" altLang="zh-CN" sz="2400" b="1" dirty="0">
                  <a:ea typeface="黑体" pitchFamily="2" charset="-122"/>
                </a:rPr>
                <a:t>A</a:t>
              </a:r>
              <a:r>
                <a:rPr lang="zh-CN" altLang="en-US" sz="2400" b="1" dirty="0">
                  <a:ea typeface="黑体" pitchFamily="2" charset="-122"/>
                </a:rPr>
                <a:t>与</a:t>
              </a:r>
              <a:r>
                <a:rPr lang="en-US" altLang="zh-CN" sz="2400" b="1" dirty="0">
                  <a:ea typeface="黑体" pitchFamily="2" charset="-122"/>
                </a:rPr>
                <a:t>B</a:t>
              </a:r>
              <a:r>
                <a:rPr lang="zh-CN" altLang="en-US" sz="2400" b="1" dirty="0">
                  <a:ea typeface="黑体" pitchFamily="2" charset="-122"/>
                </a:rPr>
                <a:t>的交。        发生意味着“</a:t>
              </a:r>
              <a:r>
                <a:rPr lang="zh-CN" altLang="en-US" sz="2400" b="1" dirty="0">
                  <a:solidFill>
                    <a:srgbClr val="FF0000"/>
                  </a:solidFill>
                  <a:ea typeface="黑体" pitchFamily="2" charset="-122"/>
                </a:rPr>
                <a:t>事件</a:t>
              </a:r>
              <a:r>
                <a:rPr lang="en-US" altLang="zh-CN" sz="2400" b="1" dirty="0">
                  <a:solidFill>
                    <a:srgbClr val="FF0000"/>
                  </a:solidFill>
                  <a:ea typeface="黑体" pitchFamily="2" charset="-122"/>
                </a:rPr>
                <a:t>A</a:t>
              </a:r>
              <a:r>
                <a:rPr lang="zh-CN" altLang="en-US" sz="2400" b="1" dirty="0">
                  <a:solidFill>
                    <a:srgbClr val="FF0000"/>
                  </a:solidFill>
                  <a:ea typeface="黑体" pitchFamily="2" charset="-122"/>
                </a:rPr>
                <a:t>与</a:t>
              </a:r>
              <a:r>
                <a:rPr lang="en-US" altLang="zh-CN" sz="2400" b="1" dirty="0">
                  <a:solidFill>
                    <a:srgbClr val="FF0000"/>
                  </a:solidFill>
                  <a:ea typeface="黑体" pitchFamily="2" charset="-122"/>
                </a:rPr>
                <a:t>B</a:t>
              </a:r>
              <a:r>
                <a:rPr lang="zh-CN" altLang="en-US" sz="2400" b="1" dirty="0">
                  <a:solidFill>
                    <a:srgbClr val="FF0000"/>
                  </a:solidFill>
                  <a:ea typeface="黑体" pitchFamily="2" charset="-122"/>
                </a:rPr>
                <a:t>同时发生”</a:t>
              </a:r>
            </a:p>
          </p:txBody>
        </p:sp>
        <p:graphicFrame>
          <p:nvGraphicFramePr>
            <p:cNvPr id="12294" name="Object 6"/>
            <p:cNvGraphicFramePr>
              <a:graphicFrameLocks noChangeAspect="1"/>
            </p:cNvGraphicFramePr>
            <p:nvPr/>
          </p:nvGraphicFramePr>
          <p:xfrm>
            <a:off x="2432" y="1488"/>
            <a:ext cx="496" cy="210"/>
          </p:xfrm>
          <a:graphic>
            <a:graphicData uri="http://schemas.openxmlformats.org/presentationml/2006/ole">
              <mc:AlternateContent xmlns:mc="http://schemas.openxmlformats.org/markup-compatibility/2006">
                <mc:Choice xmlns:v="urn:schemas-microsoft-com:vml" Requires="v">
                  <p:oleObj spid="_x0000_s12473" name="公式" r:id="rId6" imgW="660240" imgH="279360" progId="Equation.3">
                    <p:embed/>
                  </p:oleObj>
                </mc:Choice>
                <mc:Fallback>
                  <p:oleObj name="公式" r:id="rId6" imgW="660240" imgH="27936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2" y="1488"/>
                          <a:ext cx="49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2296" name="Text Box 8"/>
          <p:cNvSpPr txBox="1">
            <a:spLocks noChangeArrowheads="1"/>
          </p:cNvSpPr>
          <p:nvPr/>
        </p:nvSpPr>
        <p:spPr bwMode="auto">
          <a:xfrm>
            <a:off x="755576" y="5445224"/>
            <a:ext cx="7315200" cy="519113"/>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sym typeface="Wingdings" pitchFamily="2" charset="2"/>
              </a:rPr>
              <a:t></a:t>
            </a:r>
            <a:r>
              <a:rPr lang="en-US" altLang="zh-CN" sz="2800" b="1" dirty="0">
                <a:ea typeface="黑体" pitchFamily="2" charset="-122"/>
              </a:rPr>
              <a:t>  </a:t>
            </a:r>
            <a:r>
              <a:rPr lang="zh-CN" altLang="en-US" sz="2800" b="1" dirty="0">
                <a:ea typeface="黑体" pitchFamily="2" charset="-122"/>
              </a:rPr>
              <a:t>事件的并和交可推广到更多个事件上去。</a:t>
            </a:r>
          </a:p>
        </p:txBody>
      </p:sp>
      <p:graphicFrame>
        <p:nvGraphicFramePr>
          <p:cNvPr id="12297" name="Object 9"/>
          <p:cNvGraphicFramePr>
            <a:graphicFrameLocks noChangeAspect="1"/>
          </p:cNvGraphicFramePr>
          <p:nvPr/>
        </p:nvGraphicFramePr>
        <p:xfrm>
          <a:off x="4139952" y="2852936"/>
          <a:ext cx="4310063" cy="2446338"/>
        </p:xfrm>
        <a:graphic>
          <a:graphicData uri="http://schemas.openxmlformats.org/presentationml/2006/ole">
            <mc:AlternateContent xmlns:mc="http://schemas.openxmlformats.org/markup-compatibility/2006">
              <mc:Choice xmlns:v="urn:schemas-microsoft-com:vml" Requires="v">
                <p:oleObj spid="_x0000_s12474" name="Photo Editor 照片" r:id="rId8" imgW="7400000" imgH="4200000" progId="MSPhotoEd.3">
                  <p:embed/>
                </p:oleObj>
              </mc:Choice>
              <mc:Fallback>
                <p:oleObj name="Photo Editor 照片" r:id="rId8" imgW="7400000" imgH="4200000" progId="MSPhotoEd.3">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9952" y="2852936"/>
                        <a:ext cx="4310063" cy="244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矩形 11"/>
          <p:cNvSpPr/>
          <p:nvPr/>
        </p:nvSpPr>
        <p:spPr>
          <a:xfrm>
            <a:off x="539552" y="2852936"/>
            <a:ext cx="3888432" cy="1754326"/>
          </a:xfrm>
          <a:prstGeom prst="rect">
            <a:avLst/>
          </a:prstGeom>
        </p:spPr>
        <p:txBody>
          <a:bodyPr wrap="square">
            <a:spAutoFit/>
          </a:bodyPr>
          <a:lstStyle/>
          <a:p>
            <a:pPr eaLnBrk="1" hangingPunct="1">
              <a:lnSpc>
                <a:spcPct val="150000"/>
              </a:lnSpc>
              <a:buFontTx/>
              <a:buNone/>
            </a:pPr>
            <a:r>
              <a:rPr lang="zh-CN" altLang="en-US" sz="1800" b="1" dirty="0" smtClean="0"/>
              <a:t>在北京市随机抽取一个人</a:t>
            </a:r>
          </a:p>
          <a:p>
            <a:pPr eaLnBrk="1" hangingPunct="1">
              <a:lnSpc>
                <a:spcPct val="150000"/>
              </a:lnSpc>
              <a:buFontTx/>
              <a:buNone/>
            </a:pPr>
            <a:r>
              <a:rPr lang="en-US" altLang="zh-CN" sz="1800" b="1" dirty="0" smtClean="0"/>
              <a:t>A=</a:t>
            </a:r>
            <a:r>
              <a:rPr lang="zh-CN" altLang="en-US" sz="1800" b="1" dirty="0" smtClean="0"/>
              <a:t>抽到的是</a:t>
            </a:r>
            <a:r>
              <a:rPr lang="en-US" altLang="zh-CN" sz="1800" b="1" dirty="0" smtClean="0"/>
              <a:t>60</a:t>
            </a:r>
            <a:r>
              <a:rPr lang="zh-CN" altLang="en-US" sz="1800" b="1" dirty="0" smtClean="0"/>
              <a:t>岁以上的老人</a:t>
            </a:r>
          </a:p>
          <a:p>
            <a:pPr eaLnBrk="1" hangingPunct="1">
              <a:lnSpc>
                <a:spcPct val="150000"/>
              </a:lnSpc>
              <a:buFontTx/>
              <a:buNone/>
            </a:pPr>
            <a:r>
              <a:rPr lang="en-US" altLang="zh-CN" sz="1800" b="1" dirty="0" smtClean="0"/>
              <a:t>B=</a:t>
            </a:r>
            <a:r>
              <a:rPr lang="zh-CN" altLang="en-US" sz="1800" b="1" dirty="0" smtClean="0"/>
              <a:t>抽到的是男性</a:t>
            </a:r>
          </a:p>
          <a:p>
            <a:pPr eaLnBrk="1" hangingPunct="1">
              <a:lnSpc>
                <a:spcPct val="150000"/>
              </a:lnSpc>
              <a:buFontTx/>
              <a:buNone/>
            </a:pPr>
            <a:r>
              <a:rPr lang="en-US" altLang="zh-CN" sz="1800" b="1" dirty="0" smtClean="0"/>
              <a:t>A∩B</a:t>
            </a:r>
            <a:r>
              <a:rPr lang="zh-CN" altLang="en-US" sz="1800" b="1" dirty="0" smtClean="0"/>
              <a:t>表示：抽到</a:t>
            </a:r>
            <a:r>
              <a:rPr lang="en-US" altLang="zh-CN" sz="1800" b="1" dirty="0" smtClean="0"/>
              <a:t>60</a:t>
            </a:r>
            <a:r>
              <a:rPr lang="zh-CN" altLang="en-US" sz="1800" b="1" dirty="0" smtClean="0"/>
              <a:t>岁以上男性</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066800" y="547688"/>
            <a:ext cx="69342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zh-CN" altLang="en-US" sz="2800" b="1">
                <a:ea typeface="黑体" pitchFamily="2" charset="-122"/>
              </a:rPr>
              <a:t>事件</a:t>
            </a:r>
            <a:r>
              <a:rPr lang="en-US" altLang="zh-CN" sz="2800" b="1">
                <a:ea typeface="黑体" pitchFamily="2" charset="-122"/>
              </a:rPr>
              <a:t>A</a:t>
            </a:r>
            <a:r>
              <a:rPr lang="zh-CN" altLang="en-US" sz="2800" b="1">
                <a:ea typeface="黑体" pitchFamily="2" charset="-122"/>
              </a:rPr>
              <a:t>对</a:t>
            </a:r>
            <a:r>
              <a:rPr lang="en-US" altLang="zh-CN" sz="2800" b="1">
                <a:ea typeface="黑体" pitchFamily="2" charset="-122"/>
              </a:rPr>
              <a:t>B</a:t>
            </a:r>
            <a:r>
              <a:rPr lang="zh-CN" altLang="en-US" sz="2800" b="1">
                <a:ea typeface="黑体" pitchFamily="2" charset="-122"/>
              </a:rPr>
              <a:t>的差：</a:t>
            </a:r>
            <a:r>
              <a:rPr lang="en-US" altLang="zh-CN" sz="2800" b="1">
                <a:ea typeface="黑体" pitchFamily="2" charset="-122"/>
              </a:rPr>
              <a:t>A-B</a:t>
            </a:r>
          </a:p>
        </p:txBody>
      </p:sp>
      <p:sp>
        <p:nvSpPr>
          <p:cNvPr id="13315" name="Text Box 3"/>
          <p:cNvSpPr txBox="1">
            <a:spLocks noChangeArrowheads="1"/>
          </p:cNvSpPr>
          <p:nvPr/>
        </p:nvSpPr>
        <p:spPr bwMode="auto">
          <a:xfrm>
            <a:off x="1066800" y="1244600"/>
            <a:ext cx="7315200" cy="1117600"/>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由在事件</a:t>
            </a:r>
            <a:r>
              <a:rPr lang="en-US" altLang="zh-CN" sz="2800" b="1">
                <a:ea typeface="黑体" pitchFamily="2" charset="-122"/>
              </a:rPr>
              <a:t>A</a:t>
            </a:r>
            <a:r>
              <a:rPr lang="zh-CN" altLang="en-US" sz="2800" b="1">
                <a:ea typeface="黑体" pitchFamily="2" charset="-122"/>
              </a:rPr>
              <a:t>中而不在</a:t>
            </a:r>
            <a:r>
              <a:rPr lang="en-US" altLang="zh-CN" sz="2800" b="1">
                <a:ea typeface="黑体" pitchFamily="2" charset="-122"/>
              </a:rPr>
              <a:t>B</a:t>
            </a:r>
            <a:r>
              <a:rPr lang="zh-CN" altLang="en-US" sz="2800" b="1">
                <a:ea typeface="黑体" pitchFamily="2" charset="-122"/>
              </a:rPr>
              <a:t>中的样本点组成的新事件，称为</a:t>
            </a:r>
            <a:r>
              <a:rPr lang="en-US" altLang="zh-CN" sz="2800" b="1">
                <a:ea typeface="黑体" pitchFamily="2" charset="-122"/>
              </a:rPr>
              <a:t>A</a:t>
            </a:r>
            <a:r>
              <a:rPr lang="zh-CN" altLang="en-US" sz="2800" b="1">
                <a:ea typeface="黑体" pitchFamily="2" charset="-122"/>
              </a:rPr>
              <a:t>对</a:t>
            </a:r>
            <a:r>
              <a:rPr lang="en-US" altLang="zh-CN" sz="2800" b="1">
                <a:ea typeface="黑体" pitchFamily="2" charset="-122"/>
              </a:rPr>
              <a:t>B</a:t>
            </a:r>
            <a:r>
              <a:rPr lang="zh-CN" altLang="en-US" sz="2800" b="1">
                <a:ea typeface="黑体" pitchFamily="2" charset="-122"/>
              </a:rPr>
              <a:t>的差。</a:t>
            </a:r>
          </a:p>
        </p:txBody>
      </p:sp>
      <p:graphicFrame>
        <p:nvGraphicFramePr>
          <p:cNvPr id="13316" name="Object 4"/>
          <p:cNvGraphicFramePr>
            <a:graphicFrameLocks noChangeAspect="1"/>
          </p:cNvGraphicFramePr>
          <p:nvPr/>
        </p:nvGraphicFramePr>
        <p:xfrm>
          <a:off x="2438400" y="2646363"/>
          <a:ext cx="4624388" cy="2687637"/>
        </p:xfrm>
        <a:graphic>
          <a:graphicData uri="http://schemas.openxmlformats.org/presentationml/2006/ole">
            <mc:AlternateContent xmlns:mc="http://schemas.openxmlformats.org/markup-compatibility/2006">
              <mc:Choice xmlns:v="urn:schemas-microsoft-com:vml" Requires="v">
                <p:oleObj spid="_x0000_s13375" name="Photo Editor 照片" r:id="rId4" imgW="3457143" imgH="2010056" progId="MSPhotoEd.3">
                  <p:embed/>
                </p:oleObj>
              </mc:Choice>
              <mc:Fallback>
                <p:oleObj name="Photo Editor 照片" r:id="rId4" imgW="3457143" imgH="2010056" progId="MSPhotoEd.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2646363"/>
                        <a:ext cx="4624388" cy="268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7" name="Text Box 5"/>
          <p:cNvSpPr txBox="1">
            <a:spLocks noChangeArrowheads="1"/>
          </p:cNvSpPr>
          <p:nvPr/>
        </p:nvSpPr>
        <p:spPr bwMode="auto">
          <a:xfrm>
            <a:off x="3581400" y="5562600"/>
            <a:ext cx="2209800" cy="519113"/>
          </a:xfrm>
          <a:prstGeom prst="rect">
            <a:avLst/>
          </a:prstGeom>
          <a:noFill/>
          <a:ln w="9525">
            <a:noFill/>
            <a:miter lim="800000"/>
            <a:headEnd/>
            <a:tailEnd/>
          </a:ln>
          <a:effectLst/>
        </p:spPr>
        <p:txBody>
          <a:bodyPr>
            <a:spAutoFit/>
          </a:bodyPr>
          <a:lstStyle/>
          <a:p>
            <a:pPr>
              <a:spcBef>
                <a:spcPct val="50000"/>
              </a:spcBef>
            </a:pPr>
            <a:r>
              <a:rPr lang="zh-CN" altLang="en-US" sz="2800" b="1"/>
              <a:t>（</a:t>
            </a:r>
            <a:r>
              <a:rPr lang="en-US" altLang="zh-CN" sz="2800" b="1"/>
              <a:t>a</a:t>
            </a:r>
            <a:r>
              <a:rPr lang="zh-CN" altLang="en-US" sz="2800" b="1"/>
              <a:t>）</a:t>
            </a:r>
            <a:r>
              <a:rPr lang="en-US" altLang="zh-CN" sz="2800" b="1"/>
              <a:t>A-B</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2"/>
          <p:cNvGraphicFramePr>
            <a:graphicFrameLocks noChangeAspect="1"/>
          </p:cNvGraphicFramePr>
          <p:nvPr/>
        </p:nvGraphicFramePr>
        <p:xfrm>
          <a:off x="2286000" y="990600"/>
          <a:ext cx="4572000" cy="2759075"/>
        </p:xfrm>
        <a:graphic>
          <a:graphicData uri="http://schemas.openxmlformats.org/presentationml/2006/ole">
            <mc:AlternateContent xmlns:mc="http://schemas.openxmlformats.org/markup-compatibility/2006">
              <mc:Choice xmlns:v="urn:schemas-microsoft-com:vml" Requires="v">
                <p:oleObj spid="_x0000_s14457" name="Photo Editor 照片" r:id="rId4" imgW="3362794" imgH="2029108" progId="MSPhotoEd.3">
                  <p:embed/>
                </p:oleObj>
              </mc:Choice>
              <mc:Fallback>
                <p:oleObj name="Photo Editor 照片" r:id="rId4" imgW="3362794" imgH="2029108" progId="MSPhotoEd.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990600"/>
                        <a:ext cx="4572000" cy="275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341" name="Group 5"/>
          <p:cNvGrpSpPr>
            <a:grpSpLocks/>
          </p:cNvGrpSpPr>
          <p:nvPr/>
        </p:nvGrpSpPr>
        <p:grpSpPr bwMode="auto">
          <a:xfrm>
            <a:off x="2819400" y="4205288"/>
            <a:ext cx="4724400" cy="519112"/>
            <a:chOff x="1632" y="2640"/>
            <a:chExt cx="2976" cy="327"/>
          </a:xfrm>
        </p:grpSpPr>
        <p:sp>
          <p:nvSpPr>
            <p:cNvPr id="14339" name="Text Box 3"/>
            <p:cNvSpPr txBox="1">
              <a:spLocks noChangeArrowheads="1"/>
            </p:cNvSpPr>
            <p:nvPr/>
          </p:nvSpPr>
          <p:spPr bwMode="auto">
            <a:xfrm>
              <a:off x="1632" y="2640"/>
              <a:ext cx="2976" cy="327"/>
            </a:xfrm>
            <a:prstGeom prst="rect">
              <a:avLst/>
            </a:prstGeom>
            <a:noFill/>
            <a:ln w="9525">
              <a:noFill/>
              <a:miter lim="800000"/>
              <a:headEnd/>
              <a:tailEnd/>
            </a:ln>
            <a:effectLst/>
          </p:spPr>
          <p:txBody>
            <a:bodyPr>
              <a:spAutoFit/>
            </a:bodyPr>
            <a:lstStyle/>
            <a:p>
              <a:pPr>
                <a:spcBef>
                  <a:spcPct val="50000"/>
                </a:spcBef>
              </a:pPr>
              <a:r>
                <a:rPr lang="zh-CN" altLang="en-US" sz="2800" b="1"/>
                <a:t>（</a:t>
              </a:r>
              <a:r>
                <a:rPr lang="en-US" altLang="zh-CN" sz="2800" b="1"/>
                <a:t>b</a:t>
              </a:r>
              <a:r>
                <a:rPr lang="zh-CN" altLang="en-US" sz="2800" b="1"/>
                <a:t>）</a:t>
              </a:r>
              <a:r>
                <a:rPr lang="en-US" altLang="zh-CN" sz="2800" b="1"/>
                <a:t>A-B</a:t>
              </a:r>
              <a:r>
                <a:rPr lang="zh-CN" altLang="en-US" sz="2800" b="1"/>
                <a:t>（           ）</a:t>
              </a:r>
            </a:p>
          </p:txBody>
        </p:sp>
        <p:graphicFrame>
          <p:nvGraphicFramePr>
            <p:cNvPr id="14340" name="Object 4"/>
            <p:cNvGraphicFramePr>
              <a:graphicFrameLocks noChangeAspect="1"/>
            </p:cNvGraphicFramePr>
            <p:nvPr/>
          </p:nvGraphicFramePr>
          <p:xfrm>
            <a:off x="2864" y="2704"/>
            <a:ext cx="624" cy="201"/>
          </p:xfrm>
          <a:graphic>
            <a:graphicData uri="http://schemas.openxmlformats.org/presentationml/2006/ole">
              <mc:AlternateContent xmlns:mc="http://schemas.openxmlformats.org/markup-compatibility/2006">
                <mc:Choice xmlns:v="urn:schemas-microsoft-com:vml" Requires="v">
                  <p:oleObj spid="_x0000_s14458" name="公式" r:id="rId6" imgW="711000" imgH="228600" progId="Equation.3">
                    <p:embed/>
                  </p:oleObj>
                </mc:Choice>
                <mc:Fallback>
                  <p:oleObj name="公式" r:id="rId6" imgW="711000" imgH="22860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4" y="2704"/>
                          <a:ext cx="624"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381000" y="400050"/>
            <a:ext cx="66294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事件运算性质：</a:t>
            </a:r>
          </a:p>
        </p:txBody>
      </p:sp>
      <p:sp>
        <p:nvSpPr>
          <p:cNvPr id="115715" name="Text Box 3"/>
          <p:cNvSpPr txBox="1">
            <a:spLocks noChangeArrowheads="1"/>
          </p:cNvSpPr>
          <p:nvPr/>
        </p:nvSpPr>
        <p:spPr bwMode="auto">
          <a:xfrm>
            <a:off x="685800" y="1071563"/>
            <a:ext cx="74676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zh-CN" altLang="en-US" sz="2800" b="1">
                <a:ea typeface="黑体" pitchFamily="2" charset="-122"/>
              </a:rPr>
              <a:t>交换律：                       ，</a:t>
            </a:r>
          </a:p>
        </p:txBody>
      </p:sp>
      <p:graphicFrame>
        <p:nvGraphicFramePr>
          <p:cNvPr id="115716" name="Object 4"/>
          <p:cNvGraphicFramePr>
            <a:graphicFrameLocks noChangeAspect="1"/>
          </p:cNvGraphicFramePr>
          <p:nvPr/>
        </p:nvGraphicFramePr>
        <p:xfrm>
          <a:off x="2921000" y="1160463"/>
          <a:ext cx="1981200" cy="401637"/>
        </p:xfrm>
        <a:graphic>
          <a:graphicData uri="http://schemas.openxmlformats.org/presentationml/2006/ole">
            <mc:AlternateContent xmlns:mc="http://schemas.openxmlformats.org/markup-compatibility/2006">
              <mc:Choice xmlns:v="urn:schemas-microsoft-com:vml" Requires="v">
                <p:oleObj spid="_x0000_s116199" name="Equation" r:id="rId4" imgW="939600" imgH="190440" progId="Equation.3">
                  <p:embed/>
                </p:oleObj>
              </mc:Choice>
              <mc:Fallback>
                <p:oleObj name="Equation" r:id="rId4" imgW="939600" imgH="19044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1000" y="1160463"/>
                        <a:ext cx="1981200" cy="401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17" name="Object 5"/>
          <p:cNvGraphicFramePr>
            <a:graphicFrameLocks noChangeAspect="1"/>
          </p:cNvGraphicFramePr>
          <p:nvPr/>
        </p:nvGraphicFramePr>
        <p:xfrm>
          <a:off x="5334000" y="1143000"/>
          <a:ext cx="1981200" cy="401638"/>
        </p:xfrm>
        <a:graphic>
          <a:graphicData uri="http://schemas.openxmlformats.org/presentationml/2006/ole">
            <mc:AlternateContent xmlns:mc="http://schemas.openxmlformats.org/markup-compatibility/2006">
              <mc:Choice xmlns:v="urn:schemas-microsoft-com:vml" Requires="v">
                <p:oleObj spid="_x0000_s116200" name="Equation" r:id="rId6" imgW="939600" imgH="190440" progId="Equation.DSMT4">
                  <p:embed/>
                </p:oleObj>
              </mc:Choice>
              <mc:Fallback>
                <p:oleObj name="Equation" r:id="rId6" imgW="939600" imgH="190440" progId="Equation.DSMT4">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1143000"/>
                        <a:ext cx="1981200" cy="401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18" name="Text Box 6"/>
          <p:cNvSpPr txBox="1">
            <a:spLocks noChangeArrowheads="1"/>
          </p:cNvSpPr>
          <p:nvPr/>
        </p:nvSpPr>
        <p:spPr bwMode="auto">
          <a:xfrm>
            <a:off x="685800" y="1676400"/>
            <a:ext cx="7848600" cy="523220"/>
          </a:xfrm>
          <a:prstGeom prst="rect">
            <a:avLst/>
          </a:prstGeom>
          <a:noFill/>
          <a:ln w="9525">
            <a:noFill/>
            <a:miter lim="800000"/>
            <a:headEnd/>
            <a:tailEnd/>
          </a:ln>
          <a:effectLst/>
        </p:spPr>
        <p:txBody>
          <a:bodyPr wrap="square">
            <a:spAutoFit/>
          </a:bodyPr>
          <a:lstStyle/>
          <a:p>
            <a:pPr>
              <a:spcBef>
                <a:spcPct val="50000"/>
              </a:spcBef>
            </a:pPr>
            <a:r>
              <a:rPr lang="en-US" altLang="zh-CN" sz="2800" b="1" dirty="0">
                <a:ea typeface="黑体" pitchFamily="2" charset="-122"/>
              </a:rPr>
              <a:t>—— </a:t>
            </a:r>
            <a:r>
              <a:rPr lang="zh-CN" altLang="en-US" sz="2800" b="1" dirty="0" smtClean="0">
                <a:ea typeface="黑体" pitchFamily="2" charset="-122"/>
              </a:rPr>
              <a:t>结合律                                             </a:t>
            </a:r>
            <a:r>
              <a:rPr lang="zh-CN" altLang="en-US" sz="2800" b="1" dirty="0" smtClean="0">
                <a:solidFill>
                  <a:srgbClr val="FF0000"/>
                </a:solidFill>
                <a:ea typeface="黑体" pitchFamily="2" charset="-122"/>
              </a:rPr>
              <a:t>运算相同</a:t>
            </a:r>
            <a:r>
              <a:rPr lang="zh-CN" altLang="en-US" sz="2800" b="1" dirty="0" smtClean="0">
                <a:ea typeface="黑体" pitchFamily="2" charset="-122"/>
              </a:rPr>
              <a:t>：</a:t>
            </a:r>
            <a:endParaRPr lang="zh-CN" altLang="en-US" sz="2800" b="1" dirty="0">
              <a:ea typeface="黑体" pitchFamily="2" charset="-122"/>
            </a:endParaRPr>
          </a:p>
        </p:txBody>
      </p:sp>
      <p:graphicFrame>
        <p:nvGraphicFramePr>
          <p:cNvPr id="115719" name="Object 7"/>
          <p:cNvGraphicFramePr>
            <a:graphicFrameLocks noChangeAspect="1"/>
          </p:cNvGraphicFramePr>
          <p:nvPr/>
        </p:nvGraphicFramePr>
        <p:xfrm>
          <a:off x="2921000" y="1763713"/>
          <a:ext cx="3481388" cy="455612"/>
        </p:xfrm>
        <a:graphic>
          <a:graphicData uri="http://schemas.openxmlformats.org/presentationml/2006/ole">
            <mc:AlternateContent xmlns:mc="http://schemas.openxmlformats.org/markup-compatibility/2006">
              <mc:Choice xmlns:v="urn:schemas-microsoft-com:vml" Requires="v">
                <p:oleObj spid="_x0000_s116201" name="Equation" r:id="rId8" imgW="1650960" imgH="215640" progId="Equation.3">
                  <p:embed/>
                </p:oleObj>
              </mc:Choice>
              <mc:Fallback>
                <p:oleObj name="Equation" r:id="rId8" imgW="1650960" imgH="215640" progId="Equation.3">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1000" y="1763713"/>
                        <a:ext cx="3481388"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20" name="Object 8"/>
          <p:cNvGraphicFramePr>
            <a:graphicFrameLocks noChangeAspect="1"/>
          </p:cNvGraphicFramePr>
          <p:nvPr/>
        </p:nvGraphicFramePr>
        <p:xfrm>
          <a:off x="2933700" y="2286000"/>
          <a:ext cx="3481388" cy="455613"/>
        </p:xfrm>
        <a:graphic>
          <a:graphicData uri="http://schemas.openxmlformats.org/presentationml/2006/ole">
            <mc:AlternateContent xmlns:mc="http://schemas.openxmlformats.org/markup-compatibility/2006">
              <mc:Choice xmlns:v="urn:schemas-microsoft-com:vml" Requires="v">
                <p:oleObj spid="_x0000_s116202" name="Equation" r:id="rId10" imgW="1650960" imgH="215640" progId="Equation.3">
                  <p:embed/>
                </p:oleObj>
              </mc:Choice>
              <mc:Fallback>
                <p:oleObj name="Equation" r:id="rId10" imgW="1650960" imgH="215640" progId="Equation.3">
                  <p:embed/>
                  <p:pic>
                    <p:nvPicPr>
                      <p:cNvPr id="0"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33700" y="2286000"/>
                        <a:ext cx="3481388" cy="455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21" name="Text Box 9"/>
          <p:cNvSpPr txBox="1">
            <a:spLocks noChangeArrowheads="1"/>
          </p:cNvSpPr>
          <p:nvPr/>
        </p:nvSpPr>
        <p:spPr bwMode="auto">
          <a:xfrm>
            <a:off x="685800" y="2819400"/>
            <a:ext cx="8350696" cy="523220"/>
          </a:xfrm>
          <a:prstGeom prst="rect">
            <a:avLst/>
          </a:prstGeom>
          <a:noFill/>
          <a:ln w="9525">
            <a:noFill/>
            <a:miter lim="800000"/>
            <a:headEnd/>
            <a:tailEnd/>
          </a:ln>
          <a:effectLst/>
        </p:spPr>
        <p:txBody>
          <a:bodyPr wrap="square">
            <a:spAutoFit/>
          </a:bodyPr>
          <a:lstStyle/>
          <a:p>
            <a:pPr>
              <a:spcBef>
                <a:spcPct val="50000"/>
              </a:spcBef>
            </a:pPr>
            <a:r>
              <a:rPr lang="en-US" altLang="zh-CN" sz="2800" b="1" dirty="0">
                <a:ea typeface="黑体" pitchFamily="2" charset="-122"/>
              </a:rPr>
              <a:t>—— </a:t>
            </a:r>
            <a:r>
              <a:rPr lang="zh-CN" altLang="en-US" sz="2800" b="1" dirty="0" smtClean="0">
                <a:ea typeface="黑体" pitchFamily="2" charset="-122"/>
              </a:rPr>
              <a:t>分配律                                                    </a:t>
            </a:r>
            <a:r>
              <a:rPr lang="zh-CN" altLang="en-US" sz="2800" b="1" dirty="0" smtClean="0">
                <a:solidFill>
                  <a:srgbClr val="FF0000"/>
                </a:solidFill>
                <a:ea typeface="黑体" pitchFamily="2" charset="-122"/>
              </a:rPr>
              <a:t>运算不同</a:t>
            </a:r>
            <a:r>
              <a:rPr lang="zh-CN" altLang="en-US" sz="2800" b="1" dirty="0" smtClean="0">
                <a:ea typeface="黑体" pitchFamily="2" charset="-122"/>
              </a:rPr>
              <a:t>：</a:t>
            </a:r>
            <a:endParaRPr lang="zh-CN" altLang="en-US" sz="2800" b="1" dirty="0">
              <a:ea typeface="黑体" pitchFamily="2" charset="-122"/>
            </a:endParaRPr>
          </a:p>
        </p:txBody>
      </p:sp>
      <p:graphicFrame>
        <p:nvGraphicFramePr>
          <p:cNvPr id="115722" name="Object 10"/>
          <p:cNvGraphicFramePr>
            <a:graphicFrameLocks noChangeAspect="1"/>
          </p:cNvGraphicFramePr>
          <p:nvPr/>
        </p:nvGraphicFramePr>
        <p:xfrm>
          <a:off x="2919413" y="2870200"/>
          <a:ext cx="4205287" cy="455613"/>
        </p:xfrm>
        <a:graphic>
          <a:graphicData uri="http://schemas.openxmlformats.org/presentationml/2006/ole">
            <mc:AlternateContent xmlns:mc="http://schemas.openxmlformats.org/markup-compatibility/2006">
              <mc:Choice xmlns:v="urn:schemas-microsoft-com:vml" Requires="v">
                <p:oleObj spid="_x0000_s116203" name="Equation" r:id="rId12" imgW="1993680" imgH="215640" progId="Equation.3">
                  <p:embed/>
                </p:oleObj>
              </mc:Choice>
              <mc:Fallback>
                <p:oleObj name="Equation" r:id="rId12" imgW="1993680" imgH="215640" progId="Equation.3">
                  <p:embed/>
                  <p:pic>
                    <p:nvPicPr>
                      <p:cNvPr id="0"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19413" y="2870200"/>
                        <a:ext cx="4205287" cy="455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23" name="Object 11"/>
          <p:cNvGraphicFramePr>
            <a:graphicFrameLocks noChangeAspect="1"/>
          </p:cNvGraphicFramePr>
          <p:nvPr/>
        </p:nvGraphicFramePr>
        <p:xfrm>
          <a:off x="2933700" y="3429000"/>
          <a:ext cx="4205288" cy="455613"/>
        </p:xfrm>
        <a:graphic>
          <a:graphicData uri="http://schemas.openxmlformats.org/presentationml/2006/ole">
            <mc:AlternateContent xmlns:mc="http://schemas.openxmlformats.org/markup-compatibility/2006">
              <mc:Choice xmlns:v="urn:schemas-microsoft-com:vml" Requires="v">
                <p:oleObj spid="_x0000_s116204" name="Equation" r:id="rId14" imgW="1993680" imgH="215640" progId="Equation.3">
                  <p:embed/>
                </p:oleObj>
              </mc:Choice>
              <mc:Fallback>
                <p:oleObj name="Equation" r:id="rId14" imgW="1993680" imgH="215640" progId="Equation.3">
                  <p:embed/>
                  <p:pic>
                    <p:nvPicPr>
                      <p:cNvPr id="0" name="Picture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33700" y="3429000"/>
                        <a:ext cx="4205288" cy="455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24" name="Text Box 12"/>
          <p:cNvSpPr txBox="1">
            <a:spLocks noChangeArrowheads="1"/>
          </p:cNvSpPr>
          <p:nvPr/>
        </p:nvSpPr>
        <p:spPr bwMode="auto">
          <a:xfrm>
            <a:off x="685800" y="4052888"/>
            <a:ext cx="7918648" cy="523220"/>
          </a:xfrm>
          <a:prstGeom prst="rect">
            <a:avLst/>
          </a:prstGeom>
          <a:noFill/>
          <a:ln w="9525">
            <a:noFill/>
            <a:miter lim="800000"/>
            <a:headEnd/>
            <a:tailEnd/>
          </a:ln>
          <a:effectLst/>
        </p:spPr>
        <p:txBody>
          <a:bodyPr wrap="square">
            <a:spAutoFit/>
          </a:bodyPr>
          <a:lstStyle/>
          <a:p>
            <a:pPr>
              <a:spcBef>
                <a:spcPct val="50000"/>
              </a:spcBef>
            </a:pPr>
            <a:r>
              <a:rPr lang="en-US" altLang="zh-CN" sz="2800" b="1" dirty="0">
                <a:ea typeface="黑体" pitchFamily="2" charset="-122"/>
              </a:rPr>
              <a:t>—— </a:t>
            </a:r>
            <a:r>
              <a:rPr lang="zh-CN" altLang="en-US" sz="2800" b="1" dirty="0">
                <a:ea typeface="黑体" pitchFamily="2" charset="-122"/>
              </a:rPr>
              <a:t>对偶</a:t>
            </a:r>
            <a:r>
              <a:rPr lang="zh-CN" altLang="en-US" sz="2800" b="1" dirty="0" smtClean="0">
                <a:ea typeface="黑体" pitchFamily="2" charset="-122"/>
              </a:rPr>
              <a:t>律：                       </a:t>
            </a:r>
            <a:r>
              <a:rPr lang="zh-CN" altLang="en-US" sz="2800" b="1" dirty="0" smtClean="0">
                <a:solidFill>
                  <a:srgbClr val="FF0000"/>
                </a:solidFill>
                <a:ea typeface="黑体" pitchFamily="2" charset="-122"/>
              </a:rPr>
              <a:t>（并之余等于余之交）</a:t>
            </a:r>
            <a:endParaRPr lang="zh-CN" altLang="en-US" sz="2800" b="1" dirty="0">
              <a:solidFill>
                <a:srgbClr val="FF0000"/>
              </a:solidFill>
              <a:ea typeface="黑体" pitchFamily="2" charset="-122"/>
            </a:endParaRPr>
          </a:p>
        </p:txBody>
      </p:sp>
      <p:graphicFrame>
        <p:nvGraphicFramePr>
          <p:cNvPr id="115725" name="Object 13"/>
          <p:cNvGraphicFramePr>
            <a:graphicFrameLocks noChangeAspect="1"/>
          </p:cNvGraphicFramePr>
          <p:nvPr/>
        </p:nvGraphicFramePr>
        <p:xfrm>
          <a:off x="2971800" y="4075113"/>
          <a:ext cx="1981200" cy="482600"/>
        </p:xfrm>
        <a:graphic>
          <a:graphicData uri="http://schemas.openxmlformats.org/presentationml/2006/ole">
            <mc:AlternateContent xmlns:mc="http://schemas.openxmlformats.org/markup-compatibility/2006">
              <mc:Choice xmlns:v="urn:schemas-microsoft-com:vml" Requires="v">
                <p:oleObj spid="_x0000_s116205" name="Equation" r:id="rId16" imgW="939600" imgH="228600" progId="Equation.3">
                  <p:embed/>
                </p:oleObj>
              </mc:Choice>
              <mc:Fallback>
                <p:oleObj name="Equation" r:id="rId16" imgW="939600" imgH="228600" progId="Equation.3">
                  <p:embed/>
                  <p:pic>
                    <p:nvPicPr>
                      <p:cNvPr id="0" name="Picture 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71800" y="4075113"/>
                        <a:ext cx="19812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26" name="Object 14"/>
          <p:cNvGraphicFramePr>
            <a:graphicFrameLocks noChangeAspect="1"/>
          </p:cNvGraphicFramePr>
          <p:nvPr/>
        </p:nvGraphicFramePr>
        <p:xfrm>
          <a:off x="2971800" y="4648200"/>
          <a:ext cx="1981200" cy="482600"/>
        </p:xfrm>
        <a:graphic>
          <a:graphicData uri="http://schemas.openxmlformats.org/presentationml/2006/ole">
            <mc:AlternateContent xmlns:mc="http://schemas.openxmlformats.org/markup-compatibility/2006">
              <mc:Choice xmlns:v="urn:schemas-microsoft-com:vml" Requires="v">
                <p:oleObj spid="_x0000_s116206" name="Equation" r:id="rId18" imgW="939600" imgH="228600" progId="Equation.3">
                  <p:embed/>
                </p:oleObj>
              </mc:Choice>
              <mc:Fallback>
                <p:oleObj name="Equation" r:id="rId18" imgW="939600" imgH="228600" progId="Equation.3">
                  <p:embed/>
                  <p:pic>
                    <p:nvPicPr>
                      <p:cNvPr id="0" name="Picture 1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71800" y="4648200"/>
                        <a:ext cx="19812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27" name="Text Box 15"/>
          <p:cNvSpPr txBox="1">
            <a:spLocks noChangeArrowheads="1"/>
          </p:cNvSpPr>
          <p:nvPr/>
        </p:nvSpPr>
        <p:spPr bwMode="auto">
          <a:xfrm>
            <a:off x="685800" y="5181600"/>
            <a:ext cx="7848600" cy="1117600"/>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可用维恩图验证，可推广到三个或三个以上事件的运算。</a:t>
            </a:r>
          </a:p>
        </p:txBody>
      </p:sp>
      <p:sp>
        <p:nvSpPr>
          <p:cNvPr id="18" name="矩形 17"/>
          <p:cNvSpPr/>
          <p:nvPr/>
        </p:nvSpPr>
        <p:spPr>
          <a:xfrm>
            <a:off x="5004048" y="4581128"/>
            <a:ext cx="3791423" cy="523220"/>
          </a:xfrm>
          <a:prstGeom prst="rect">
            <a:avLst/>
          </a:prstGeom>
        </p:spPr>
        <p:txBody>
          <a:bodyPr wrap="none">
            <a:spAutoFit/>
          </a:bodyPr>
          <a:lstStyle/>
          <a:p>
            <a:r>
              <a:rPr lang="zh-CN" altLang="en-US" sz="2800" b="1" dirty="0">
                <a:solidFill>
                  <a:srgbClr val="FF0000"/>
                </a:solidFill>
                <a:ea typeface="黑体" pitchFamily="2" charset="-122"/>
              </a:rPr>
              <a:t>（交之余等于余之并）</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28600" y="623888"/>
            <a:ext cx="41148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（四）事件的概率</a:t>
            </a:r>
          </a:p>
        </p:txBody>
      </p:sp>
      <p:sp>
        <p:nvSpPr>
          <p:cNvPr id="15363" name="Text Box 3"/>
          <p:cNvSpPr txBox="1">
            <a:spLocks noChangeArrowheads="1"/>
          </p:cNvSpPr>
          <p:nvPr/>
        </p:nvSpPr>
        <p:spPr bwMode="auto">
          <a:xfrm>
            <a:off x="914400" y="1400175"/>
            <a:ext cx="69342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概率</a:t>
            </a:r>
            <a:r>
              <a:rPr lang="en-US" altLang="zh-CN" sz="2800" b="1">
                <a:ea typeface="黑体" pitchFamily="2" charset="-122"/>
              </a:rPr>
              <a:t>——</a:t>
            </a:r>
            <a:r>
              <a:rPr lang="zh-CN" altLang="en-US" sz="2800" b="1">
                <a:ea typeface="黑体" pitchFamily="2" charset="-122"/>
              </a:rPr>
              <a:t>事件发生可能性大小的度量</a:t>
            </a:r>
          </a:p>
        </p:txBody>
      </p:sp>
      <p:sp>
        <p:nvSpPr>
          <p:cNvPr id="15364" name="Text Box 4"/>
          <p:cNvSpPr txBox="1">
            <a:spLocks noChangeArrowheads="1"/>
          </p:cNvSpPr>
          <p:nvPr/>
        </p:nvSpPr>
        <p:spPr bwMode="auto">
          <a:xfrm>
            <a:off x="755576" y="1988840"/>
            <a:ext cx="7620000" cy="2468368"/>
          </a:xfrm>
          <a:prstGeom prst="rect">
            <a:avLst/>
          </a:prstGeom>
          <a:noFill/>
          <a:ln w="9525">
            <a:noFill/>
            <a:miter lim="800000"/>
            <a:headEnd/>
            <a:tailEnd/>
          </a:ln>
          <a:effectLst/>
        </p:spPr>
        <p:txBody>
          <a:bodyPr>
            <a:spAutoFit/>
          </a:bodyPr>
          <a:lstStyle/>
          <a:p>
            <a:pPr>
              <a:lnSpc>
                <a:spcPct val="110000"/>
              </a:lnSpc>
              <a:spcBef>
                <a:spcPct val="50000"/>
              </a:spcBef>
            </a:pPr>
            <a:r>
              <a:rPr lang="zh-CN" altLang="en-US" sz="2400" b="1" dirty="0" smtClean="0">
                <a:ea typeface="黑体" pitchFamily="2" charset="-122"/>
              </a:rPr>
              <a:t>记</a:t>
            </a:r>
            <a:r>
              <a:rPr lang="zh-CN" altLang="en-US" sz="2400" b="1" dirty="0">
                <a:ea typeface="黑体" pitchFamily="2" charset="-122"/>
              </a:rPr>
              <a:t>为</a:t>
            </a:r>
            <a:r>
              <a:rPr lang="en-US" altLang="zh-CN" sz="2400" b="1" dirty="0">
                <a:ea typeface="黑体" pitchFamily="2" charset="-122"/>
              </a:rPr>
              <a:t>P</a:t>
            </a:r>
            <a:r>
              <a:rPr lang="zh-CN" altLang="en-US" sz="2400" b="1" dirty="0">
                <a:ea typeface="黑体" pitchFamily="2" charset="-122"/>
              </a:rPr>
              <a:t>（</a:t>
            </a:r>
            <a:r>
              <a:rPr lang="en-US" altLang="zh-CN" sz="2400" b="1" dirty="0">
                <a:ea typeface="黑体" pitchFamily="2" charset="-122"/>
              </a:rPr>
              <a:t>A</a:t>
            </a:r>
            <a:r>
              <a:rPr lang="zh-CN" altLang="en-US" sz="2400" b="1" dirty="0">
                <a:ea typeface="黑体" pitchFamily="2" charset="-122"/>
              </a:rPr>
              <a:t>）</a:t>
            </a:r>
            <a:r>
              <a:rPr lang="zh-CN" altLang="en-US" sz="2400" b="1" dirty="0" smtClean="0">
                <a:ea typeface="黑体" pitchFamily="2" charset="-122"/>
              </a:rPr>
              <a:t>。</a:t>
            </a:r>
            <a:endParaRPr lang="en-US" altLang="zh-CN" sz="2400" b="1" dirty="0" smtClean="0">
              <a:ea typeface="黑体" pitchFamily="2" charset="-122"/>
            </a:endParaRPr>
          </a:p>
          <a:p>
            <a:pPr>
              <a:lnSpc>
                <a:spcPct val="110000"/>
              </a:lnSpc>
              <a:spcBef>
                <a:spcPct val="50000"/>
              </a:spcBef>
            </a:pPr>
            <a:r>
              <a:rPr lang="zh-CN" altLang="en-US" sz="2000" b="1" dirty="0" smtClean="0">
                <a:solidFill>
                  <a:srgbClr val="FF0000"/>
                </a:solidFill>
                <a:ea typeface="黑体" pitchFamily="2" charset="-122"/>
              </a:rPr>
              <a:t>降水概率：</a:t>
            </a:r>
            <a:endParaRPr lang="en-US" altLang="zh-CN" sz="2000" b="1" dirty="0" smtClean="0">
              <a:solidFill>
                <a:srgbClr val="FF0000"/>
              </a:solidFill>
              <a:ea typeface="黑体" pitchFamily="2" charset="-122"/>
            </a:endParaRPr>
          </a:p>
          <a:p>
            <a:pPr>
              <a:lnSpc>
                <a:spcPct val="110000"/>
              </a:lnSpc>
              <a:spcBef>
                <a:spcPct val="50000"/>
              </a:spcBef>
            </a:pPr>
            <a:r>
              <a:rPr lang="zh-CN" altLang="en-US" sz="2000" b="1" dirty="0" smtClean="0">
                <a:solidFill>
                  <a:srgbClr val="FF0000"/>
                </a:solidFill>
                <a:ea typeface="黑体" pitchFamily="2" charset="-122"/>
              </a:rPr>
              <a:t>成功的概率：</a:t>
            </a:r>
            <a:endParaRPr lang="en-US" altLang="zh-CN" sz="2000" b="1" dirty="0" smtClean="0">
              <a:solidFill>
                <a:srgbClr val="FF0000"/>
              </a:solidFill>
              <a:ea typeface="黑体" pitchFamily="2" charset="-122"/>
            </a:endParaRPr>
          </a:p>
          <a:p>
            <a:pPr>
              <a:lnSpc>
                <a:spcPct val="110000"/>
              </a:lnSpc>
              <a:spcBef>
                <a:spcPct val="50000"/>
              </a:spcBef>
            </a:pPr>
            <a:r>
              <a:rPr lang="zh-CN" altLang="en-US" sz="2000" b="1" dirty="0" smtClean="0">
                <a:solidFill>
                  <a:srgbClr val="FF0000"/>
                </a:solidFill>
                <a:ea typeface="黑体" pitchFamily="2" charset="-122"/>
              </a:rPr>
              <a:t>中奖的概率：</a:t>
            </a:r>
            <a:endParaRPr lang="en-US" altLang="zh-CN" sz="2000" b="1" dirty="0" smtClean="0">
              <a:solidFill>
                <a:srgbClr val="FF0000"/>
              </a:solidFill>
              <a:ea typeface="黑体" pitchFamily="2" charset="-122"/>
            </a:endParaRPr>
          </a:p>
          <a:p>
            <a:pPr>
              <a:lnSpc>
                <a:spcPct val="110000"/>
              </a:lnSpc>
              <a:spcBef>
                <a:spcPct val="50000"/>
              </a:spcBef>
            </a:pPr>
            <a:r>
              <a:rPr lang="zh-CN" altLang="en-US" sz="2000" b="1" dirty="0" smtClean="0">
                <a:solidFill>
                  <a:srgbClr val="FF0000"/>
                </a:solidFill>
                <a:ea typeface="黑体" pitchFamily="2" charset="-122"/>
              </a:rPr>
              <a:t>风险：</a:t>
            </a:r>
            <a:r>
              <a:rPr lang="zh-CN" altLang="en-US" sz="2000" b="1" dirty="0" smtClean="0">
                <a:ea typeface="黑体" pitchFamily="2" charset="-122"/>
              </a:rPr>
              <a:t>不希望发生事件发生的可能性</a:t>
            </a:r>
            <a:endParaRPr lang="zh-CN" altLang="en-US" sz="2800" b="1" dirty="0">
              <a:ea typeface="黑体" pitchFamily="2" charset="-122"/>
            </a:endParaRPr>
          </a:p>
        </p:txBody>
      </p:sp>
      <p:sp>
        <p:nvSpPr>
          <p:cNvPr id="15365" name="Text Box 5"/>
          <p:cNvSpPr txBox="1">
            <a:spLocks noChangeArrowheads="1"/>
          </p:cNvSpPr>
          <p:nvPr/>
        </p:nvSpPr>
        <p:spPr bwMode="auto">
          <a:xfrm>
            <a:off x="755576" y="4725144"/>
            <a:ext cx="7924800" cy="461665"/>
          </a:xfrm>
          <a:prstGeom prst="rect">
            <a:avLst/>
          </a:prstGeom>
          <a:noFill/>
          <a:ln w="9525">
            <a:noFill/>
            <a:miter lim="800000"/>
            <a:headEnd/>
            <a:tailEnd/>
          </a:ln>
          <a:effectLst/>
        </p:spPr>
        <p:txBody>
          <a:bodyPr>
            <a:spAutoFit/>
          </a:bodyPr>
          <a:lstStyle/>
          <a:p>
            <a:pPr>
              <a:spcBef>
                <a:spcPct val="50000"/>
              </a:spcBef>
            </a:pPr>
            <a:r>
              <a:rPr lang="en-US" altLang="zh-CN" sz="2400" b="1" dirty="0">
                <a:ea typeface="黑体" pitchFamily="2" charset="-122"/>
                <a:sym typeface="Wingdings" pitchFamily="2" charset="2"/>
              </a:rPr>
              <a:t></a:t>
            </a:r>
            <a:r>
              <a:rPr lang="en-US" altLang="zh-CN" sz="2400" b="1" dirty="0">
                <a:ea typeface="黑体" pitchFamily="2" charset="-122"/>
              </a:rPr>
              <a:t>  </a:t>
            </a:r>
            <a:r>
              <a:rPr lang="zh-CN" altLang="en-US" sz="2400" b="1" dirty="0">
                <a:ea typeface="黑体" pitchFamily="2" charset="-122"/>
              </a:rPr>
              <a:t>概率是一个介于</a:t>
            </a:r>
            <a:r>
              <a:rPr lang="en-US" altLang="zh-CN" sz="2400" b="1" dirty="0">
                <a:ea typeface="黑体" pitchFamily="2" charset="-122"/>
              </a:rPr>
              <a:t>0</a:t>
            </a:r>
            <a:r>
              <a:rPr lang="zh-CN" altLang="en-US" sz="2400" b="1" dirty="0">
                <a:ea typeface="黑体" pitchFamily="2" charset="-122"/>
              </a:rPr>
              <a:t>和</a:t>
            </a:r>
            <a:r>
              <a:rPr lang="en-US" altLang="zh-CN" sz="2400" b="1" dirty="0">
                <a:ea typeface="黑体" pitchFamily="2" charset="-122"/>
              </a:rPr>
              <a:t>1</a:t>
            </a:r>
            <a:r>
              <a:rPr lang="zh-CN" altLang="en-US" sz="2400" b="1" dirty="0">
                <a:ea typeface="黑体" pitchFamily="2" charset="-122"/>
              </a:rPr>
              <a:t>之间的数，即</a:t>
            </a:r>
            <a:r>
              <a:rPr lang="en-US" altLang="zh-CN" sz="2400" b="1" dirty="0">
                <a:ea typeface="黑体" pitchFamily="2" charset="-122"/>
              </a:rPr>
              <a:t>0≤P(A)≤1;</a:t>
            </a:r>
          </a:p>
        </p:txBody>
      </p:sp>
      <p:sp>
        <p:nvSpPr>
          <p:cNvPr id="15366" name="Text Box 6"/>
          <p:cNvSpPr txBox="1">
            <a:spLocks noChangeArrowheads="1"/>
          </p:cNvSpPr>
          <p:nvPr/>
        </p:nvSpPr>
        <p:spPr bwMode="auto">
          <a:xfrm>
            <a:off x="755576" y="5229200"/>
            <a:ext cx="7086600" cy="461665"/>
          </a:xfrm>
          <a:prstGeom prst="rect">
            <a:avLst/>
          </a:prstGeom>
          <a:noFill/>
          <a:ln w="9525">
            <a:noFill/>
            <a:miter lim="800000"/>
            <a:headEnd/>
            <a:tailEnd/>
          </a:ln>
          <a:effectLst/>
        </p:spPr>
        <p:txBody>
          <a:bodyPr>
            <a:spAutoFit/>
          </a:bodyPr>
          <a:lstStyle/>
          <a:p>
            <a:pPr>
              <a:spcBef>
                <a:spcPct val="50000"/>
              </a:spcBef>
            </a:pPr>
            <a:r>
              <a:rPr lang="en-US" altLang="zh-CN" sz="2400" b="1" dirty="0">
                <a:ea typeface="黑体" pitchFamily="2" charset="-122"/>
                <a:sym typeface="Wingdings" pitchFamily="2" charset="2"/>
              </a:rPr>
              <a:t></a:t>
            </a:r>
            <a:r>
              <a:rPr lang="en-US" altLang="zh-CN" sz="2400" b="1" dirty="0">
                <a:ea typeface="黑体" pitchFamily="2" charset="-122"/>
              </a:rPr>
              <a:t>  </a:t>
            </a:r>
            <a:r>
              <a:rPr lang="zh-CN" altLang="en-US" sz="2400" b="1" dirty="0">
                <a:ea typeface="黑体" pitchFamily="2" charset="-122"/>
              </a:rPr>
              <a:t>必然事件的概率等于</a:t>
            </a:r>
            <a:r>
              <a:rPr lang="en-US" altLang="zh-CN" sz="2400" b="1" dirty="0">
                <a:ea typeface="黑体" pitchFamily="2" charset="-122"/>
              </a:rPr>
              <a:t>1</a:t>
            </a:r>
            <a:r>
              <a:rPr lang="zh-CN" altLang="en-US" sz="2400" b="1" dirty="0">
                <a:ea typeface="黑体" pitchFamily="2" charset="-122"/>
              </a:rPr>
              <a:t>，即</a:t>
            </a:r>
            <a:r>
              <a:rPr lang="en-US" altLang="zh-CN" sz="2400" b="1" dirty="0">
                <a:ea typeface="黑体" pitchFamily="2" charset="-122"/>
              </a:rPr>
              <a:t>P</a:t>
            </a:r>
            <a:r>
              <a:rPr lang="zh-CN" altLang="en-US" sz="2400" b="1" dirty="0">
                <a:ea typeface="黑体" pitchFamily="2" charset="-122"/>
              </a:rPr>
              <a:t>（</a:t>
            </a:r>
            <a:r>
              <a:rPr lang="en-US" altLang="zh-CN" sz="2400" b="1" dirty="0">
                <a:ea typeface="黑体" pitchFamily="2" charset="-122"/>
              </a:rPr>
              <a:t>Ω</a:t>
            </a:r>
            <a:r>
              <a:rPr lang="zh-CN" altLang="en-US" sz="2400" b="1" dirty="0">
                <a:ea typeface="黑体" pitchFamily="2" charset="-122"/>
              </a:rPr>
              <a:t>）</a:t>
            </a:r>
            <a:r>
              <a:rPr lang="en-US" altLang="zh-CN" sz="2400" b="1" dirty="0">
                <a:ea typeface="黑体" pitchFamily="2" charset="-122"/>
              </a:rPr>
              <a:t>=1</a:t>
            </a:r>
            <a:r>
              <a:rPr lang="zh-CN" altLang="en-US" sz="2400" b="1" dirty="0">
                <a:ea typeface="黑体" pitchFamily="2" charset="-122"/>
              </a:rPr>
              <a:t>；</a:t>
            </a:r>
          </a:p>
        </p:txBody>
      </p:sp>
      <p:sp>
        <p:nvSpPr>
          <p:cNvPr id="15367" name="Text Box 7"/>
          <p:cNvSpPr txBox="1">
            <a:spLocks noChangeArrowheads="1"/>
          </p:cNvSpPr>
          <p:nvPr/>
        </p:nvSpPr>
        <p:spPr bwMode="auto">
          <a:xfrm>
            <a:off x="755576" y="5805264"/>
            <a:ext cx="7239000" cy="461665"/>
          </a:xfrm>
          <a:prstGeom prst="rect">
            <a:avLst/>
          </a:prstGeom>
          <a:noFill/>
          <a:ln w="9525">
            <a:noFill/>
            <a:miter lim="800000"/>
            <a:headEnd/>
            <a:tailEnd/>
          </a:ln>
          <a:effectLst/>
        </p:spPr>
        <p:txBody>
          <a:bodyPr>
            <a:spAutoFit/>
          </a:bodyPr>
          <a:lstStyle/>
          <a:p>
            <a:pPr>
              <a:spcBef>
                <a:spcPct val="50000"/>
              </a:spcBef>
            </a:pPr>
            <a:r>
              <a:rPr lang="en-US" altLang="zh-CN" sz="2400" b="1" dirty="0">
                <a:ea typeface="黑体" pitchFamily="2" charset="-122"/>
                <a:sym typeface="Wingdings" pitchFamily="2" charset="2"/>
              </a:rPr>
              <a:t></a:t>
            </a:r>
            <a:r>
              <a:rPr lang="en-US" altLang="zh-CN" sz="2400" b="1" dirty="0">
                <a:ea typeface="黑体" pitchFamily="2" charset="-122"/>
              </a:rPr>
              <a:t>  </a:t>
            </a:r>
            <a:r>
              <a:rPr lang="zh-CN" altLang="en-US" sz="2400" b="1" dirty="0">
                <a:ea typeface="黑体" pitchFamily="2" charset="-122"/>
              </a:rPr>
              <a:t>不可能事件的概率等于</a:t>
            </a:r>
            <a:r>
              <a:rPr lang="en-US" altLang="zh-CN" sz="2400" b="1" dirty="0">
                <a:ea typeface="黑体" pitchFamily="2" charset="-122"/>
              </a:rPr>
              <a:t>0</a:t>
            </a:r>
            <a:r>
              <a:rPr lang="zh-CN" altLang="en-US" sz="2400" b="1" dirty="0">
                <a:ea typeface="黑体" pitchFamily="2" charset="-122"/>
              </a:rPr>
              <a:t>，即</a:t>
            </a:r>
            <a:r>
              <a:rPr lang="en-US" altLang="zh-CN" sz="2400" b="1" dirty="0">
                <a:ea typeface="黑体" pitchFamily="2" charset="-122"/>
              </a:rPr>
              <a:t>P</a:t>
            </a:r>
            <a:r>
              <a:rPr lang="zh-CN" altLang="en-US" sz="2400" b="1" dirty="0">
                <a:ea typeface="黑体" pitchFamily="2" charset="-122"/>
              </a:rPr>
              <a:t>（</a:t>
            </a:r>
            <a:r>
              <a:rPr lang="en-US" altLang="zh-CN" sz="2400" b="1" dirty="0">
                <a:ea typeface="黑体" pitchFamily="2" charset="-122"/>
              </a:rPr>
              <a:t>Φ</a:t>
            </a:r>
            <a:r>
              <a:rPr lang="zh-CN" altLang="en-US" sz="2400" b="1" dirty="0">
                <a:ea typeface="黑体" pitchFamily="2" charset="-122"/>
              </a:rPr>
              <a:t>）</a:t>
            </a:r>
            <a:r>
              <a:rPr lang="en-US" altLang="zh-CN" sz="2400" b="1" dirty="0">
                <a:ea typeface="黑体" pitchFamily="2" charset="-122"/>
              </a:rPr>
              <a:t>=0</a:t>
            </a:r>
            <a:r>
              <a:rPr lang="zh-CN" altLang="en-US" sz="2400" b="1" dirty="0">
                <a:ea typeface="黑体" pitchFamily="2" charset="-122"/>
              </a:rPr>
              <a: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609600" y="381000"/>
            <a:ext cx="67818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二、概率的古典定义与统计定义</a:t>
            </a:r>
          </a:p>
        </p:txBody>
      </p:sp>
      <p:sp>
        <p:nvSpPr>
          <p:cNvPr id="16387" name="Text Box 3"/>
          <p:cNvSpPr txBox="1">
            <a:spLocks noChangeArrowheads="1"/>
          </p:cNvSpPr>
          <p:nvPr/>
        </p:nvSpPr>
        <p:spPr bwMode="auto">
          <a:xfrm>
            <a:off x="762000" y="1128713"/>
            <a:ext cx="40386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（一）古典定义</a:t>
            </a:r>
          </a:p>
        </p:txBody>
      </p:sp>
      <p:sp>
        <p:nvSpPr>
          <p:cNvPr id="16388" name="Text Box 4"/>
          <p:cNvSpPr txBox="1">
            <a:spLocks noChangeArrowheads="1"/>
          </p:cNvSpPr>
          <p:nvPr/>
        </p:nvSpPr>
        <p:spPr bwMode="auto">
          <a:xfrm>
            <a:off x="179512" y="1700808"/>
            <a:ext cx="8856984" cy="1532727"/>
          </a:xfrm>
          <a:prstGeom prst="rect">
            <a:avLst/>
          </a:prstGeom>
          <a:noFill/>
          <a:ln w="9525">
            <a:noFill/>
            <a:miter lim="800000"/>
            <a:headEnd/>
            <a:tailEnd/>
          </a:ln>
          <a:effectLst/>
        </p:spPr>
        <p:txBody>
          <a:bodyPr wrap="square">
            <a:spAutoFit/>
          </a:bodyPr>
          <a:lstStyle/>
          <a:p>
            <a:pPr>
              <a:lnSpc>
                <a:spcPct val="130000"/>
              </a:lnSpc>
            </a:pPr>
            <a:r>
              <a:rPr lang="en-US" altLang="zh-CN" sz="2400" b="1" dirty="0">
                <a:ea typeface="黑体" pitchFamily="2" charset="-122"/>
              </a:rPr>
              <a:t>——  </a:t>
            </a:r>
            <a:r>
              <a:rPr lang="zh-CN" altLang="en-US" sz="2400" b="1" dirty="0">
                <a:ea typeface="黑体" pitchFamily="2" charset="-122"/>
              </a:rPr>
              <a:t>所涉及的随机现象只有有限个样本点。</a:t>
            </a:r>
            <a:r>
              <a:rPr lang="zh-CN" altLang="en-US" sz="2400" b="1" dirty="0" smtClean="0">
                <a:ea typeface="黑体" pitchFamily="2" charset="-122"/>
              </a:rPr>
              <a:t>如共有</a:t>
            </a:r>
            <a:r>
              <a:rPr lang="en-US" altLang="zh-CN" sz="2400" b="1" dirty="0">
                <a:ea typeface="黑体" pitchFamily="2" charset="-122"/>
              </a:rPr>
              <a:t>n</a:t>
            </a:r>
            <a:r>
              <a:rPr lang="zh-CN" altLang="en-US" sz="2400" b="1" dirty="0">
                <a:ea typeface="黑体" pitchFamily="2" charset="-122"/>
              </a:rPr>
              <a:t>个样本点；</a:t>
            </a:r>
          </a:p>
          <a:p>
            <a:pPr>
              <a:lnSpc>
                <a:spcPct val="130000"/>
              </a:lnSpc>
            </a:pPr>
            <a:r>
              <a:rPr lang="en-US" altLang="zh-CN" sz="2400" b="1" dirty="0">
                <a:ea typeface="黑体" pitchFamily="2" charset="-122"/>
              </a:rPr>
              <a:t>——  </a:t>
            </a:r>
            <a:r>
              <a:rPr lang="zh-CN" altLang="en-US" sz="2400" b="1" dirty="0">
                <a:ea typeface="黑体" pitchFamily="2" charset="-122"/>
              </a:rPr>
              <a:t>每个样本点出现的可能性是相同的（等</a:t>
            </a:r>
            <a:r>
              <a:rPr lang="zh-CN" altLang="en-US" sz="2400" b="1" dirty="0" smtClean="0">
                <a:ea typeface="黑体" pitchFamily="2" charset="-122"/>
              </a:rPr>
              <a:t>可能性</a:t>
            </a:r>
            <a:r>
              <a:rPr lang="zh-CN" altLang="en-US" sz="2400" b="1" dirty="0">
                <a:ea typeface="黑体" pitchFamily="2" charset="-122"/>
              </a:rPr>
              <a:t>）；</a:t>
            </a:r>
          </a:p>
          <a:p>
            <a:pPr>
              <a:lnSpc>
                <a:spcPct val="130000"/>
              </a:lnSpc>
            </a:pPr>
            <a:r>
              <a:rPr lang="en-US" altLang="zh-CN" sz="2400" b="1" dirty="0">
                <a:ea typeface="黑体" pitchFamily="2" charset="-122"/>
              </a:rPr>
              <a:t>——  </a:t>
            </a:r>
            <a:r>
              <a:rPr lang="zh-CN" altLang="en-US" sz="2400" b="1" dirty="0">
                <a:ea typeface="黑体" pitchFamily="2" charset="-122"/>
              </a:rPr>
              <a:t>假如被考察事件</a:t>
            </a:r>
            <a:r>
              <a:rPr lang="en-US" altLang="zh-CN" sz="2400" b="1" dirty="0">
                <a:ea typeface="黑体" pitchFamily="2" charset="-122"/>
              </a:rPr>
              <a:t>A</a:t>
            </a:r>
            <a:r>
              <a:rPr lang="zh-CN" altLang="en-US" sz="2400" b="1" dirty="0">
                <a:ea typeface="黑体" pitchFamily="2" charset="-122"/>
              </a:rPr>
              <a:t>含有</a:t>
            </a:r>
            <a:r>
              <a:rPr lang="en-US" altLang="zh-CN" sz="2400" b="1" dirty="0">
                <a:ea typeface="黑体" pitchFamily="2" charset="-122"/>
              </a:rPr>
              <a:t>K</a:t>
            </a:r>
            <a:r>
              <a:rPr lang="zh-CN" altLang="en-US" sz="2400" b="1" dirty="0">
                <a:ea typeface="黑体" pitchFamily="2" charset="-122"/>
              </a:rPr>
              <a:t>个样本点，则</a:t>
            </a:r>
            <a:r>
              <a:rPr lang="zh-CN" altLang="en-US" sz="2400" b="1" dirty="0" smtClean="0">
                <a:ea typeface="黑体" pitchFamily="2" charset="-122"/>
              </a:rPr>
              <a:t>事件 </a:t>
            </a:r>
            <a:r>
              <a:rPr lang="en-US" altLang="zh-CN" sz="2400" b="1" dirty="0">
                <a:ea typeface="黑体" pitchFamily="2" charset="-122"/>
              </a:rPr>
              <a:t>A</a:t>
            </a:r>
            <a:r>
              <a:rPr lang="zh-CN" altLang="en-US" sz="2400" b="1" dirty="0">
                <a:ea typeface="黑体" pitchFamily="2" charset="-122"/>
              </a:rPr>
              <a:t>的概率</a:t>
            </a:r>
            <a:r>
              <a:rPr lang="zh-CN" altLang="en-US" sz="2400" b="1" dirty="0" smtClean="0">
                <a:ea typeface="黑体" pitchFamily="2" charset="-122"/>
              </a:rPr>
              <a:t>定义为：</a:t>
            </a:r>
            <a:endParaRPr lang="zh-CN" altLang="en-US" sz="2400" b="1" dirty="0">
              <a:ea typeface="黑体" pitchFamily="2" charset="-122"/>
            </a:endParaRPr>
          </a:p>
        </p:txBody>
      </p:sp>
      <p:graphicFrame>
        <p:nvGraphicFramePr>
          <p:cNvPr id="16389" name="Object 5"/>
          <p:cNvGraphicFramePr>
            <a:graphicFrameLocks noChangeAspect="1"/>
          </p:cNvGraphicFramePr>
          <p:nvPr/>
        </p:nvGraphicFramePr>
        <p:xfrm>
          <a:off x="1835696" y="3429000"/>
          <a:ext cx="4648200" cy="788987"/>
        </p:xfrm>
        <a:graphic>
          <a:graphicData uri="http://schemas.openxmlformats.org/presentationml/2006/ole">
            <mc:AlternateContent xmlns:mc="http://schemas.openxmlformats.org/markup-compatibility/2006">
              <mc:Choice xmlns:v="urn:schemas-microsoft-com:vml" Requires="v">
                <p:oleObj spid="_x0000_s16448" name="公式" r:id="rId4" imgW="3695400" imgH="660240" progId="Equation.3">
                  <p:embed/>
                </p:oleObj>
              </mc:Choice>
              <mc:Fallback>
                <p:oleObj name="公式" r:id="rId4" imgW="3695400" imgH="660240" progId="Equation.3">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3429000"/>
                        <a:ext cx="4648200" cy="78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457200" y="381000"/>
            <a:ext cx="50292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（二）统计定义</a:t>
            </a:r>
          </a:p>
        </p:txBody>
      </p:sp>
      <p:sp>
        <p:nvSpPr>
          <p:cNvPr id="17411" name="Text Box 3"/>
          <p:cNvSpPr txBox="1">
            <a:spLocks noChangeArrowheads="1"/>
          </p:cNvSpPr>
          <p:nvPr/>
        </p:nvSpPr>
        <p:spPr bwMode="auto">
          <a:xfrm>
            <a:off x="467544" y="1052513"/>
            <a:ext cx="8371656" cy="1495794"/>
          </a:xfrm>
          <a:prstGeom prst="rect">
            <a:avLst/>
          </a:prstGeom>
          <a:noFill/>
          <a:ln w="9525">
            <a:noFill/>
            <a:miter lim="800000"/>
            <a:headEnd/>
            <a:tailEnd/>
          </a:ln>
          <a:effectLst/>
        </p:spPr>
        <p:txBody>
          <a:bodyPr wrap="square">
            <a:spAutoFit/>
          </a:bodyPr>
          <a:lstStyle/>
          <a:p>
            <a:pPr>
              <a:lnSpc>
                <a:spcPct val="120000"/>
              </a:lnSpc>
            </a:pPr>
            <a:r>
              <a:rPr lang="en-US" altLang="zh-CN" sz="2800" b="1" dirty="0">
                <a:ea typeface="黑体" pitchFamily="2" charset="-122"/>
              </a:rPr>
              <a:t> </a:t>
            </a:r>
            <a:r>
              <a:rPr lang="en-US" altLang="zh-CN" sz="2400" b="1" dirty="0">
                <a:ea typeface="黑体" pitchFamily="2" charset="-122"/>
              </a:rPr>
              <a:t>——  </a:t>
            </a:r>
            <a:r>
              <a:rPr lang="zh-CN" altLang="en-US" sz="2400" b="1" dirty="0">
                <a:ea typeface="黑体" pitchFamily="2" charset="-122"/>
              </a:rPr>
              <a:t>与考察事件</a:t>
            </a:r>
            <a:r>
              <a:rPr lang="en-US" altLang="zh-CN" sz="2400" b="1" dirty="0">
                <a:ea typeface="黑体" pitchFamily="2" charset="-122"/>
              </a:rPr>
              <a:t>A</a:t>
            </a:r>
            <a:r>
              <a:rPr lang="zh-CN" altLang="en-US" sz="2400" b="1" dirty="0">
                <a:ea typeface="黑体" pitchFamily="2" charset="-122"/>
              </a:rPr>
              <a:t>有关的随机现象是可以</a:t>
            </a:r>
            <a:r>
              <a:rPr lang="zh-CN" altLang="en-US" sz="2400" b="1" dirty="0" smtClean="0">
                <a:ea typeface="黑体" pitchFamily="2" charset="-122"/>
              </a:rPr>
              <a:t>大量重复试验的</a:t>
            </a:r>
            <a:r>
              <a:rPr lang="zh-CN" altLang="en-US" sz="2400" b="1" dirty="0">
                <a:ea typeface="黑体" pitchFamily="2" charset="-122"/>
              </a:rPr>
              <a:t>；</a:t>
            </a:r>
          </a:p>
          <a:p>
            <a:pPr>
              <a:lnSpc>
                <a:spcPct val="120000"/>
              </a:lnSpc>
            </a:pPr>
            <a:r>
              <a:rPr lang="zh-CN" altLang="en-US" sz="2400" b="1" dirty="0">
                <a:ea typeface="黑体" pitchFamily="2" charset="-122"/>
              </a:rPr>
              <a:t> </a:t>
            </a:r>
            <a:r>
              <a:rPr lang="en-US" altLang="zh-CN" sz="2400" b="1" dirty="0">
                <a:ea typeface="黑体" pitchFamily="2" charset="-122"/>
              </a:rPr>
              <a:t>——  </a:t>
            </a:r>
            <a:r>
              <a:rPr lang="zh-CN" altLang="en-US" sz="2400" b="1" dirty="0">
                <a:ea typeface="黑体" pitchFamily="2" charset="-122"/>
              </a:rPr>
              <a:t>若在</a:t>
            </a:r>
            <a:r>
              <a:rPr lang="en-US" altLang="zh-CN" sz="2400" b="1" dirty="0">
                <a:ea typeface="黑体" pitchFamily="2" charset="-122"/>
              </a:rPr>
              <a:t>n</a:t>
            </a:r>
            <a:r>
              <a:rPr lang="zh-CN" altLang="en-US" sz="2400" b="1" dirty="0">
                <a:ea typeface="黑体" pitchFamily="2" charset="-122"/>
              </a:rPr>
              <a:t>次重复试验中，事件</a:t>
            </a:r>
            <a:r>
              <a:rPr lang="en-US" altLang="zh-CN" sz="2400" b="1" dirty="0">
                <a:ea typeface="黑体" pitchFamily="2" charset="-122"/>
              </a:rPr>
              <a:t>A</a:t>
            </a:r>
            <a:r>
              <a:rPr lang="zh-CN" altLang="en-US" sz="2400" b="1" dirty="0">
                <a:ea typeface="黑体" pitchFamily="2" charset="-122"/>
              </a:rPr>
              <a:t>发生</a:t>
            </a:r>
            <a:r>
              <a:rPr lang="en-US" altLang="zh-CN" sz="2400" b="1" dirty="0" err="1">
                <a:ea typeface="黑体" pitchFamily="2" charset="-122"/>
              </a:rPr>
              <a:t>K</a:t>
            </a:r>
            <a:r>
              <a:rPr lang="en-US" altLang="zh-CN" sz="2400" b="1" baseline="-25000" dirty="0" err="1">
                <a:ea typeface="黑体" pitchFamily="2" charset="-122"/>
              </a:rPr>
              <a:t>n</a:t>
            </a:r>
            <a:r>
              <a:rPr lang="zh-CN" altLang="en-US" sz="2400" b="1" dirty="0">
                <a:ea typeface="黑体" pitchFamily="2" charset="-122"/>
              </a:rPr>
              <a:t>次，</a:t>
            </a:r>
            <a:r>
              <a:rPr lang="zh-CN" altLang="en-US" sz="2400" b="1" dirty="0" smtClean="0">
                <a:ea typeface="黑体" pitchFamily="2" charset="-122"/>
              </a:rPr>
              <a:t>则事件</a:t>
            </a:r>
            <a:r>
              <a:rPr lang="en-US" altLang="zh-CN" sz="2400" b="1" dirty="0">
                <a:ea typeface="黑体" pitchFamily="2" charset="-122"/>
              </a:rPr>
              <a:t>A</a:t>
            </a:r>
            <a:r>
              <a:rPr lang="zh-CN" altLang="en-US" sz="2400" b="1" dirty="0">
                <a:ea typeface="黑体" pitchFamily="2" charset="-122"/>
              </a:rPr>
              <a:t>发生的频率为</a:t>
            </a:r>
            <a:r>
              <a:rPr lang="zh-CN" altLang="en-US" sz="2400" b="1" dirty="0" smtClean="0">
                <a:ea typeface="黑体" pitchFamily="2" charset="-122"/>
              </a:rPr>
              <a:t>：</a:t>
            </a:r>
            <a:endParaRPr lang="en-US" altLang="zh-CN" sz="2800" dirty="0"/>
          </a:p>
        </p:txBody>
      </p:sp>
      <p:graphicFrame>
        <p:nvGraphicFramePr>
          <p:cNvPr id="17412" name="Object 4"/>
          <p:cNvGraphicFramePr>
            <a:graphicFrameLocks noChangeAspect="1"/>
          </p:cNvGraphicFramePr>
          <p:nvPr/>
        </p:nvGraphicFramePr>
        <p:xfrm>
          <a:off x="2339752" y="2276872"/>
          <a:ext cx="3810000" cy="733425"/>
        </p:xfrm>
        <a:graphic>
          <a:graphicData uri="http://schemas.openxmlformats.org/presentationml/2006/ole">
            <mc:AlternateContent xmlns:mc="http://schemas.openxmlformats.org/markup-compatibility/2006">
              <mc:Choice xmlns:v="urn:schemas-microsoft-com:vml" Requires="v">
                <p:oleObj spid="_x0000_s17471" name="公式" r:id="rId4" imgW="3365280" imgH="647640" progId="Equation.3">
                  <p:embed/>
                </p:oleObj>
              </mc:Choice>
              <mc:Fallback>
                <p:oleObj name="公式" r:id="rId4" imgW="3365280" imgH="64764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2276872"/>
                        <a:ext cx="38100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3" name="Text Box 5"/>
          <p:cNvSpPr txBox="1">
            <a:spLocks noChangeArrowheads="1"/>
          </p:cNvSpPr>
          <p:nvPr/>
        </p:nvSpPr>
        <p:spPr bwMode="auto">
          <a:xfrm>
            <a:off x="683568" y="3140968"/>
            <a:ext cx="7848600" cy="2382191"/>
          </a:xfrm>
          <a:prstGeom prst="rect">
            <a:avLst/>
          </a:prstGeom>
          <a:noFill/>
          <a:ln w="9525">
            <a:noFill/>
            <a:miter lim="800000"/>
            <a:headEnd/>
            <a:tailEnd/>
          </a:ln>
          <a:effectLst/>
        </p:spPr>
        <p:txBody>
          <a:bodyPr>
            <a:spAutoFit/>
          </a:bodyPr>
          <a:lstStyle/>
          <a:p>
            <a:pPr>
              <a:lnSpc>
                <a:spcPct val="120000"/>
              </a:lnSpc>
            </a:pPr>
            <a:r>
              <a:rPr lang="en-US" altLang="zh-CN" sz="2800" b="1" dirty="0">
                <a:ea typeface="黑体" pitchFamily="2" charset="-122"/>
              </a:rPr>
              <a:t>——  </a:t>
            </a:r>
            <a:r>
              <a:rPr lang="en-US" altLang="zh-CN" sz="2400" b="1" dirty="0">
                <a:ea typeface="黑体" pitchFamily="2" charset="-122"/>
              </a:rPr>
              <a:t>f</a:t>
            </a:r>
            <a:r>
              <a:rPr lang="en-US" altLang="zh-CN" sz="2400" b="1" baseline="-25000" dirty="0">
                <a:ea typeface="黑体" pitchFamily="2" charset="-122"/>
              </a:rPr>
              <a:t>n</a:t>
            </a:r>
            <a:r>
              <a:rPr lang="en-US" altLang="zh-CN" sz="2400" b="1" dirty="0">
                <a:ea typeface="黑体" pitchFamily="2" charset="-122"/>
              </a:rPr>
              <a:t>(A)</a:t>
            </a:r>
            <a:r>
              <a:rPr lang="zh-CN" altLang="en-US" sz="2400" b="1" dirty="0">
                <a:ea typeface="黑体" pitchFamily="2" charset="-122"/>
              </a:rPr>
              <a:t>将会随着重复试验次数不断增加而趋</a:t>
            </a:r>
          </a:p>
          <a:p>
            <a:pPr>
              <a:lnSpc>
                <a:spcPct val="120000"/>
              </a:lnSpc>
            </a:pPr>
            <a:r>
              <a:rPr lang="zh-CN" altLang="en-US" sz="2400" b="1" dirty="0">
                <a:ea typeface="黑体" pitchFamily="2" charset="-122"/>
              </a:rPr>
              <a:t>         于稳定，这个频率的稳定值就是事件</a:t>
            </a:r>
            <a:r>
              <a:rPr lang="en-US" altLang="zh-CN" sz="2400" b="1" dirty="0">
                <a:ea typeface="黑体" pitchFamily="2" charset="-122"/>
              </a:rPr>
              <a:t>A</a:t>
            </a:r>
            <a:r>
              <a:rPr lang="zh-CN" altLang="en-US" sz="2400" b="1" dirty="0">
                <a:ea typeface="黑体" pitchFamily="2" charset="-122"/>
              </a:rPr>
              <a:t>的概</a:t>
            </a:r>
          </a:p>
          <a:p>
            <a:pPr>
              <a:lnSpc>
                <a:spcPct val="120000"/>
              </a:lnSpc>
            </a:pPr>
            <a:r>
              <a:rPr lang="zh-CN" altLang="en-US" sz="2400" b="1" dirty="0">
                <a:ea typeface="黑体" pitchFamily="2" charset="-122"/>
              </a:rPr>
              <a:t>         率。一般用重复次数</a:t>
            </a:r>
            <a:r>
              <a:rPr lang="en-US" altLang="zh-CN" sz="2400" b="1" dirty="0">
                <a:ea typeface="黑体" pitchFamily="2" charset="-122"/>
              </a:rPr>
              <a:t>n</a:t>
            </a:r>
            <a:r>
              <a:rPr lang="zh-CN" altLang="en-US" sz="2400" b="1" dirty="0">
                <a:ea typeface="黑体" pitchFamily="2" charset="-122"/>
              </a:rPr>
              <a:t>较大时的频率去</a:t>
            </a:r>
            <a:r>
              <a:rPr lang="zh-CN" altLang="en-US" sz="2400" b="1" dirty="0" smtClean="0">
                <a:ea typeface="黑体" pitchFamily="2" charset="-122"/>
              </a:rPr>
              <a:t>近似。</a:t>
            </a:r>
            <a:endParaRPr lang="en-US" altLang="zh-CN" sz="2400" b="1" dirty="0" smtClean="0">
              <a:ea typeface="黑体" pitchFamily="2" charset="-122"/>
            </a:endParaRPr>
          </a:p>
          <a:p>
            <a:pPr>
              <a:lnSpc>
                <a:spcPct val="120000"/>
              </a:lnSpc>
            </a:pPr>
            <a:endParaRPr lang="en-US" altLang="zh-CN" sz="2400" b="1" dirty="0" smtClean="0">
              <a:ea typeface="黑体" pitchFamily="2" charset="-122"/>
            </a:endParaRPr>
          </a:p>
          <a:p>
            <a:pPr>
              <a:lnSpc>
                <a:spcPct val="120000"/>
              </a:lnSpc>
            </a:pPr>
            <a:r>
              <a:rPr lang="en-US" altLang="zh-CN" sz="2400" b="1" dirty="0" smtClean="0">
                <a:ea typeface="黑体" pitchFamily="2" charset="-122"/>
              </a:rPr>
              <a:t>——</a:t>
            </a:r>
            <a:r>
              <a:rPr lang="zh-CN" altLang="en-US" sz="2400" b="1" dirty="0" smtClean="0">
                <a:solidFill>
                  <a:srgbClr val="FF0000"/>
                </a:solidFill>
                <a:ea typeface="黑体" pitchFamily="2" charset="-122"/>
              </a:rPr>
              <a:t>概率是频率的稳定值（极限值），例子见教材</a:t>
            </a:r>
            <a:r>
              <a:rPr lang="en-US" altLang="zh-CN" sz="2400" b="1" dirty="0" smtClean="0">
                <a:solidFill>
                  <a:srgbClr val="FF0000"/>
                </a:solidFill>
                <a:ea typeface="黑体" pitchFamily="2" charset="-122"/>
              </a:rPr>
              <a:t>P10</a:t>
            </a:r>
            <a:endParaRPr lang="zh-CN" altLang="en-US" sz="2400" b="1" dirty="0">
              <a:solidFill>
                <a:srgbClr val="FF0000"/>
              </a:solidFill>
              <a:ea typeface="黑体"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AA7F6D96-A0FF-4301-BD77-78FF7EE2FF0C}" type="datetime1">
              <a:rPr lang="zh-CN" altLang="en-US"/>
              <a:pPr>
                <a:defRPr/>
              </a:pPr>
              <a:t>2016/3/16</a:t>
            </a:fld>
            <a:endParaRPr lang="en-US" altLang="zh-CN"/>
          </a:p>
        </p:txBody>
      </p:sp>
      <p:sp>
        <p:nvSpPr>
          <p:cNvPr id="5" name="页脚占位符 4"/>
          <p:cNvSpPr>
            <a:spLocks noGrp="1"/>
          </p:cNvSpPr>
          <p:nvPr>
            <p:ph type="ftr" sz="quarter" idx="11"/>
          </p:nvPr>
        </p:nvSpPr>
        <p:spPr/>
        <p:txBody>
          <a:bodyPr/>
          <a:lstStyle/>
          <a:p>
            <a:pPr>
              <a:defRPr/>
            </a:pPr>
            <a:r>
              <a:rPr lang="en-US" altLang="zh-CN"/>
              <a:t>中级概率1</a:t>
            </a:r>
          </a:p>
        </p:txBody>
      </p:sp>
      <p:sp>
        <p:nvSpPr>
          <p:cNvPr id="6" name="灯片编号占位符 5"/>
          <p:cNvSpPr>
            <a:spLocks noGrp="1"/>
          </p:cNvSpPr>
          <p:nvPr>
            <p:ph type="sldNum" sz="quarter" idx="12"/>
          </p:nvPr>
        </p:nvSpPr>
        <p:spPr/>
        <p:txBody>
          <a:bodyPr/>
          <a:lstStyle/>
          <a:p>
            <a:pPr>
              <a:defRPr/>
            </a:pPr>
            <a:fld id="{7F5CD660-13CB-4730-AE7C-41E864BFE413}" type="slidenum">
              <a:rPr lang="en-US" altLang="zh-CN"/>
              <a:pPr>
                <a:defRPr/>
              </a:pPr>
              <a:t>19</a:t>
            </a:fld>
            <a:endParaRPr lang="en-US" altLang="zh-CN"/>
          </a:p>
        </p:txBody>
      </p:sp>
      <p:sp>
        <p:nvSpPr>
          <p:cNvPr id="263171" name="Rectangle 3"/>
          <p:cNvSpPr>
            <a:spLocks noGrp="1" noChangeArrowheads="1"/>
          </p:cNvSpPr>
          <p:nvPr>
            <p:ph type="body" idx="1"/>
          </p:nvPr>
        </p:nvSpPr>
        <p:spPr>
          <a:xfrm>
            <a:off x="468313" y="404813"/>
            <a:ext cx="7989887" cy="6336555"/>
          </a:xfrm>
        </p:spPr>
        <p:txBody>
          <a:bodyPr/>
          <a:lstStyle/>
          <a:p>
            <a:pPr eaLnBrk="1" hangingPunct="1">
              <a:lnSpc>
                <a:spcPct val="150000"/>
              </a:lnSpc>
              <a:buFontTx/>
              <a:buNone/>
              <a:defRPr/>
            </a:pPr>
            <a:r>
              <a:rPr lang="zh-CN" altLang="en-US" sz="1800" b="1" dirty="0" smtClean="0">
                <a:latin typeface="黑体" pitchFamily="2" charset="-122"/>
                <a:ea typeface="黑体" pitchFamily="2" charset="-122"/>
              </a:rPr>
              <a:t>例</a:t>
            </a:r>
            <a:r>
              <a:rPr lang="en-US" altLang="zh-CN" sz="1800" b="1" dirty="0" smtClean="0">
                <a:latin typeface="黑体" pitchFamily="2" charset="-122"/>
                <a:ea typeface="黑体" pitchFamily="2" charset="-122"/>
              </a:rPr>
              <a:t>1</a:t>
            </a:r>
            <a:r>
              <a:rPr lang="zh-CN" altLang="en-US" sz="1800" b="1" dirty="0" smtClean="0">
                <a:latin typeface="黑体" pitchFamily="2" charset="-122"/>
                <a:ea typeface="黑体" pitchFamily="2" charset="-122"/>
              </a:rPr>
              <a:t>：若批产品既有合格品也有不合格品，记抽到合格品为“</a:t>
            </a:r>
            <a:r>
              <a:rPr lang="en-US" altLang="zh-CN" sz="1800" b="1" dirty="0" smtClean="0">
                <a:latin typeface="黑体" pitchFamily="2" charset="-122"/>
                <a:ea typeface="黑体" pitchFamily="2" charset="-122"/>
              </a:rPr>
              <a:t>0”</a:t>
            </a:r>
            <a:r>
              <a:rPr lang="zh-CN" altLang="en-US" sz="1800" b="1" dirty="0" smtClean="0">
                <a:latin typeface="黑体" pitchFamily="2" charset="-122"/>
                <a:ea typeface="黑体" pitchFamily="2" charset="-122"/>
              </a:rPr>
              <a:t>，抽到不合格品为“</a:t>
            </a:r>
            <a:r>
              <a:rPr lang="en-US" altLang="zh-CN" sz="1800" b="1" dirty="0" smtClean="0">
                <a:latin typeface="黑体" pitchFamily="2" charset="-122"/>
                <a:ea typeface="黑体" pitchFamily="2" charset="-122"/>
              </a:rPr>
              <a:t>1”</a:t>
            </a:r>
            <a:r>
              <a:rPr lang="zh-CN" altLang="en-US" sz="1800" b="1" dirty="0" smtClean="0">
                <a:latin typeface="黑体" pitchFamily="2" charset="-122"/>
                <a:ea typeface="黑体" pitchFamily="2" charset="-122"/>
              </a:rPr>
              <a:t>；从中顺序抽取</a:t>
            </a:r>
            <a:r>
              <a:rPr lang="en-US" altLang="zh-CN" sz="1800" b="1" dirty="0">
                <a:latin typeface="黑体" pitchFamily="2" charset="-122"/>
                <a:ea typeface="黑体" pitchFamily="2" charset="-122"/>
              </a:rPr>
              <a:t>2</a:t>
            </a:r>
            <a:r>
              <a:rPr lang="zh-CN" altLang="en-US" sz="1800" b="1" dirty="0">
                <a:latin typeface="黑体" pitchFamily="2" charset="-122"/>
                <a:ea typeface="黑体" pitchFamily="2" charset="-122"/>
              </a:rPr>
              <a:t>件，</a:t>
            </a:r>
            <a:r>
              <a:rPr lang="zh-CN" altLang="en-US" sz="1800" b="1" dirty="0" smtClean="0">
                <a:latin typeface="黑体" pitchFamily="2" charset="-122"/>
                <a:ea typeface="黑体" pitchFamily="2" charset="-122"/>
              </a:rPr>
              <a:t>则抽到产品结果的样本空间为（</a:t>
            </a:r>
            <a:r>
              <a:rPr lang="zh-CN" altLang="en-US" sz="1800" b="1" dirty="0" smtClean="0">
                <a:solidFill>
                  <a:srgbClr val="FF0000"/>
                </a:solidFill>
                <a:latin typeface="黑体" pitchFamily="2" charset="-122"/>
                <a:ea typeface="黑体" pitchFamily="2" charset="-122"/>
              </a:rPr>
              <a:t>所有可能结果的全体</a:t>
            </a:r>
            <a:r>
              <a:rPr lang="zh-CN" altLang="en-US" sz="1800" b="1" dirty="0" smtClean="0">
                <a:latin typeface="黑体" pitchFamily="2" charset="-122"/>
                <a:ea typeface="黑体" pitchFamily="2" charset="-122"/>
              </a:rPr>
              <a:t>）：</a:t>
            </a:r>
          </a:p>
          <a:p>
            <a:pPr eaLnBrk="1" hangingPunct="1">
              <a:lnSpc>
                <a:spcPct val="150000"/>
              </a:lnSpc>
              <a:buFontTx/>
              <a:buNone/>
              <a:defRPr/>
            </a:pPr>
            <a:r>
              <a:rPr lang="en-US" altLang="zh-CN" sz="1800" b="1" dirty="0" smtClean="0">
                <a:latin typeface="黑体" pitchFamily="2" charset="-122"/>
                <a:ea typeface="黑体" pitchFamily="2" charset="-122"/>
              </a:rPr>
              <a:t>Ω={(0,0),(0,1),(1,0)(1,1)}</a:t>
            </a:r>
          </a:p>
          <a:p>
            <a:pPr eaLnBrk="1" hangingPunct="1">
              <a:lnSpc>
                <a:spcPct val="150000"/>
              </a:lnSpc>
              <a:buNone/>
              <a:defRPr/>
            </a:pPr>
            <a:r>
              <a:rPr lang="zh-CN" altLang="en-US" sz="1800" b="1" dirty="0">
                <a:latin typeface="黑体" pitchFamily="2" charset="-122"/>
                <a:ea typeface="黑体" pitchFamily="2" charset="-122"/>
              </a:rPr>
              <a:t>事件</a:t>
            </a:r>
            <a:r>
              <a:rPr lang="en-US" altLang="zh-CN" sz="1800" b="1" dirty="0">
                <a:latin typeface="黑体" pitchFamily="2" charset="-122"/>
                <a:ea typeface="黑体" pitchFamily="2" charset="-122"/>
              </a:rPr>
              <a:t>A=</a:t>
            </a:r>
            <a:r>
              <a:rPr lang="zh-CN" altLang="en-US" sz="1800" b="1" dirty="0">
                <a:latin typeface="黑体" pitchFamily="2" charset="-122"/>
                <a:ea typeface="黑体" pitchFamily="2" charset="-122"/>
              </a:rPr>
              <a:t>“至少有一件合格品”</a:t>
            </a:r>
            <a:r>
              <a:rPr lang="en-US" altLang="zh-CN" sz="1800" b="1" dirty="0">
                <a:latin typeface="黑体" pitchFamily="2" charset="-122"/>
                <a:ea typeface="黑体" pitchFamily="2" charset="-122"/>
              </a:rPr>
              <a:t>={(0,0),(0,1),(1,0)}</a:t>
            </a:r>
          </a:p>
          <a:p>
            <a:pPr eaLnBrk="1" hangingPunct="1">
              <a:lnSpc>
                <a:spcPct val="150000"/>
              </a:lnSpc>
              <a:buNone/>
              <a:defRPr/>
            </a:pPr>
            <a:r>
              <a:rPr lang="zh-CN" altLang="en-US" sz="1800" b="1" dirty="0">
                <a:latin typeface="黑体" pitchFamily="2" charset="-122"/>
                <a:ea typeface="黑体" pitchFamily="2" charset="-122"/>
              </a:rPr>
              <a:t>事件</a:t>
            </a:r>
            <a:r>
              <a:rPr lang="en-US" altLang="zh-CN" sz="1800" b="1" dirty="0">
                <a:latin typeface="黑体" pitchFamily="2" charset="-122"/>
                <a:ea typeface="黑体" pitchFamily="2" charset="-122"/>
              </a:rPr>
              <a:t>B=</a:t>
            </a:r>
            <a:r>
              <a:rPr lang="zh-CN" altLang="en-US" sz="1800" b="1" dirty="0">
                <a:latin typeface="黑体" pitchFamily="2" charset="-122"/>
                <a:ea typeface="黑体" pitchFamily="2" charset="-122"/>
              </a:rPr>
              <a:t>“没有一件合格品”</a:t>
            </a:r>
            <a:r>
              <a:rPr lang="en-US" altLang="zh-CN" sz="1800" b="1" dirty="0">
                <a:latin typeface="黑体" pitchFamily="2" charset="-122"/>
                <a:ea typeface="黑体" pitchFamily="2" charset="-122"/>
              </a:rPr>
              <a:t>={(1,1</a:t>
            </a:r>
            <a:r>
              <a:rPr lang="en-US" altLang="zh-CN" sz="1800" b="1" dirty="0" smtClean="0">
                <a:latin typeface="黑体" pitchFamily="2" charset="-122"/>
                <a:ea typeface="黑体" pitchFamily="2" charset="-122"/>
              </a:rPr>
              <a:t>)}    </a:t>
            </a:r>
          </a:p>
          <a:p>
            <a:pPr eaLnBrk="1" hangingPunct="1">
              <a:lnSpc>
                <a:spcPct val="150000"/>
              </a:lnSpc>
              <a:buNone/>
              <a:defRPr/>
            </a:pPr>
            <a:r>
              <a:rPr lang="zh-CN" altLang="en-US" sz="1800" b="1" dirty="0" smtClean="0">
                <a:latin typeface="黑体" pitchFamily="2" charset="-122"/>
                <a:ea typeface="黑体" pitchFamily="2" charset="-122"/>
              </a:rPr>
              <a:t>事件</a:t>
            </a:r>
            <a:r>
              <a:rPr lang="en-US" altLang="zh-CN" sz="1800" b="1" dirty="0">
                <a:latin typeface="黑体" pitchFamily="2" charset="-122"/>
                <a:ea typeface="黑体" pitchFamily="2" charset="-122"/>
              </a:rPr>
              <a:t>C=</a:t>
            </a:r>
            <a:r>
              <a:rPr lang="zh-CN" altLang="en-US" sz="1800" b="1" dirty="0">
                <a:latin typeface="黑体" pitchFamily="2" charset="-122"/>
                <a:ea typeface="黑体" pitchFamily="2" charset="-122"/>
              </a:rPr>
              <a:t>“至多有一件合格品”</a:t>
            </a:r>
            <a:r>
              <a:rPr lang="en-US" altLang="zh-CN" sz="1800" b="1" dirty="0">
                <a:latin typeface="黑体" pitchFamily="2" charset="-122"/>
                <a:ea typeface="黑体" pitchFamily="2" charset="-122"/>
              </a:rPr>
              <a:t>={0,1),(1,0)(1,1)}</a:t>
            </a:r>
          </a:p>
          <a:p>
            <a:pPr>
              <a:lnSpc>
                <a:spcPct val="90000"/>
              </a:lnSpc>
              <a:buNone/>
              <a:defRPr/>
            </a:pPr>
            <a:r>
              <a:rPr lang="zh-CN" altLang="en-US" sz="1800" b="1" dirty="0" smtClean="0">
                <a:latin typeface="黑体" pitchFamily="2" charset="-122"/>
                <a:ea typeface="黑体" pitchFamily="2" charset="-122"/>
              </a:rPr>
              <a:t>事件</a:t>
            </a:r>
            <a:r>
              <a:rPr lang="en-US" altLang="zh-CN" sz="1800" b="1" dirty="0" smtClean="0">
                <a:latin typeface="黑体" pitchFamily="2" charset="-122"/>
                <a:ea typeface="黑体" pitchFamily="2" charset="-122"/>
              </a:rPr>
              <a:t>H=</a:t>
            </a:r>
            <a:r>
              <a:rPr lang="zh-CN" altLang="en-US" sz="1800" b="1" dirty="0" smtClean="0">
                <a:latin typeface="黑体" pitchFamily="2" charset="-122"/>
                <a:ea typeface="黑体" pitchFamily="2" charset="-122"/>
              </a:rPr>
              <a:t>“两次抽到的结果一致”</a:t>
            </a:r>
            <a:r>
              <a:rPr lang="en-US" altLang="zh-CN" sz="1800" b="1" dirty="0">
                <a:latin typeface="黑体" pitchFamily="2" charset="-122"/>
                <a:ea typeface="黑体" pitchFamily="2" charset="-122"/>
              </a:rPr>
              <a:t> ={(0,0</a:t>
            </a:r>
            <a:r>
              <a:rPr lang="en-US" altLang="zh-CN" sz="1800" b="1" dirty="0" smtClean="0">
                <a:latin typeface="黑体" pitchFamily="2" charset="-122"/>
                <a:ea typeface="黑体" pitchFamily="2" charset="-122"/>
              </a:rPr>
              <a:t>),</a:t>
            </a:r>
            <a:r>
              <a:rPr lang="en-US" altLang="zh-CN" sz="1800" b="1" dirty="0">
                <a:latin typeface="黑体" pitchFamily="2" charset="-122"/>
                <a:ea typeface="黑体" pitchFamily="2" charset="-122"/>
              </a:rPr>
              <a:t> </a:t>
            </a:r>
            <a:r>
              <a:rPr lang="en-US" altLang="zh-CN" sz="1800" b="1" dirty="0" smtClean="0">
                <a:latin typeface="黑体" pitchFamily="2" charset="-122"/>
                <a:ea typeface="黑体" pitchFamily="2" charset="-122"/>
              </a:rPr>
              <a:t>(1,1)} </a:t>
            </a:r>
            <a:endParaRPr lang="en-US" altLang="zh-CN" sz="1800" b="1" dirty="0">
              <a:latin typeface="黑体" pitchFamily="2" charset="-122"/>
              <a:ea typeface="黑体" pitchFamily="2" charset="-122"/>
            </a:endParaRPr>
          </a:p>
          <a:p>
            <a:pPr>
              <a:lnSpc>
                <a:spcPct val="90000"/>
              </a:lnSpc>
              <a:buNone/>
              <a:defRPr/>
            </a:pPr>
            <a:endParaRPr lang="en-US" altLang="zh-CN" sz="1800" b="1" dirty="0" smtClean="0">
              <a:latin typeface="黑体" pitchFamily="2" charset="-122"/>
              <a:ea typeface="黑体" pitchFamily="2" charset="-122"/>
            </a:endParaRPr>
          </a:p>
          <a:p>
            <a:pPr>
              <a:lnSpc>
                <a:spcPct val="90000"/>
              </a:lnSpc>
              <a:buNone/>
              <a:defRPr/>
            </a:pPr>
            <a:r>
              <a:rPr lang="zh-CN" altLang="en-US" sz="1800" b="1" dirty="0" smtClean="0">
                <a:latin typeface="黑体" pitchFamily="2" charset="-122"/>
                <a:ea typeface="黑体" pitchFamily="2" charset="-122"/>
              </a:rPr>
              <a:t>若这批产品</a:t>
            </a:r>
            <a:r>
              <a:rPr lang="en-US" altLang="zh-CN" sz="1800" b="1" dirty="0" smtClean="0">
                <a:latin typeface="黑体" pitchFamily="2" charset="-122"/>
                <a:ea typeface="黑体" pitchFamily="2" charset="-122"/>
              </a:rPr>
              <a:t>10000</a:t>
            </a:r>
            <a:r>
              <a:rPr lang="zh-CN" altLang="en-US" sz="1800" b="1" dirty="0" smtClean="0">
                <a:latin typeface="黑体" pitchFamily="2" charset="-122"/>
                <a:ea typeface="黑体" pitchFamily="2" charset="-122"/>
              </a:rPr>
              <a:t>件中合格品与不合格品各占一半，且产品分布均匀随机，则</a:t>
            </a:r>
            <a:endParaRPr lang="en-US" altLang="zh-CN" sz="1800" b="1" dirty="0" smtClean="0">
              <a:latin typeface="黑体" pitchFamily="2" charset="-122"/>
              <a:ea typeface="黑体" pitchFamily="2" charset="-122"/>
            </a:endParaRPr>
          </a:p>
          <a:p>
            <a:pPr>
              <a:lnSpc>
                <a:spcPct val="90000"/>
              </a:lnSpc>
              <a:defRPr/>
            </a:pPr>
            <a:r>
              <a:rPr lang="en-US" altLang="zh-CN" sz="1800" b="1" dirty="0" smtClean="0">
                <a:solidFill>
                  <a:srgbClr val="FF0000"/>
                </a:solidFill>
                <a:latin typeface="黑体" pitchFamily="2" charset="-122"/>
                <a:ea typeface="黑体" pitchFamily="2" charset="-122"/>
              </a:rPr>
              <a:t>P</a:t>
            </a:r>
            <a:r>
              <a:rPr lang="zh-CN" altLang="en-US" sz="1800" b="1" dirty="0" smtClean="0">
                <a:solidFill>
                  <a:srgbClr val="FF0000"/>
                </a:solidFill>
                <a:latin typeface="黑体" pitchFamily="2" charset="-122"/>
                <a:ea typeface="黑体" pitchFamily="2" charset="-122"/>
              </a:rPr>
              <a:t>（</a:t>
            </a:r>
            <a:r>
              <a:rPr lang="en-US" altLang="zh-CN" sz="1800" b="1" dirty="0" smtClean="0">
                <a:solidFill>
                  <a:srgbClr val="FF0000"/>
                </a:solidFill>
                <a:latin typeface="黑体" pitchFamily="2" charset="-122"/>
                <a:ea typeface="黑体" pitchFamily="2" charset="-122"/>
              </a:rPr>
              <a:t>A</a:t>
            </a:r>
            <a:r>
              <a:rPr lang="zh-CN" altLang="en-US" sz="1800" b="1" dirty="0" smtClean="0">
                <a:solidFill>
                  <a:srgbClr val="FF0000"/>
                </a:solidFill>
                <a:latin typeface="黑体" pitchFamily="2" charset="-122"/>
                <a:ea typeface="黑体" pitchFamily="2" charset="-122"/>
              </a:rPr>
              <a:t>）</a:t>
            </a:r>
            <a:r>
              <a:rPr lang="en-US" altLang="zh-CN" sz="1800" b="1" dirty="0" smtClean="0">
                <a:solidFill>
                  <a:srgbClr val="FF0000"/>
                </a:solidFill>
                <a:latin typeface="黑体" pitchFamily="2" charset="-122"/>
                <a:ea typeface="黑体" pitchFamily="2" charset="-122"/>
              </a:rPr>
              <a:t>=</a:t>
            </a:r>
            <a:r>
              <a:rPr lang="zh-CN" altLang="en-US" sz="1800" b="1" dirty="0" smtClean="0">
                <a:solidFill>
                  <a:srgbClr val="FF0000"/>
                </a:solidFill>
                <a:latin typeface="黑体" pitchFamily="2" charset="-122"/>
                <a:ea typeface="黑体" pitchFamily="2" charset="-122"/>
              </a:rPr>
              <a:t>？</a:t>
            </a:r>
            <a:endParaRPr lang="en-US" altLang="zh-CN" sz="1800" b="1" dirty="0" smtClean="0">
              <a:solidFill>
                <a:srgbClr val="FF0000"/>
              </a:solidFill>
              <a:latin typeface="黑体" pitchFamily="2" charset="-122"/>
              <a:ea typeface="黑体" pitchFamily="2" charset="-122"/>
            </a:endParaRPr>
          </a:p>
          <a:p>
            <a:pPr>
              <a:lnSpc>
                <a:spcPct val="90000"/>
              </a:lnSpc>
              <a:defRPr/>
            </a:pPr>
            <a:r>
              <a:rPr lang="en-US" altLang="zh-CN" sz="1800" b="1" dirty="0">
                <a:solidFill>
                  <a:srgbClr val="FF0000"/>
                </a:solidFill>
                <a:latin typeface="黑体" pitchFamily="2" charset="-122"/>
                <a:ea typeface="黑体" pitchFamily="2" charset="-122"/>
              </a:rPr>
              <a:t>P</a:t>
            </a:r>
            <a:r>
              <a:rPr lang="zh-CN" altLang="en-US" sz="1800" b="1" dirty="0" smtClean="0">
                <a:solidFill>
                  <a:srgbClr val="FF0000"/>
                </a:solidFill>
                <a:latin typeface="黑体" pitchFamily="2" charset="-122"/>
                <a:ea typeface="黑体" pitchFamily="2" charset="-122"/>
              </a:rPr>
              <a:t>（</a:t>
            </a:r>
            <a:r>
              <a:rPr lang="en-US" altLang="zh-CN" sz="1800" b="1" dirty="0" smtClean="0">
                <a:solidFill>
                  <a:srgbClr val="FF0000"/>
                </a:solidFill>
                <a:latin typeface="黑体" pitchFamily="2" charset="-122"/>
                <a:ea typeface="黑体" pitchFamily="2" charset="-122"/>
              </a:rPr>
              <a:t>B</a:t>
            </a:r>
            <a:r>
              <a:rPr lang="zh-CN" altLang="en-US" sz="1800" b="1" dirty="0" smtClean="0">
                <a:solidFill>
                  <a:srgbClr val="FF0000"/>
                </a:solidFill>
                <a:latin typeface="黑体" pitchFamily="2" charset="-122"/>
                <a:ea typeface="黑体" pitchFamily="2" charset="-122"/>
              </a:rPr>
              <a:t>）</a:t>
            </a:r>
            <a:r>
              <a:rPr lang="en-US" altLang="zh-CN" sz="1800" b="1" dirty="0">
                <a:solidFill>
                  <a:srgbClr val="FF0000"/>
                </a:solidFill>
                <a:latin typeface="黑体" pitchFamily="2" charset="-122"/>
                <a:ea typeface="黑体" pitchFamily="2" charset="-122"/>
              </a:rPr>
              <a:t>=</a:t>
            </a:r>
            <a:r>
              <a:rPr lang="zh-CN" altLang="en-US" sz="1800" b="1" dirty="0">
                <a:solidFill>
                  <a:srgbClr val="FF0000"/>
                </a:solidFill>
                <a:latin typeface="黑体" pitchFamily="2" charset="-122"/>
                <a:ea typeface="黑体" pitchFamily="2" charset="-122"/>
              </a:rPr>
              <a:t>？</a:t>
            </a:r>
            <a:endParaRPr lang="en-US" altLang="zh-CN" sz="1800" b="1" dirty="0">
              <a:solidFill>
                <a:srgbClr val="FF0000"/>
              </a:solidFill>
              <a:latin typeface="黑体" pitchFamily="2" charset="-122"/>
              <a:ea typeface="黑体" pitchFamily="2" charset="-122"/>
            </a:endParaRPr>
          </a:p>
          <a:p>
            <a:pPr>
              <a:lnSpc>
                <a:spcPct val="90000"/>
              </a:lnSpc>
              <a:defRPr/>
            </a:pPr>
            <a:r>
              <a:rPr lang="en-US" altLang="zh-CN" sz="1800" b="1" dirty="0">
                <a:solidFill>
                  <a:srgbClr val="FF0000"/>
                </a:solidFill>
                <a:latin typeface="黑体" pitchFamily="2" charset="-122"/>
                <a:ea typeface="黑体" pitchFamily="2" charset="-122"/>
              </a:rPr>
              <a:t>P</a:t>
            </a:r>
            <a:r>
              <a:rPr lang="zh-CN" altLang="en-US" sz="1800" b="1" dirty="0" smtClean="0">
                <a:solidFill>
                  <a:srgbClr val="FF0000"/>
                </a:solidFill>
                <a:latin typeface="黑体" pitchFamily="2" charset="-122"/>
                <a:ea typeface="黑体" pitchFamily="2" charset="-122"/>
              </a:rPr>
              <a:t>（</a:t>
            </a:r>
            <a:r>
              <a:rPr lang="en-US" altLang="zh-CN" sz="1800" b="1" dirty="0" smtClean="0">
                <a:solidFill>
                  <a:srgbClr val="FF0000"/>
                </a:solidFill>
                <a:latin typeface="黑体" pitchFamily="2" charset="-122"/>
                <a:ea typeface="黑体" pitchFamily="2" charset="-122"/>
              </a:rPr>
              <a:t>C</a:t>
            </a:r>
            <a:r>
              <a:rPr lang="zh-CN" altLang="en-US" sz="1800" b="1" dirty="0" smtClean="0">
                <a:solidFill>
                  <a:srgbClr val="FF0000"/>
                </a:solidFill>
                <a:latin typeface="黑体" pitchFamily="2" charset="-122"/>
                <a:ea typeface="黑体" pitchFamily="2" charset="-122"/>
              </a:rPr>
              <a:t>）</a:t>
            </a:r>
            <a:r>
              <a:rPr lang="en-US" altLang="zh-CN" sz="1800" b="1" dirty="0">
                <a:solidFill>
                  <a:srgbClr val="FF0000"/>
                </a:solidFill>
                <a:latin typeface="黑体" pitchFamily="2" charset="-122"/>
                <a:ea typeface="黑体" pitchFamily="2" charset="-122"/>
              </a:rPr>
              <a:t>=</a:t>
            </a:r>
            <a:r>
              <a:rPr lang="zh-CN" altLang="en-US" sz="1800" b="1" dirty="0">
                <a:solidFill>
                  <a:srgbClr val="FF0000"/>
                </a:solidFill>
                <a:latin typeface="黑体" pitchFamily="2" charset="-122"/>
                <a:ea typeface="黑体" pitchFamily="2" charset="-122"/>
              </a:rPr>
              <a:t>？</a:t>
            </a:r>
            <a:endParaRPr lang="en-US" altLang="zh-CN" sz="1800" b="1" dirty="0">
              <a:solidFill>
                <a:srgbClr val="FF0000"/>
              </a:solidFill>
              <a:latin typeface="黑体" pitchFamily="2" charset="-122"/>
              <a:ea typeface="黑体" pitchFamily="2" charset="-122"/>
            </a:endParaRPr>
          </a:p>
          <a:p>
            <a:pPr>
              <a:lnSpc>
                <a:spcPct val="90000"/>
              </a:lnSpc>
              <a:defRPr/>
            </a:pPr>
            <a:r>
              <a:rPr lang="en-US" altLang="zh-CN" sz="1800" b="1" dirty="0">
                <a:solidFill>
                  <a:srgbClr val="FF0000"/>
                </a:solidFill>
                <a:latin typeface="黑体" pitchFamily="2" charset="-122"/>
                <a:ea typeface="黑体" pitchFamily="2" charset="-122"/>
              </a:rPr>
              <a:t>P</a:t>
            </a:r>
            <a:r>
              <a:rPr lang="zh-CN" altLang="en-US" sz="1800" b="1" dirty="0" smtClean="0">
                <a:solidFill>
                  <a:srgbClr val="FF0000"/>
                </a:solidFill>
                <a:latin typeface="黑体" pitchFamily="2" charset="-122"/>
                <a:ea typeface="黑体" pitchFamily="2" charset="-122"/>
              </a:rPr>
              <a:t>（</a:t>
            </a:r>
            <a:r>
              <a:rPr lang="en-US" altLang="zh-CN" sz="1800" b="1" dirty="0" smtClean="0">
                <a:solidFill>
                  <a:srgbClr val="FF0000"/>
                </a:solidFill>
                <a:latin typeface="黑体" pitchFamily="2" charset="-122"/>
                <a:ea typeface="黑体" pitchFamily="2" charset="-122"/>
              </a:rPr>
              <a:t>H</a:t>
            </a:r>
            <a:r>
              <a:rPr lang="zh-CN" altLang="en-US" sz="1800" b="1" dirty="0" smtClean="0">
                <a:solidFill>
                  <a:srgbClr val="FF0000"/>
                </a:solidFill>
                <a:latin typeface="黑体" pitchFamily="2" charset="-122"/>
                <a:ea typeface="黑体" pitchFamily="2" charset="-122"/>
              </a:rPr>
              <a:t>）</a:t>
            </a:r>
            <a:r>
              <a:rPr lang="en-US" altLang="zh-CN" sz="1800" b="1" dirty="0">
                <a:solidFill>
                  <a:srgbClr val="FF0000"/>
                </a:solidFill>
                <a:latin typeface="黑体" pitchFamily="2" charset="-122"/>
                <a:ea typeface="黑体" pitchFamily="2" charset="-122"/>
              </a:rPr>
              <a:t>=</a:t>
            </a:r>
            <a:r>
              <a:rPr lang="zh-CN" altLang="en-US" sz="1800" b="1" dirty="0">
                <a:solidFill>
                  <a:srgbClr val="FF0000"/>
                </a:solidFill>
                <a:latin typeface="黑体" pitchFamily="2" charset="-122"/>
                <a:ea typeface="黑体" pitchFamily="2" charset="-122"/>
              </a:rPr>
              <a:t>？</a:t>
            </a:r>
            <a:endParaRPr lang="en-US" altLang="zh-CN" sz="1800" b="1" dirty="0">
              <a:solidFill>
                <a:srgbClr val="FF0000"/>
              </a:solidFill>
              <a:latin typeface="黑体" pitchFamily="2" charset="-122"/>
              <a:ea typeface="黑体" pitchFamily="2" charset="-122"/>
            </a:endParaRPr>
          </a:p>
          <a:p>
            <a:pPr>
              <a:lnSpc>
                <a:spcPct val="90000"/>
              </a:lnSpc>
              <a:buNone/>
              <a:defRPr/>
            </a:pPr>
            <a:r>
              <a:rPr lang="zh-CN" altLang="en-US" sz="1800" b="1" dirty="0" smtClean="0">
                <a:solidFill>
                  <a:srgbClr val="FF0000"/>
                </a:solidFill>
                <a:latin typeface="黑体" pitchFamily="2" charset="-122"/>
                <a:ea typeface="黑体" pitchFamily="2" charset="-122"/>
              </a:rPr>
              <a:t>若批产品总数</a:t>
            </a:r>
            <a:r>
              <a:rPr lang="en-US" altLang="zh-CN" sz="1800" b="1" dirty="0" smtClean="0">
                <a:solidFill>
                  <a:srgbClr val="FF0000"/>
                </a:solidFill>
                <a:latin typeface="黑体" pitchFamily="2" charset="-122"/>
                <a:ea typeface="黑体" pitchFamily="2" charset="-122"/>
              </a:rPr>
              <a:t>10000</a:t>
            </a:r>
            <a:r>
              <a:rPr lang="zh-CN" altLang="en-US" sz="1800" b="1" dirty="0" smtClean="0">
                <a:solidFill>
                  <a:srgbClr val="FF0000"/>
                </a:solidFill>
                <a:latin typeface="黑体" pitchFamily="2" charset="-122"/>
                <a:ea typeface="黑体" pitchFamily="2" charset="-122"/>
              </a:rPr>
              <a:t>件中不合格品有</a:t>
            </a:r>
            <a:r>
              <a:rPr lang="en-US" altLang="zh-CN" sz="1800" b="1" dirty="0" smtClean="0">
                <a:solidFill>
                  <a:srgbClr val="FF0000"/>
                </a:solidFill>
                <a:latin typeface="黑体" pitchFamily="2" charset="-122"/>
                <a:ea typeface="黑体" pitchFamily="2" charset="-122"/>
              </a:rPr>
              <a:t>2000</a:t>
            </a:r>
            <a:r>
              <a:rPr lang="zh-CN" altLang="en-US" sz="1800" b="1" dirty="0" smtClean="0">
                <a:solidFill>
                  <a:srgbClr val="FF0000"/>
                </a:solidFill>
                <a:latin typeface="黑体" pitchFamily="2" charset="-122"/>
                <a:ea typeface="黑体" pitchFamily="2" charset="-122"/>
              </a:rPr>
              <a:t>件，结果会怎样呢？</a:t>
            </a:r>
            <a:endParaRPr lang="en-US" altLang="zh-CN" sz="1800" b="1" dirty="0">
              <a:solidFill>
                <a:srgbClr val="FF0000"/>
              </a:solidFill>
              <a:latin typeface="黑体" pitchFamily="2" charset="-122"/>
              <a:ea typeface="黑体" pitchFamily="2" charset="-122"/>
            </a:endParaRPr>
          </a:p>
          <a:p>
            <a:pPr>
              <a:lnSpc>
                <a:spcPct val="90000"/>
              </a:lnSpc>
              <a:defRPr/>
            </a:pPr>
            <a:endParaRPr lang="en-US" altLang="zh-CN" sz="1800" b="1" dirty="0">
              <a:solidFill>
                <a:srgbClr val="FF0000"/>
              </a:solidFill>
              <a:latin typeface="黑体" pitchFamily="2" charset="-122"/>
              <a:ea typeface="黑体" pitchFamily="2" charset="-122"/>
            </a:endParaRPr>
          </a:p>
          <a:p>
            <a:pPr>
              <a:lnSpc>
                <a:spcPct val="90000"/>
              </a:lnSpc>
              <a:defRPr/>
            </a:pPr>
            <a:endParaRPr lang="en-US" altLang="zh-CN" sz="2400" b="1" dirty="0">
              <a:solidFill>
                <a:srgbClr val="FF0000"/>
              </a:solidFill>
            </a:endParaRPr>
          </a:p>
          <a:p>
            <a:pPr eaLnBrk="1" hangingPunct="1">
              <a:lnSpc>
                <a:spcPct val="90000"/>
              </a:lnSpc>
              <a:defRPr/>
            </a:pPr>
            <a:endParaRPr lang="en-US" altLang="zh-CN" sz="2400"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2743200" y="369888"/>
            <a:ext cx="38100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第一节    概率基础知识</a:t>
            </a:r>
          </a:p>
        </p:txBody>
      </p:sp>
      <p:sp>
        <p:nvSpPr>
          <p:cNvPr id="3075" name="Text Box 3"/>
          <p:cNvSpPr txBox="1">
            <a:spLocks noChangeArrowheads="1"/>
          </p:cNvSpPr>
          <p:nvPr/>
        </p:nvSpPr>
        <p:spPr bwMode="auto">
          <a:xfrm>
            <a:off x="762000" y="1233488"/>
            <a:ext cx="35814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一、事件与概率</a:t>
            </a:r>
          </a:p>
        </p:txBody>
      </p:sp>
      <p:sp>
        <p:nvSpPr>
          <p:cNvPr id="3076" name="Text Box 4"/>
          <p:cNvSpPr txBox="1">
            <a:spLocks noChangeArrowheads="1"/>
          </p:cNvSpPr>
          <p:nvPr/>
        </p:nvSpPr>
        <p:spPr bwMode="auto">
          <a:xfrm>
            <a:off x="539552" y="1916832"/>
            <a:ext cx="8280920" cy="523220"/>
          </a:xfrm>
          <a:prstGeom prst="rect">
            <a:avLst/>
          </a:prstGeom>
          <a:noFill/>
          <a:ln w="9525">
            <a:noFill/>
            <a:miter lim="800000"/>
            <a:headEnd/>
            <a:tailEnd/>
          </a:ln>
          <a:effectLst/>
        </p:spPr>
        <p:txBody>
          <a:bodyPr wrap="square">
            <a:spAutoFit/>
          </a:bodyPr>
          <a:lstStyle/>
          <a:p>
            <a:pPr>
              <a:spcBef>
                <a:spcPct val="50000"/>
              </a:spcBef>
            </a:pPr>
            <a:r>
              <a:rPr lang="zh-CN" altLang="en-US" sz="2800" b="1" dirty="0">
                <a:ea typeface="黑体" pitchFamily="2" charset="-122"/>
              </a:rPr>
              <a:t>（一）</a:t>
            </a:r>
            <a:r>
              <a:rPr lang="zh-CN" altLang="en-US" sz="2800" b="1" dirty="0" smtClean="0">
                <a:ea typeface="黑体" pitchFamily="2" charset="-122"/>
              </a:rPr>
              <a:t>随机现象： </a:t>
            </a:r>
            <a:r>
              <a:rPr lang="zh-CN" altLang="en-US" sz="2800" b="1" dirty="0" smtClean="0">
                <a:solidFill>
                  <a:srgbClr val="FF0000"/>
                </a:solidFill>
                <a:ea typeface="黑体" pitchFamily="2" charset="-122"/>
              </a:rPr>
              <a:t>抛硬币，投掷骰子，测量误差</a:t>
            </a:r>
            <a:endParaRPr lang="zh-CN" altLang="en-US" sz="2800" b="1" dirty="0">
              <a:solidFill>
                <a:srgbClr val="FF0000"/>
              </a:solidFill>
              <a:ea typeface="黑体" pitchFamily="2" charset="-122"/>
            </a:endParaRPr>
          </a:p>
        </p:txBody>
      </p:sp>
      <p:sp>
        <p:nvSpPr>
          <p:cNvPr id="3077" name="Text Box 5"/>
          <p:cNvSpPr txBox="1">
            <a:spLocks noChangeArrowheads="1"/>
          </p:cNvSpPr>
          <p:nvPr/>
        </p:nvSpPr>
        <p:spPr bwMode="auto">
          <a:xfrm>
            <a:off x="1371600" y="2590800"/>
            <a:ext cx="29718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随机现象</a:t>
            </a:r>
          </a:p>
        </p:txBody>
      </p:sp>
      <p:sp>
        <p:nvSpPr>
          <p:cNvPr id="3078" name="Text Box 6"/>
          <p:cNvSpPr txBox="1">
            <a:spLocks noChangeArrowheads="1"/>
          </p:cNvSpPr>
          <p:nvPr/>
        </p:nvSpPr>
        <p:spPr bwMode="auto">
          <a:xfrm>
            <a:off x="1219200" y="3124200"/>
            <a:ext cx="7162800" cy="1117600"/>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在一定条件下，并不总是出现相同结果的现象。</a:t>
            </a:r>
          </a:p>
        </p:txBody>
      </p:sp>
      <p:sp>
        <p:nvSpPr>
          <p:cNvPr id="3079" name="Text Box 7"/>
          <p:cNvSpPr txBox="1">
            <a:spLocks noChangeArrowheads="1"/>
          </p:cNvSpPr>
          <p:nvPr/>
        </p:nvSpPr>
        <p:spPr bwMode="auto">
          <a:xfrm>
            <a:off x="1371600" y="4394200"/>
            <a:ext cx="33528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 </a:t>
            </a:r>
            <a:r>
              <a:rPr lang="en-US" altLang="zh-CN" sz="2800" b="1">
                <a:ea typeface="黑体" pitchFamily="2" charset="-122"/>
              </a:rPr>
              <a:t> </a:t>
            </a:r>
            <a:r>
              <a:rPr lang="zh-CN" altLang="en-US" sz="2800" b="1">
                <a:ea typeface="黑体" pitchFamily="2" charset="-122"/>
              </a:rPr>
              <a:t>特点</a:t>
            </a:r>
          </a:p>
        </p:txBody>
      </p:sp>
      <p:sp>
        <p:nvSpPr>
          <p:cNvPr id="3080" name="Text Box 8"/>
          <p:cNvSpPr txBox="1">
            <a:spLocks noChangeArrowheads="1"/>
          </p:cNvSpPr>
          <p:nvPr/>
        </p:nvSpPr>
        <p:spPr bwMode="auto">
          <a:xfrm>
            <a:off x="1676400" y="4967288"/>
            <a:ext cx="6705600" cy="519112"/>
          </a:xfrm>
          <a:prstGeom prst="rect">
            <a:avLst/>
          </a:prstGeom>
          <a:noFill/>
          <a:ln w="9525">
            <a:noFill/>
            <a:miter lim="800000"/>
            <a:headEnd/>
            <a:tailEnd/>
          </a:ln>
          <a:effectLst/>
        </p:spPr>
        <p:txBody>
          <a:bodyPr>
            <a:spAutoFit/>
          </a:bodyPr>
          <a:lstStyle/>
          <a:p>
            <a:pPr>
              <a:spcBef>
                <a:spcPct val="50000"/>
              </a:spcBef>
            </a:pPr>
            <a:r>
              <a:rPr lang="en-US" altLang="zh-CN" sz="2800" b="1" dirty="0" smtClean="0">
                <a:ea typeface="黑体" pitchFamily="2" charset="-122"/>
              </a:rPr>
              <a:t>——</a:t>
            </a:r>
            <a:r>
              <a:rPr lang="zh-CN" altLang="en-US" sz="2800" b="1" dirty="0" smtClean="0">
                <a:ea typeface="黑体" pitchFamily="2" charset="-122"/>
              </a:rPr>
              <a:t>结果</a:t>
            </a:r>
            <a:r>
              <a:rPr lang="zh-CN" altLang="en-US" sz="2800" b="1" dirty="0">
                <a:ea typeface="黑体" pitchFamily="2" charset="-122"/>
              </a:rPr>
              <a:t>至少有两个</a:t>
            </a:r>
          </a:p>
        </p:txBody>
      </p:sp>
      <p:sp>
        <p:nvSpPr>
          <p:cNvPr id="3081" name="Text Box 9"/>
          <p:cNvSpPr txBox="1">
            <a:spLocks noChangeArrowheads="1"/>
          </p:cNvSpPr>
          <p:nvPr/>
        </p:nvSpPr>
        <p:spPr bwMode="auto">
          <a:xfrm>
            <a:off x="1676400" y="5576888"/>
            <a:ext cx="7391400" cy="519112"/>
          </a:xfrm>
          <a:prstGeom prst="rect">
            <a:avLst/>
          </a:prstGeom>
          <a:noFill/>
          <a:ln w="9525">
            <a:noFill/>
            <a:miter lim="800000"/>
            <a:headEnd/>
            <a:tailEnd/>
          </a:ln>
          <a:effectLst/>
        </p:spPr>
        <p:txBody>
          <a:bodyPr>
            <a:spAutoFit/>
          </a:bodyPr>
          <a:lstStyle/>
          <a:p>
            <a:pPr>
              <a:spcBef>
                <a:spcPct val="50000"/>
              </a:spcBef>
            </a:pPr>
            <a:r>
              <a:rPr lang="en-US" altLang="zh-CN" sz="2800" b="1" dirty="0" smtClean="0">
                <a:ea typeface="黑体" pitchFamily="2" charset="-122"/>
              </a:rPr>
              <a:t>——</a:t>
            </a:r>
            <a:r>
              <a:rPr lang="zh-CN" altLang="en-US" sz="2800" b="1" dirty="0" smtClean="0">
                <a:ea typeface="黑体" pitchFamily="2" charset="-122"/>
              </a:rPr>
              <a:t>哪</a:t>
            </a:r>
            <a:r>
              <a:rPr lang="zh-CN" altLang="en-US" sz="2800" b="1" dirty="0">
                <a:ea typeface="黑体" pitchFamily="2" charset="-122"/>
              </a:rPr>
              <a:t>一</a:t>
            </a:r>
            <a:r>
              <a:rPr lang="zh-CN" altLang="en-US" sz="2800" b="1" dirty="0" smtClean="0">
                <a:ea typeface="黑体" pitchFamily="2" charset="-122"/>
              </a:rPr>
              <a:t>个结果出现，事先</a:t>
            </a:r>
            <a:r>
              <a:rPr lang="zh-CN" altLang="en-US" sz="2800" b="1" dirty="0">
                <a:ea typeface="黑体" pitchFamily="2" charset="-122"/>
              </a:rPr>
              <a:t>并不知道</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609600" y="381000"/>
            <a:ext cx="67818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二、概率的古典定义与统计定义</a:t>
            </a:r>
          </a:p>
        </p:txBody>
      </p:sp>
      <p:sp>
        <p:nvSpPr>
          <p:cNvPr id="16387" name="Text Box 3"/>
          <p:cNvSpPr txBox="1">
            <a:spLocks noChangeArrowheads="1"/>
          </p:cNvSpPr>
          <p:nvPr/>
        </p:nvSpPr>
        <p:spPr bwMode="auto">
          <a:xfrm>
            <a:off x="762000" y="1128713"/>
            <a:ext cx="4038600" cy="519112"/>
          </a:xfrm>
          <a:prstGeom prst="rect">
            <a:avLst/>
          </a:prstGeom>
          <a:noFill/>
          <a:ln w="9525">
            <a:noFill/>
            <a:miter lim="800000"/>
            <a:headEnd/>
            <a:tailEnd/>
          </a:ln>
          <a:effectLst/>
        </p:spPr>
        <p:txBody>
          <a:bodyPr>
            <a:spAutoFit/>
          </a:bodyPr>
          <a:lstStyle/>
          <a:p>
            <a:pPr>
              <a:spcBef>
                <a:spcPct val="50000"/>
              </a:spcBef>
            </a:pPr>
            <a:r>
              <a:rPr lang="zh-CN" altLang="en-US" sz="2800" b="1" dirty="0" smtClean="0">
                <a:ea typeface="黑体" pitchFamily="2" charset="-122"/>
              </a:rPr>
              <a:t>（三）古典概率的计算</a:t>
            </a:r>
            <a:endParaRPr lang="zh-CN" altLang="en-US" sz="2800" b="1" dirty="0">
              <a:ea typeface="黑体" pitchFamily="2" charset="-122"/>
            </a:endParaRPr>
          </a:p>
        </p:txBody>
      </p:sp>
      <p:graphicFrame>
        <p:nvGraphicFramePr>
          <p:cNvPr id="16389" name="Object 5"/>
          <p:cNvGraphicFramePr>
            <a:graphicFrameLocks noChangeAspect="1"/>
          </p:cNvGraphicFramePr>
          <p:nvPr/>
        </p:nvGraphicFramePr>
        <p:xfrm>
          <a:off x="1403648" y="2060848"/>
          <a:ext cx="4648200" cy="788987"/>
        </p:xfrm>
        <a:graphic>
          <a:graphicData uri="http://schemas.openxmlformats.org/presentationml/2006/ole">
            <mc:AlternateContent xmlns:mc="http://schemas.openxmlformats.org/markup-compatibility/2006">
              <mc:Choice xmlns:v="urn:schemas-microsoft-com:vml" Requires="v">
                <p:oleObj spid="_x0000_s231485" name="公式" r:id="rId4" imgW="3695400" imgH="660240" progId="Equation.3">
                  <p:embed/>
                </p:oleObj>
              </mc:Choice>
              <mc:Fallback>
                <p:oleObj name="公式" r:id="rId4" imgW="3695400" imgH="6602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2060848"/>
                        <a:ext cx="4648200" cy="78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B8E21E1B-2CC4-4287-B5B2-9F8F5DA7D5A0}" type="datetime1">
              <a:rPr lang="zh-CN" altLang="en-US"/>
              <a:pPr>
                <a:defRPr/>
              </a:pPr>
              <a:t>2016/3/16</a:t>
            </a:fld>
            <a:endParaRPr lang="en-US" altLang="zh-CN"/>
          </a:p>
        </p:txBody>
      </p:sp>
      <p:sp>
        <p:nvSpPr>
          <p:cNvPr id="5" name="页脚占位符 4"/>
          <p:cNvSpPr>
            <a:spLocks noGrp="1"/>
          </p:cNvSpPr>
          <p:nvPr>
            <p:ph type="ftr" sz="quarter" idx="11"/>
          </p:nvPr>
        </p:nvSpPr>
        <p:spPr/>
        <p:txBody>
          <a:bodyPr/>
          <a:lstStyle/>
          <a:p>
            <a:pPr>
              <a:defRPr/>
            </a:pPr>
            <a:r>
              <a:rPr lang="en-US" altLang="zh-CN"/>
              <a:t>中级概率1</a:t>
            </a:r>
          </a:p>
        </p:txBody>
      </p:sp>
      <p:sp>
        <p:nvSpPr>
          <p:cNvPr id="6" name="灯片编号占位符 5"/>
          <p:cNvSpPr>
            <a:spLocks noGrp="1"/>
          </p:cNvSpPr>
          <p:nvPr>
            <p:ph type="sldNum" sz="quarter" idx="12"/>
          </p:nvPr>
        </p:nvSpPr>
        <p:spPr/>
        <p:txBody>
          <a:bodyPr/>
          <a:lstStyle/>
          <a:p>
            <a:pPr>
              <a:defRPr/>
            </a:pPr>
            <a:fld id="{BD706C4F-2721-4D43-9C64-A89C8F469FD9}" type="slidenum">
              <a:rPr lang="en-US" altLang="zh-CN"/>
              <a:pPr>
                <a:defRPr/>
              </a:pPr>
              <a:t>21</a:t>
            </a:fld>
            <a:endParaRPr lang="en-US" altLang="zh-CN"/>
          </a:p>
        </p:txBody>
      </p:sp>
      <p:sp>
        <p:nvSpPr>
          <p:cNvPr id="67590" name="Rectangle 3"/>
          <p:cNvSpPr>
            <a:spLocks noGrp="1" noChangeArrowheads="1"/>
          </p:cNvSpPr>
          <p:nvPr>
            <p:ph type="body" idx="1"/>
          </p:nvPr>
        </p:nvSpPr>
        <p:spPr>
          <a:xfrm>
            <a:off x="395536" y="476672"/>
            <a:ext cx="8062912" cy="5762625"/>
          </a:xfrm>
        </p:spPr>
        <p:txBody>
          <a:bodyPr/>
          <a:lstStyle/>
          <a:p>
            <a:pPr eaLnBrk="1" hangingPunct="1">
              <a:lnSpc>
                <a:spcPct val="150000"/>
              </a:lnSpc>
              <a:buFontTx/>
              <a:buNone/>
            </a:pPr>
            <a:r>
              <a:rPr lang="zh-CN" altLang="en-US" sz="2400" b="1" dirty="0" smtClean="0">
                <a:latin typeface="黑体" pitchFamily="2" charset="-122"/>
                <a:ea typeface="黑体" pitchFamily="2" charset="-122"/>
              </a:rPr>
              <a:t>附件、   排列与组合</a:t>
            </a:r>
          </a:p>
          <a:p>
            <a:pPr eaLnBrk="1" hangingPunct="1">
              <a:lnSpc>
                <a:spcPct val="150000"/>
              </a:lnSpc>
              <a:buFontTx/>
              <a:buNone/>
            </a:pPr>
            <a:r>
              <a:rPr lang="en-US" altLang="zh-CN" sz="2400" b="1" dirty="0" smtClean="0">
                <a:latin typeface="黑体" pitchFamily="2" charset="-122"/>
                <a:ea typeface="黑体" pitchFamily="2" charset="-122"/>
              </a:rPr>
              <a:t>1.</a:t>
            </a:r>
            <a:r>
              <a:rPr lang="zh-CN" altLang="en-US" sz="2400" b="1" dirty="0" smtClean="0">
                <a:latin typeface="黑体" pitchFamily="2" charset="-122"/>
                <a:ea typeface="黑体" pitchFamily="2" charset="-122"/>
              </a:rPr>
              <a:t>乘法原理：</a:t>
            </a:r>
            <a:endParaRPr lang="en-US" altLang="zh-CN" sz="2400" b="1" dirty="0" smtClean="0">
              <a:latin typeface="黑体" pitchFamily="2" charset="-122"/>
              <a:ea typeface="黑体" pitchFamily="2" charset="-122"/>
            </a:endParaRPr>
          </a:p>
          <a:p>
            <a:pPr eaLnBrk="1" hangingPunct="1">
              <a:lnSpc>
                <a:spcPct val="150000"/>
              </a:lnSpc>
              <a:buFontTx/>
              <a:buNone/>
            </a:pPr>
            <a:r>
              <a:rPr lang="en-US" altLang="zh-CN" sz="2400" b="1" dirty="0">
                <a:latin typeface="黑体" pitchFamily="2" charset="-122"/>
                <a:ea typeface="黑体" pitchFamily="2" charset="-122"/>
              </a:rPr>
              <a:t> </a:t>
            </a:r>
            <a:r>
              <a:rPr lang="en-US" altLang="zh-CN" sz="2400" b="1" dirty="0" smtClean="0">
                <a:latin typeface="黑体" pitchFamily="2" charset="-122"/>
                <a:ea typeface="黑体" pitchFamily="2" charset="-122"/>
              </a:rPr>
              <a:t>    </a:t>
            </a:r>
            <a:r>
              <a:rPr lang="zh-CN" altLang="en-US" sz="2400" b="1" dirty="0" smtClean="0">
                <a:latin typeface="黑体" pitchFamily="2" charset="-122"/>
                <a:ea typeface="黑体" pitchFamily="2" charset="-122"/>
              </a:rPr>
              <a:t>如果做某件事需经</a:t>
            </a:r>
            <a:r>
              <a:rPr lang="en-US" altLang="zh-CN" sz="2400" b="1" dirty="0" smtClean="0">
                <a:latin typeface="黑体" pitchFamily="2" charset="-122"/>
                <a:ea typeface="黑体" pitchFamily="2" charset="-122"/>
              </a:rPr>
              <a:t>k</a:t>
            </a:r>
            <a:r>
              <a:rPr lang="zh-CN" altLang="en-US" sz="2400" b="1" dirty="0" smtClean="0">
                <a:latin typeface="黑体" pitchFamily="2" charset="-122"/>
                <a:ea typeface="黑体" pitchFamily="2" charset="-122"/>
              </a:rPr>
              <a:t>步才能完成，其中做第一步有</a:t>
            </a:r>
            <a:r>
              <a:rPr lang="en-US" altLang="zh-CN" sz="2400" b="1" dirty="0" smtClean="0">
                <a:latin typeface="黑体" pitchFamily="2" charset="-122"/>
                <a:ea typeface="黑体" pitchFamily="2" charset="-122"/>
              </a:rPr>
              <a:t>m</a:t>
            </a:r>
            <a:r>
              <a:rPr lang="en-US" altLang="zh-CN" sz="2400" b="1" baseline="-25000" dirty="0" smtClean="0">
                <a:latin typeface="黑体" pitchFamily="2" charset="-122"/>
                <a:ea typeface="黑体" pitchFamily="2" charset="-122"/>
              </a:rPr>
              <a:t>1 </a:t>
            </a:r>
            <a:r>
              <a:rPr lang="zh-CN" altLang="en-US" sz="2400" b="1" dirty="0" smtClean="0">
                <a:latin typeface="黑体" pitchFamily="2" charset="-122"/>
                <a:ea typeface="黑体" pitchFamily="2" charset="-122"/>
              </a:rPr>
              <a:t>种方法</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第二步有</a:t>
            </a:r>
            <a:r>
              <a:rPr lang="en-US" altLang="zh-CN" sz="2400" b="1" dirty="0" smtClean="0">
                <a:latin typeface="黑体" pitchFamily="2" charset="-122"/>
                <a:ea typeface="黑体" pitchFamily="2" charset="-122"/>
              </a:rPr>
              <a:t>m</a:t>
            </a:r>
            <a:r>
              <a:rPr lang="en-US" altLang="zh-CN" sz="2400" b="1" baseline="-25000" dirty="0" smtClean="0">
                <a:latin typeface="黑体" pitchFamily="2" charset="-122"/>
                <a:ea typeface="黑体" pitchFamily="2" charset="-122"/>
              </a:rPr>
              <a:t>2 </a:t>
            </a:r>
            <a:r>
              <a:rPr lang="zh-CN" altLang="en-US" sz="2400" b="1" dirty="0" smtClean="0">
                <a:latin typeface="黑体" pitchFamily="2" charset="-122"/>
                <a:ea typeface="黑体" pitchFamily="2" charset="-122"/>
              </a:rPr>
              <a:t>种方法</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第</a:t>
            </a:r>
            <a:r>
              <a:rPr lang="en-US" altLang="zh-CN" sz="2400" b="1" dirty="0" smtClean="0">
                <a:latin typeface="黑体" pitchFamily="2" charset="-122"/>
                <a:ea typeface="黑体" pitchFamily="2" charset="-122"/>
              </a:rPr>
              <a:t>k</a:t>
            </a:r>
            <a:r>
              <a:rPr lang="zh-CN" altLang="en-US" sz="2400" b="1" dirty="0" smtClean="0">
                <a:latin typeface="黑体" pitchFamily="2" charset="-122"/>
                <a:ea typeface="黑体" pitchFamily="2" charset="-122"/>
              </a:rPr>
              <a:t>步有</a:t>
            </a:r>
            <a:r>
              <a:rPr lang="en-US" altLang="zh-CN" sz="2400" b="1" dirty="0" err="1" smtClean="0">
                <a:latin typeface="黑体" pitchFamily="2" charset="-122"/>
                <a:ea typeface="黑体" pitchFamily="2" charset="-122"/>
              </a:rPr>
              <a:t>m</a:t>
            </a:r>
            <a:r>
              <a:rPr lang="en-US" altLang="zh-CN" sz="2400" b="1" baseline="-25000" dirty="0" err="1" smtClean="0">
                <a:latin typeface="黑体" pitchFamily="2" charset="-122"/>
                <a:ea typeface="黑体" pitchFamily="2" charset="-122"/>
              </a:rPr>
              <a:t>k</a:t>
            </a:r>
            <a:r>
              <a:rPr lang="en-US" altLang="zh-CN" sz="2400" b="1" baseline="-25000" dirty="0" smtClean="0">
                <a:latin typeface="黑体" pitchFamily="2" charset="-122"/>
                <a:ea typeface="黑体" pitchFamily="2" charset="-122"/>
              </a:rPr>
              <a:t> </a:t>
            </a:r>
            <a:r>
              <a:rPr lang="zh-CN" altLang="en-US" sz="2400" b="1" dirty="0" smtClean="0">
                <a:latin typeface="黑体" pitchFamily="2" charset="-122"/>
                <a:ea typeface="黑体" pitchFamily="2" charset="-122"/>
              </a:rPr>
              <a:t>种方法</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那么完成这件事共有</a:t>
            </a:r>
            <a:r>
              <a:rPr lang="en-US" altLang="zh-CN" sz="2400" b="1" dirty="0" smtClean="0">
                <a:latin typeface="黑体" pitchFamily="2" charset="-122"/>
                <a:ea typeface="黑体" pitchFamily="2" charset="-122"/>
              </a:rPr>
              <a:t>m</a:t>
            </a:r>
            <a:r>
              <a:rPr lang="en-US" altLang="zh-CN" sz="2400" b="1" baseline="-25000" dirty="0" smtClean="0">
                <a:latin typeface="黑体" pitchFamily="2" charset="-122"/>
                <a:ea typeface="黑体" pitchFamily="2" charset="-122"/>
              </a:rPr>
              <a:t>1</a:t>
            </a:r>
            <a:r>
              <a:rPr lang="en-US" altLang="zh-CN" sz="2400" b="1" dirty="0" smtClean="0">
                <a:latin typeface="黑体" pitchFamily="2" charset="-122"/>
                <a:ea typeface="黑体" pitchFamily="2" charset="-122"/>
              </a:rPr>
              <a:t> ×</a:t>
            </a:r>
            <a:r>
              <a:rPr lang="en-US" altLang="zh-CN" sz="2400" dirty="0" smtClean="0">
                <a:latin typeface="黑体" pitchFamily="2" charset="-122"/>
                <a:ea typeface="黑体" pitchFamily="2" charset="-122"/>
              </a:rPr>
              <a:t> </a:t>
            </a:r>
            <a:r>
              <a:rPr lang="en-US" altLang="zh-CN" sz="2400" b="1" dirty="0" smtClean="0">
                <a:latin typeface="黑体" pitchFamily="2" charset="-122"/>
                <a:ea typeface="黑体" pitchFamily="2" charset="-122"/>
              </a:rPr>
              <a:t>m</a:t>
            </a:r>
            <a:r>
              <a:rPr lang="en-US" altLang="zh-CN" sz="2400" b="1" baseline="-25000" dirty="0" smtClean="0">
                <a:latin typeface="黑体" pitchFamily="2" charset="-122"/>
                <a:ea typeface="黑体" pitchFamily="2" charset="-122"/>
              </a:rPr>
              <a:t>2 </a:t>
            </a:r>
            <a:r>
              <a:rPr lang="en-US" altLang="zh-CN" sz="2400" b="1" dirty="0" smtClean="0">
                <a:latin typeface="黑体" pitchFamily="2" charset="-122"/>
                <a:ea typeface="黑体" pitchFamily="2" charset="-122"/>
              </a:rPr>
              <a:t>×</a:t>
            </a:r>
            <a:r>
              <a:rPr lang="en-US" altLang="zh-CN" sz="2400" dirty="0" smtClean="0">
                <a:latin typeface="黑体" pitchFamily="2" charset="-122"/>
                <a:ea typeface="黑体" pitchFamily="2" charset="-122"/>
              </a:rPr>
              <a:t> ……</a:t>
            </a:r>
            <a:r>
              <a:rPr lang="en-US" altLang="zh-CN" sz="2400" b="1" dirty="0" smtClean="0">
                <a:latin typeface="黑体" pitchFamily="2" charset="-122"/>
                <a:ea typeface="黑体" pitchFamily="2" charset="-122"/>
              </a:rPr>
              <a:t>×</a:t>
            </a:r>
            <a:r>
              <a:rPr lang="en-US" altLang="zh-CN" sz="2400" dirty="0" smtClean="0">
                <a:latin typeface="黑体" pitchFamily="2" charset="-122"/>
                <a:ea typeface="黑体" pitchFamily="2" charset="-122"/>
              </a:rPr>
              <a:t> </a:t>
            </a:r>
            <a:r>
              <a:rPr lang="en-US" altLang="zh-CN" sz="2400" b="1" dirty="0" err="1" smtClean="0">
                <a:latin typeface="黑体" pitchFamily="2" charset="-122"/>
                <a:ea typeface="黑体" pitchFamily="2" charset="-122"/>
              </a:rPr>
              <a:t>m</a:t>
            </a:r>
            <a:r>
              <a:rPr lang="en-US" altLang="zh-CN" sz="2400" b="1" baseline="-25000" dirty="0" err="1" smtClean="0">
                <a:latin typeface="黑体" pitchFamily="2" charset="-122"/>
                <a:ea typeface="黑体" pitchFamily="2" charset="-122"/>
              </a:rPr>
              <a:t>k</a:t>
            </a:r>
            <a:r>
              <a:rPr lang="zh-CN" altLang="en-US" sz="2400" b="1" dirty="0" smtClean="0">
                <a:latin typeface="黑体" pitchFamily="2" charset="-122"/>
                <a:ea typeface="黑体" pitchFamily="2" charset="-122"/>
              </a:rPr>
              <a:t>种方法。</a:t>
            </a:r>
          </a:p>
          <a:p>
            <a:pPr eaLnBrk="1" hangingPunct="1">
              <a:lnSpc>
                <a:spcPct val="150000"/>
              </a:lnSpc>
              <a:buFontTx/>
              <a:buNone/>
            </a:pPr>
            <a:r>
              <a:rPr lang="zh-CN" altLang="en-US" sz="2400" b="1" dirty="0" smtClean="0">
                <a:latin typeface="黑体" pitchFamily="2" charset="-122"/>
                <a:ea typeface="黑体" pitchFamily="2" charset="-122"/>
              </a:rPr>
              <a:t>例：甲城到乙城有</a:t>
            </a:r>
            <a:r>
              <a:rPr lang="en-US" altLang="zh-CN" sz="2400" b="1" dirty="0" smtClean="0">
                <a:latin typeface="黑体" pitchFamily="2" charset="-122"/>
                <a:ea typeface="黑体" pitchFamily="2" charset="-122"/>
              </a:rPr>
              <a:t>3</a:t>
            </a:r>
            <a:r>
              <a:rPr lang="zh-CN" altLang="en-US" sz="2400" b="1" dirty="0" smtClean="0">
                <a:latin typeface="黑体" pitchFamily="2" charset="-122"/>
                <a:ea typeface="黑体" pitchFamily="2" charset="-122"/>
              </a:rPr>
              <a:t>条线路，乙城到丙城有</a:t>
            </a:r>
            <a:r>
              <a:rPr lang="en-US" altLang="zh-CN" sz="2400" b="1" dirty="0" smtClean="0">
                <a:latin typeface="黑体" pitchFamily="2" charset="-122"/>
                <a:ea typeface="黑体" pitchFamily="2" charset="-122"/>
              </a:rPr>
              <a:t>2</a:t>
            </a:r>
            <a:r>
              <a:rPr lang="zh-CN" altLang="en-US" sz="2400" b="1" dirty="0" smtClean="0">
                <a:latin typeface="黑体" pitchFamily="2" charset="-122"/>
                <a:ea typeface="黑体" pitchFamily="2" charset="-122"/>
              </a:rPr>
              <a:t>条线路，那么从甲城到丙城有</a:t>
            </a:r>
            <a:r>
              <a:rPr lang="en-US" altLang="zh-CN" sz="2400" b="1" dirty="0" smtClean="0">
                <a:latin typeface="黑体" pitchFamily="2" charset="-122"/>
                <a:ea typeface="黑体" pitchFamily="2" charset="-122"/>
              </a:rPr>
              <a:t>3×2=6</a:t>
            </a:r>
            <a:r>
              <a:rPr lang="zh-CN" altLang="en-US" sz="2400" b="1" dirty="0" smtClean="0">
                <a:latin typeface="黑体" pitchFamily="2" charset="-122"/>
                <a:ea typeface="黑体" pitchFamily="2" charset="-122"/>
              </a:rPr>
              <a:t>条线路。</a:t>
            </a:r>
            <a:endParaRPr lang="en-US" altLang="zh-CN" sz="2400" b="1" dirty="0" smtClean="0">
              <a:latin typeface="黑体" pitchFamily="2" charset="-122"/>
              <a:ea typeface="黑体" pitchFamily="2" charset="-122"/>
            </a:endParaRPr>
          </a:p>
          <a:p>
            <a:pPr>
              <a:lnSpc>
                <a:spcPct val="150000"/>
              </a:lnSpc>
              <a:buNone/>
            </a:pPr>
            <a:r>
              <a:rPr lang="zh-CN" altLang="en-US" sz="2400" b="1" dirty="0" smtClean="0">
                <a:solidFill>
                  <a:srgbClr val="FF0000"/>
                </a:solidFill>
              </a:rPr>
              <a:t>例：用</a:t>
            </a:r>
            <a:r>
              <a:rPr lang="en-US" altLang="zh-CN" sz="2400" b="1" dirty="0" smtClean="0">
                <a:solidFill>
                  <a:srgbClr val="FF0000"/>
                </a:solidFill>
              </a:rPr>
              <a:t>0,~,9</a:t>
            </a:r>
            <a:r>
              <a:rPr lang="zh-CN" altLang="en-US" sz="2400" b="1" dirty="0" smtClean="0">
                <a:solidFill>
                  <a:srgbClr val="FF0000"/>
                </a:solidFill>
              </a:rPr>
              <a:t>这十个数字，可以写出多少个不重复的四位数？</a:t>
            </a:r>
          </a:p>
          <a:p>
            <a:pPr eaLnBrk="1" hangingPunct="1">
              <a:lnSpc>
                <a:spcPct val="150000"/>
              </a:lnSpc>
              <a:buFontTx/>
              <a:buNone/>
            </a:pPr>
            <a:endParaRPr lang="zh-CN" altLang="en-US" sz="2400" b="1" dirty="0" smtClean="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954EE9E3-A903-4E7A-9C50-4C2F6A2D294A}" type="datetime1">
              <a:rPr lang="zh-CN" altLang="en-US"/>
              <a:pPr>
                <a:defRPr/>
              </a:pPr>
              <a:t>2016/3/16</a:t>
            </a:fld>
            <a:endParaRPr lang="en-US" altLang="zh-CN"/>
          </a:p>
        </p:txBody>
      </p:sp>
      <p:sp>
        <p:nvSpPr>
          <p:cNvPr id="5" name="页脚占位符 4"/>
          <p:cNvSpPr>
            <a:spLocks noGrp="1"/>
          </p:cNvSpPr>
          <p:nvPr>
            <p:ph type="ftr" sz="quarter" idx="11"/>
          </p:nvPr>
        </p:nvSpPr>
        <p:spPr/>
        <p:txBody>
          <a:bodyPr/>
          <a:lstStyle/>
          <a:p>
            <a:pPr>
              <a:defRPr/>
            </a:pPr>
            <a:r>
              <a:rPr lang="en-US" altLang="zh-CN"/>
              <a:t>中级概率1</a:t>
            </a:r>
          </a:p>
        </p:txBody>
      </p:sp>
      <p:sp>
        <p:nvSpPr>
          <p:cNvPr id="6" name="灯片编号占位符 5"/>
          <p:cNvSpPr>
            <a:spLocks noGrp="1"/>
          </p:cNvSpPr>
          <p:nvPr>
            <p:ph type="sldNum" sz="quarter" idx="12"/>
          </p:nvPr>
        </p:nvSpPr>
        <p:spPr/>
        <p:txBody>
          <a:bodyPr/>
          <a:lstStyle/>
          <a:p>
            <a:pPr>
              <a:defRPr/>
            </a:pPr>
            <a:fld id="{3F83CADD-188C-438A-8D30-F08C4CA2DED0}" type="slidenum">
              <a:rPr lang="en-US" altLang="zh-CN"/>
              <a:pPr>
                <a:defRPr/>
              </a:pPr>
              <a:t>22</a:t>
            </a:fld>
            <a:endParaRPr lang="en-US" altLang="zh-CN"/>
          </a:p>
        </p:txBody>
      </p:sp>
      <p:sp>
        <p:nvSpPr>
          <p:cNvPr id="68614" name="Rectangle 3"/>
          <p:cNvSpPr>
            <a:spLocks noGrp="1" noChangeArrowheads="1"/>
          </p:cNvSpPr>
          <p:nvPr>
            <p:ph type="body" idx="1"/>
          </p:nvPr>
        </p:nvSpPr>
        <p:spPr>
          <a:xfrm>
            <a:off x="251520" y="620688"/>
            <a:ext cx="8134350" cy="5691187"/>
          </a:xfrm>
        </p:spPr>
        <p:txBody>
          <a:bodyPr/>
          <a:lstStyle/>
          <a:p>
            <a:pPr eaLnBrk="1" hangingPunct="1">
              <a:lnSpc>
                <a:spcPct val="150000"/>
              </a:lnSpc>
              <a:buFontTx/>
              <a:buNone/>
            </a:pPr>
            <a:r>
              <a:rPr lang="en-US" altLang="zh-CN" sz="2400" b="1" dirty="0" smtClean="0">
                <a:latin typeface="黑体" pitchFamily="2" charset="-122"/>
                <a:ea typeface="黑体" pitchFamily="2" charset="-122"/>
              </a:rPr>
              <a:t>2. </a:t>
            </a:r>
            <a:r>
              <a:rPr lang="zh-CN" altLang="en-US" sz="2400" b="1" dirty="0" smtClean="0">
                <a:latin typeface="黑体" pitchFamily="2" charset="-122"/>
                <a:ea typeface="黑体" pitchFamily="2" charset="-122"/>
              </a:rPr>
              <a:t>加法原理：如果做某件事可由</a:t>
            </a:r>
            <a:r>
              <a:rPr lang="en-US" altLang="zh-CN" sz="2400" b="1" dirty="0" smtClean="0">
                <a:latin typeface="黑体" pitchFamily="2" charset="-122"/>
                <a:ea typeface="黑体" pitchFamily="2" charset="-122"/>
              </a:rPr>
              <a:t>k</a:t>
            </a:r>
            <a:r>
              <a:rPr lang="zh-CN" altLang="en-US" sz="2400" b="1" dirty="0" smtClean="0">
                <a:latin typeface="黑体" pitchFamily="2" charset="-122"/>
                <a:ea typeface="黑体" pitchFamily="2" charset="-122"/>
              </a:rPr>
              <a:t>类不同方法之一完成，其中在第一类方法中又有</a:t>
            </a:r>
            <a:r>
              <a:rPr lang="en-US" altLang="zh-CN" sz="2400" b="1" dirty="0" smtClean="0">
                <a:latin typeface="黑体" pitchFamily="2" charset="-122"/>
                <a:ea typeface="黑体" pitchFamily="2" charset="-122"/>
              </a:rPr>
              <a:t>m</a:t>
            </a:r>
            <a:r>
              <a:rPr lang="en-US" altLang="zh-CN" sz="2400" b="1" baseline="-25000" dirty="0" smtClean="0">
                <a:latin typeface="黑体" pitchFamily="2" charset="-122"/>
                <a:ea typeface="黑体" pitchFamily="2" charset="-122"/>
              </a:rPr>
              <a:t>1</a:t>
            </a:r>
            <a:r>
              <a:rPr lang="en-US" altLang="zh-CN" sz="2400" b="1" dirty="0" smtClean="0">
                <a:latin typeface="黑体" pitchFamily="2" charset="-122"/>
                <a:ea typeface="黑体" pitchFamily="2" charset="-122"/>
              </a:rPr>
              <a:t> </a:t>
            </a:r>
            <a:r>
              <a:rPr lang="zh-CN" altLang="en-US" sz="2400" b="1" dirty="0" smtClean="0">
                <a:latin typeface="黑体" pitchFamily="2" charset="-122"/>
                <a:ea typeface="黑体" pitchFamily="2" charset="-122"/>
              </a:rPr>
              <a:t>种完成方法</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在第二类方法中又有</a:t>
            </a:r>
            <a:r>
              <a:rPr lang="en-US" altLang="zh-CN" sz="2400" b="1" dirty="0" smtClean="0">
                <a:latin typeface="黑体" pitchFamily="2" charset="-122"/>
                <a:ea typeface="黑体" pitchFamily="2" charset="-122"/>
              </a:rPr>
              <a:t>m</a:t>
            </a:r>
            <a:r>
              <a:rPr lang="en-US" altLang="zh-CN" sz="2400" b="1" baseline="-25000" dirty="0" smtClean="0">
                <a:latin typeface="黑体" pitchFamily="2" charset="-122"/>
                <a:ea typeface="黑体" pitchFamily="2" charset="-122"/>
              </a:rPr>
              <a:t>2</a:t>
            </a:r>
            <a:r>
              <a:rPr lang="en-US" altLang="zh-CN" sz="2400" b="1" dirty="0" smtClean="0">
                <a:latin typeface="黑体" pitchFamily="2" charset="-122"/>
                <a:ea typeface="黑体" pitchFamily="2" charset="-122"/>
              </a:rPr>
              <a:t> </a:t>
            </a:r>
            <a:r>
              <a:rPr lang="zh-CN" altLang="en-US" sz="2400" b="1" dirty="0" smtClean="0">
                <a:latin typeface="黑体" pitchFamily="2" charset="-122"/>
                <a:ea typeface="黑体" pitchFamily="2" charset="-122"/>
              </a:rPr>
              <a:t>种完成方法</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在第</a:t>
            </a:r>
            <a:r>
              <a:rPr lang="en-US" altLang="zh-CN" sz="2400" b="1" dirty="0" smtClean="0">
                <a:latin typeface="黑体" pitchFamily="2" charset="-122"/>
                <a:ea typeface="黑体" pitchFamily="2" charset="-122"/>
              </a:rPr>
              <a:t>k</a:t>
            </a:r>
            <a:r>
              <a:rPr lang="zh-CN" altLang="en-US" sz="2400" b="1" dirty="0" smtClean="0">
                <a:latin typeface="黑体" pitchFamily="2" charset="-122"/>
                <a:ea typeface="黑体" pitchFamily="2" charset="-122"/>
              </a:rPr>
              <a:t>类方法中又有</a:t>
            </a:r>
            <a:r>
              <a:rPr lang="en-US" altLang="zh-CN" sz="2400" b="1" dirty="0" err="1" smtClean="0">
                <a:latin typeface="黑体" pitchFamily="2" charset="-122"/>
                <a:ea typeface="黑体" pitchFamily="2" charset="-122"/>
              </a:rPr>
              <a:t>m</a:t>
            </a:r>
            <a:r>
              <a:rPr lang="en-US" altLang="zh-CN" sz="2400" b="1" baseline="-25000" dirty="0" err="1" smtClean="0">
                <a:latin typeface="黑体" pitchFamily="2" charset="-122"/>
                <a:ea typeface="黑体" pitchFamily="2" charset="-122"/>
              </a:rPr>
              <a:t>k</a:t>
            </a:r>
            <a:r>
              <a:rPr lang="en-US" altLang="zh-CN" sz="2400" b="1" dirty="0" smtClean="0">
                <a:latin typeface="黑体" pitchFamily="2" charset="-122"/>
                <a:ea typeface="黑体" pitchFamily="2" charset="-122"/>
              </a:rPr>
              <a:t> </a:t>
            </a:r>
            <a:r>
              <a:rPr lang="zh-CN" altLang="en-US" sz="2400" b="1" dirty="0" smtClean="0">
                <a:latin typeface="黑体" pitchFamily="2" charset="-122"/>
                <a:ea typeface="黑体" pitchFamily="2" charset="-122"/>
              </a:rPr>
              <a:t>种完成方法</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那么完成这件事共有</a:t>
            </a:r>
            <a:r>
              <a:rPr lang="en-US" altLang="zh-CN" sz="2400" b="1" dirty="0" smtClean="0">
                <a:latin typeface="黑体" pitchFamily="2" charset="-122"/>
                <a:ea typeface="黑体" pitchFamily="2" charset="-122"/>
              </a:rPr>
              <a:t>m</a:t>
            </a:r>
            <a:r>
              <a:rPr lang="en-US" altLang="zh-CN" sz="2400" b="1" baseline="-25000" dirty="0" smtClean="0">
                <a:latin typeface="黑体" pitchFamily="2" charset="-122"/>
                <a:ea typeface="黑体" pitchFamily="2" charset="-122"/>
              </a:rPr>
              <a:t>1</a:t>
            </a:r>
            <a:r>
              <a:rPr lang="en-US" altLang="zh-CN" sz="2400" b="1" dirty="0" smtClean="0">
                <a:latin typeface="黑体" pitchFamily="2" charset="-122"/>
                <a:ea typeface="黑体" pitchFamily="2" charset="-122"/>
              </a:rPr>
              <a:t> +</a:t>
            </a:r>
            <a:r>
              <a:rPr lang="en-US" altLang="zh-CN" sz="2400" dirty="0" smtClean="0">
                <a:latin typeface="黑体" pitchFamily="2" charset="-122"/>
                <a:ea typeface="黑体" pitchFamily="2" charset="-122"/>
              </a:rPr>
              <a:t> </a:t>
            </a:r>
            <a:r>
              <a:rPr lang="en-US" altLang="zh-CN" sz="2400" b="1" dirty="0" smtClean="0">
                <a:latin typeface="黑体" pitchFamily="2" charset="-122"/>
                <a:ea typeface="黑体" pitchFamily="2" charset="-122"/>
              </a:rPr>
              <a:t>m</a:t>
            </a:r>
            <a:r>
              <a:rPr lang="en-US" altLang="zh-CN" sz="2400" b="1" baseline="-25000" dirty="0" smtClean="0">
                <a:latin typeface="黑体" pitchFamily="2" charset="-122"/>
                <a:ea typeface="黑体" pitchFamily="2" charset="-122"/>
              </a:rPr>
              <a:t>2 </a:t>
            </a:r>
            <a:r>
              <a:rPr lang="en-US" altLang="zh-CN" sz="2400" b="1" dirty="0" smtClean="0">
                <a:latin typeface="黑体" pitchFamily="2" charset="-122"/>
                <a:ea typeface="黑体" pitchFamily="2" charset="-122"/>
              </a:rPr>
              <a:t>+</a:t>
            </a:r>
            <a:r>
              <a:rPr lang="en-US" altLang="zh-CN" sz="2400" dirty="0" smtClean="0">
                <a:latin typeface="黑体" pitchFamily="2" charset="-122"/>
                <a:ea typeface="黑体" pitchFamily="2" charset="-122"/>
              </a:rPr>
              <a:t> ……</a:t>
            </a:r>
            <a:r>
              <a:rPr lang="en-US" altLang="zh-CN" sz="2400" b="1" dirty="0" smtClean="0">
                <a:latin typeface="黑体" pitchFamily="2" charset="-122"/>
                <a:ea typeface="黑体" pitchFamily="2" charset="-122"/>
              </a:rPr>
              <a:t>+ </a:t>
            </a:r>
            <a:r>
              <a:rPr lang="en-US" altLang="zh-CN" sz="2400" b="1" dirty="0" err="1" smtClean="0">
                <a:latin typeface="黑体" pitchFamily="2" charset="-122"/>
                <a:ea typeface="黑体" pitchFamily="2" charset="-122"/>
              </a:rPr>
              <a:t>m</a:t>
            </a:r>
            <a:r>
              <a:rPr lang="en-US" altLang="zh-CN" sz="2400" b="1" baseline="-25000" dirty="0" err="1" smtClean="0">
                <a:latin typeface="黑体" pitchFamily="2" charset="-122"/>
                <a:ea typeface="黑体" pitchFamily="2" charset="-122"/>
              </a:rPr>
              <a:t>k</a:t>
            </a:r>
            <a:r>
              <a:rPr lang="en-US" altLang="zh-CN" sz="2400" dirty="0" smtClean="0">
                <a:latin typeface="黑体" pitchFamily="2" charset="-122"/>
                <a:ea typeface="黑体" pitchFamily="2" charset="-122"/>
              </a:rPr>
              <a:t> </a:t>
            </a:r>
            <a:r>
              <a:rPr lang="zh-CN" altLang="en-US" sz="2400" b="1" dirty="0" smtClean="0">
                <a:latin typeface="黑体" pitchFamily="2" charset="-122"/>
                <a:ea typeface="黑体" pitchFamily="2" charset="-122"/>
              </a:rPr>
              <a:t>种方法。</a:t>
            </a:r>
            <a:endParaRPr lang="en-US" altLang="zh-CN" sz="2400" b="1" dirty="0" smtClean="0">
              <a:latin typeface="黑体" pitchFamily="2" charset="-122"/>
              <a:ea typeface="黑体" pitchFamily="2" charset="-122"/>
            </a:endParaRPr>
          </a:p>
          <a:p>
            <a:pPr eaLnBrk="1" hangingPunct="1">
              <a:lnSpc>
                <a:spcPct val="150000"/>
              </a:lnSpc>
              <a:buFontTx/>
              <a:buNone/>
            </a:pPr>
            <a:endParaRPr lang="zh-CN" altLang="en-US" sz="2400" b="1" dirty="0" smtClean="0">
              <a:latin typeface="黑体" pitchFamily="2" charset="-122"/>
              <a:ea typeface="黑体" pitchFamily="2" charset="-122"/>
            </a:endParaRPr>
          </a:p>
          <a:p>
            <a:pPr eaLnBrk="1" hangingPunct="1">
              <a:lnSpc>
                <a:spcPct val="150000"/>
              </a:lnSpc>
              <a:buFontTx/>
              <a:buNone/>
            </a:pPr>
            <a:r>
              <a:rPr lang="zh-CN" altLang="en-US" sz="2400" b="1" dirty="0" smtClean="0">
                <a:latin typeface="黑体" pitchFamily="2" charset="-122"/>
                <a:ea typeface="黑体" pitchFamily="2" charset="-122"/>
              </a:rPr>
              <a:t>例如，由甲城到乙城有三类交通工具：汽车、火车和飞机，而汽车有</a:t>
            </a:r>
            <a:r>
              <a:rPr lang="en-US" altLang="zh-CN" sz="2400" b="1" dirty="0" smtClean="0">
                <a:latin typeface="黑体" pitchFamily="2" charset="-122"/>
                <a:ea typeface="黑体" pitchFamily="2" charset="-122"/>
              </a:rPr>
              <a:t>5</a:t>
            </a:r>
            <a:r>
              <a:rPr lang="zh-CN" altLang="en-US" sz="2400" b="1" dirty="0" smtClean="0">
                <a:latin typeface="黑体" pitchFamily="2" charset="-122"/>
                <a:ea typeface="黑体" pitchFamily="2" charset="-122"/>
              </a:rPr>
              <a:t>个班次，火车有</a:t>
            </a:r>
            <a:r>
              <a:rPr lang="en-US" altLang="zh-CN" sz="2400" b="1" dirty="0" smtClean="0">
                <a:latin typeface="黑体" pitchFamily="2" charset="-122"/>
                <a:ea typeface="黑体" pitchFamily="2" charset="-122"/>
              </a:rPr>
              <a:t>3</a:t>
            </a:r>
            <a:r>
              <a:rPr lang="zh-CN" altLang="en-US" sz="2400" b="1" dirty="0" smtClean="0">
                <a:latin typeface="黑体" pitchFamily="2" charset="-122"/>
                <a:ea typeface="黑体" pitchFamily="2" charset="-122"/>
              </a:rPr>
              <a:t>个班次，飞机有</a:t>
            </a:r>
            <a:r>
              <a:rPr lang="en-US" altLang="zh-CN" sz="2400" b="1" dirty="0" smtClean="0">
                <a:latin typeface="黑体" pitchFamily="2" charset="-122"/>
                <a:ea typeface="黑体" pitchFamily="2" charset="-122"/>
              </a:rPr>
              <a:t>2</a:t>
            </a:r>
            <a:r>
              <a:rPr lang="zh-CN" altLang="en-US" sz="2400" b="1" dirty="0" smtClean="0">
                <a:latin typeface="黑体" pitchFamily="2" charset="-122"/>
                <a:ea typeface="黑体" pitchFamily="2" charset="-122"/>
              </a:rPr>
              <a:t>个班次，那么从甲城到乙城共有</a:t>
            </a:r>
            <a:r>
              <a:rPr lang="en-US" altLang="zh-CN" sz="2400" b="1" dirty="0" smtClean="0">
                <a:latin typeface="黑体" pitchFamily="2" charset="-122"/>
                <a:ea typeface="黑体" pitchFamily="2" charset="-122"/>
              </a:rPr>
              <a:t>5+3+2=10</a:t>
            </a:r>
            <a:r>
              <a:rPr lang="zh-CN" altLang="en-US" sz="2400" b="1" dirty="0" smtClean="0">
                <a:latin typeface="黑体" pitchFamily="2" charset="-122"/>
                <a:ea typeface="黑体" pitchFamily="2" charset="-122"/>
              </a:rPr>
              <a:t>个班次供选择。</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5"/>
          <p:cNvSpPr>
            <a:spLocks noGrp="1"/>
          </p:cNvSpPr>
          <p:nvPr>
            <p:ph type="dt" sz="quarter" idx="10"/>
          </p:nvPr>
        </p:nvSpPr>
        <p:spPr/>
        <p:txBody>
          <a:bodyPr/>
          <a:lstStyle/>
          <a:p>
            <a:pPr>
              <a:defRPr/>
            </a:pPr>
            <a:fld id="{E9143A9F-5A62-475B-B7E1-C67DD458AD91}" type="datetime1">
              <a:rPr lang="zh-CN" altLang="en-US"/>
              <a:pPr>
                <a:defRPr/>
              </a:pPr>
              <a:t>2016/3/16</a:t>
            </a:fld>
            <a:endParaRPr lang="en-US" altLang="zh-CN"/>
          </a:p>
        </p:txBody>
      </p:sp>
      <p:sp>
        <p:nvSpPr>
          <p:cNvPr id="10" name="页脚占位符 6"/>
          <p:cNvSpPr>
            <a:spLocks noGrp="1"/>
          </p:cNvSpPr>
          <p:nvPr>
            <p:ph type="ftr" sz="quarter" idx="11"/>
          </p:nvPr>
        </p:nvSpPr>
        <p:spPr/>
        <p:txBody>
          <a:bodyPr/>
          <a:lstStyle/>
          <a:p>
            <a:pPr>
              <a:defRPr/>
            </a:pPr>
            <a:r>
              <a:rPr lang="en-US" altLang="zh-CN"/>
              <a:t>中级概率1</a:t>
            </a:r>
          </a:p>
        </p:txBody>
      </p:sp>
      <p:sp>
        <p:nvSpPr>
          <p:cNvPr id="11" name="灯片编号占位符 7"/>
          <p:cNvSpPr>
            <a:spLocks noGrp="1"/>
          </p:cNvSpPr>
          <p:nvPr>
            <p:ph type="sldNum" sz="quarter" idx="12"/>
          </p:nvPr>
        </p:nvSpPr>
        <p:spPr/>
        <p:txBody>
          <a:bodyPr/>
          <a:lstStyle/>
          <a:p>
            <a:pPr>
              <a:defRPr/>
            </a:pPr>
            <a:fld id="{20436FFE-FEFC-4AB7-B47A-8015DCC57D10}" type="slidenum">
              <a:rPr lang="en-US" altLang="zh-CN"/>
              <a:pPr>
                <a:defRPr/>
              </a:pPr>
              <a:t>23</a:t>
            </a:fld>
            <a:endParaRPr lang="en-US" altLang="zh-CN"/>
          </a:p>
        </p:txBody>
      </p:sp>
      <p:sp>
        <p:nvSpPr>
          <p:cNvPr id="2059" name="Rectangle 3"/>
          <p:cNvSpPr>
            <a:spLocks noGrp="1" noChangeArrowheads="1"/>
          </p:cNvSpPr>
          <p:nvPr>
            <p:ph type="body" sz="half" idx="1"/>
          </p:nvPr>
        </p:nvSpPr>
        <p:spPr>
          <a:xfrm>
            <a:off x="539552" y="404664"/>
            <a:ext cx="8064500" cy="5762625"/>
          </a:xfrm>
        </p:spPr>
        <p:txBody>
          <a:bodyPr/>
          <a:lstStyle/>
          <a:p>
            <a:pPr eaLnBrk="1" hangingPunct="1">
              <a:buFontTx/>
              <a:buNone/>
            </a:pPr>
            <a:r>
              <a:rPr lang="en-US" altLang="zh-CN" sz="2400" b="1" dirty="0" smtClean="0">
                <a:latin typeface="黑体" pitchFamily="2" charset="-122"/>
                <a:ea typeface="黑体" pitchFamily="2" charset="-122"/>
              </a:rPr>
              <a:t>3</a:t>
            </a:r>
            <a:r>
              <a:rPr lang="zh-CN" altLang="en-US" sz="2400" b="1" dirty="0" smtClean="0">
                <a:latin typeface="黑体" pitchFamily="2" charset="-122"/>
                <a:ea typeface="黑体" pitchFamily="2" charset="-122"/>
              </a:rPr>
              <a:t>、（选）排列定义</a:t>
            </a:r>
            <a:r>
              <a:rPr lang="zh-CN" altLang="en-US" sz="2400" b="1" dirty="0" smtClean="0">
                <a:latin typeface="黑体" pitchFamily="2" charset="-122"/>
                <a:ea typeface="黑体" pitchFamily="2" charset="-122"/>
                <a:sym typeface="Wingdings" pitchFamily="2" charset="2"/>
              </a:rPr>
              <a:t>（</a:t>
            </a:r>
            <a:r>
              <a:rPr lang="zh-CN" altLang="en-US" sz="2400" b="1" dirty="0" smtClean="0">
                <a:solidFill>
                  <a:srgbClr val="FF0000"/>
                </a:solidFill>
                <a:latin typeface="黑体" pitchFamily="2" charset="-122"/>
                <a:ea typeface="黑体" pitchFamily="2" charset="-122"/>
                <a:sym typeface="Wingdings" pitchFamily="2" charset="2"/>
              </a:rPr>
              <a:t>不放回抽样，不可重复</a:t>
            </a:r>
            <a:r>
              <a:rPr lang="zh-CN" altLang="en-US" sz="2400" b="1" dirty="0" smtClean="0">
                <a:latin typeface="黑体" pitchFamily="2" charset="-122"/>
                <a:ea typeface="黑体" pitchFamily="2" charset="-122"/>
                <a:sym typeface="Wingdings" pitchFamily="2" charset="2"/>
              </a:rPr>
              <a:t>）</a:t>
            </a:r>
            <a:endParaRPr lang="en-US" altLang="zh-CN" sz="2400" b="1" dirty="0" smtClean="0">
              <a:latin typeface="黑体" pitchFamily="2" charset="-122"/>
              <a:ea typeface="黑体" pitchFamily="2" charset="-122"/>
            </a:endParaRPr>
          </a:p>
          <a:p>
            <a:pPr eaLnBrk="1" hangingPunct="1">
              <a:buFontTx/>
              <a:buNone/>
            </a:pPr>
            <a:endParaRPr lang="en-US" altLang="zh-CN" sz="2400" b="1" dirty="0" smtClean="0">
              <a:latin typeface="黑体" pitchFamily="2" charset="-122"/>
              <a:ea typeface="黑体" pitchFamily="2" charset="-122"/>
            </a:endParaRPr>
          </a:p>
          <a:p>
            <a:pPr>
              <a:buNone/>
            </a:pPr>
            <a:r>
              <a:rPr lang="zh-CN" altLang="en-US" sz="2400" b="1" dirty="0" smtClean="0">
                <a:latin typeface="黑体" pitchFamily="2" charset="-122"/>
                <a:ea typeface="黑体" pitchFamily="2" charset="-122"/>
              </a:rPr>
              <a:t>  从</a:t>
            </a:r>
            <a:r>
              <a:rPr lang="en-US" altLang="zh-CN" sz="2400" b="1" dirty="0" smtClean="0">
                <a:latin typeface="黑体" pitchFamily="2" charset="-122"/>
                <a:ea typeface="黑体" pitchFamily="2" charset="-122"/>
              </a:rPr>
              <a:t>n</a:t>
            </a:r>
            <a:r>
              <a:rPr lang="zh-CN" altLang="en-US" sz="2400" b="1" dirty="0" smtClean="0">
                <a:latin typeface="黑体" pitchFamily="2" charset="-122"/>
                <a:ea typeface="黑体" pitchFamily="2" charset="-122"/>
              </a:rPr>
              <a:t>个不同的元素中任取</a:t>
            </a:r>
            <a:r>
              <a:rPr lang="en-US" altLang="zh-CN" sz="2400" b="1" dirty="0" smtClean="0">
                <a:latin typeface="黑体" pitchFamily="2" charset="-122"/>
                <a:ea typeface="黑体" pitchFamily="2" charset="-122"/>
              </a:rPr>
              <a:t>r(r</a:t>
            </a:r>
            <a:r>
              <a:rPr lang="zh-CN" altLang="en-US" sz="2400" b="1" dirty="0" smtClean="0">
                <a:latin typeface="黑体" pitchFamily="2" charset="-122"/>
                <a:ea typeface="黑体" pitchFamily="2" charset="-122"/>
              </a:rPr>
              <a:t>不超过</a:t>
            </a:r>
            <a:r>
              <a:rPr lang="en-US" altLang="zh-CN" sz="2400" b="1" dirty="0" smtClean="0">
                <a:latin typeface="黑体" pitchFamily="2" charset="-122"/>
                <a:ea typeface="黑体" pitchFamily="2" charset="-122"/>
              </a:rPr>
              <a:t>n)</a:t>
            </a:r>
            <a:r>
              <a:rPr lang="zh-CN" altLang="en-US" sz="2400" b="1" dirty="0" smtClean="0">
                <a:latin typeface="黑体" pitchFamily="2" charset="-122"/>
                <a:ea typeface="黑体" pitchFamily="2" charset="-122"/>
              </a:rPr>
              <a:t>个元素并</a:t>
            </a:r>
            <a:r>
              <a:rPr lang="zh-CN" altLang="en-US" sz="2400" b="1" dirty="0" smtClean="0">
                <a:solidFill>
                  <a:srgbClr val="FF0000"/>
                </a:solidFill>
                <a:latin typeface="黑体" pitchFamily="2" charset="-122"/>
                <a:ea typeface="黑体" pitchFamily="2" charset="-122"/>
              </a:rPr>
              <a:t>按一定顺序排成一列，称为一个排列</a:t>
            </a:r>
            <a:r>
              <a:rPr lang="zh-CN" altLang="en-US" sz="2400" b="1" dirty="0" smtClean="0">
                <a:latin typeface="黑体" pitchFamily="2" charset="-122"/>
                <a:ea typeface="黑体" pitchFamily="2" charset="-122"/>
              </a:rPr>
              <a:t>。</a:t>
            </a:r>
            <a:endParaRPr lang="en-US" altLang="zh-CN" sz="2400" b="1" dirty="0" smtClean="0">
              <a:latin typeface="黑体" pitchFamily="2" charset="-122"/>
              <a:ea typeface="黑体" pitchFamily="2" charset="-122"/>
            </a:endParaRPr>
          </a:p>
          <a:p>
            <a:pPr eaLnBrk="1" hangingPunct="1">
              <a:buFontTx/>
              <a:buNone/>
            </a:pPr>
            <a:r>
              <a:rPr lang="zh-CN" altLang="en-US" sz="2400" b="1" dirty="0" smtClean="0">
                <a:latin typeface="黑体" pitchFamily="2" charset="-122"/>
                <a:ea typeface="黑体" pitchFamily="2" charset="-122"/>
              </a:rPr>
              <a:t>则</a:t>
            </a:r>
            <a:r>
              <a:rPr lang="zh-CN" altLang="en-US" sz="2400" b="1" dirty="0" smtClean="0">
                <a:solidFill>
                  <a:srgbClr val="FF0000"/>
                </a:solidFill>
                <a:latin typeface="黑体" pitchFamily="2" charset="-122"/>
                <a:ea typeface="黑体" pitchFamily="2" charset="-122"/>
              </a:rPr>
              <a:t>不同的排列数</a:t>
            </a:r>
            <a:r>
              <a:rPr lang="zh-CN" altLang="en-US" sz="2400" b="1" dirty="0" smtClean="0">
                <a:latin typeface="黑体" pitchFamily="2" charset="-122"/>
                <a:ea typeface="黑体" pitchFamily="2" charset="-122"/>
              </a:rPr>
              <a:t>共有</a:t>
            </a:r>
          </a:p>
          <a:p>
            <a:pPr eaLnBrk="1" hangingPunct="1">
              <a:buFontTx/>
              <a:buNone/>
            </a:pPr>
            <a:endParaRPr lang="zh-CN" altLang="en-US" sz="2400" b="1" dirty="0" smtClean="0">
              <a:latin typeface="黑体" pitchFamily="2" charset="-122"/>
              <a:ea typeface="黑体" pitchFamily="2" charset="-122"/>
            </a:endParaRPr>
          </a:p>
          <a:p>
            <a:pPr eaLnBrk="1" hangingPunct="1">
              <a:buFontTx/>
              <a:buNone/>
            </a:pPr>
            <a:endParaRPr lang="zh-CN" altLang="en-US" sz="2400" b="1" dirty="0" smtClean="0">
              <a:latin typeface="黑体" pitchFamily="2" charset="-122"/>
              <a:ea typeface="黑体" pitchFamily="2" charset="-122"/>
            </a:endParaRPr>
          </a:p>
          <a:p>
            <a:pPr eaLnBrk="1" hangingPunct="1">
              <a:buFontTx/>
              <a:buNone/>
            </a:pPr>
            <a:r>
              <a:rPr lang="zh-CN" altLang="en-US" sz="2400" b="1" dirty="0" smtClean="0">
                <a:latin typeface="黑体" pitchFamily="2" charset="-122"/>
                <a:ea typeface="黑体" pitchFamily="2" charset="-122"/>
              </a:rPr>
              <a:t>若</a:t>
            </a:r>
            <a:r>
              <a:rPr lang="en-US" altLang="zh-CN" sz="2400" b="1" dirty="0" smtClean="0">
                <a:latin typeface="黑体" pitchFamily="2" charset="-122"/>
                <a:ea typeface="黑体" pitchFamily="2" charset="-122"/>
              </a:rPr>
              <a:t>r=n</a:t>
            </a:r>
            <a:r>
              <a:rPr lang="zh-CN" altLang="en-US" sz="2400" b="1" dirty="0" smtClean="0">
                <a:latin typeface="黑体" pitchFamily="2" charset="-122"/>
                <a:ea typeface="黑体" pitchFamily="2" charset="-122"/>
              </a:rPr>
              <a:t>，称为全排列，全排列数共有     个，</a:t>
            </a:r>
          </a:p>
          <a:p>
            <a:pPr eaLnBrk="1" hangingPunct="1">
              <a:buFontTx/>
              <a:buNone/>
            </a:pPr>
            <a:endParaRPr lang="zh-CN" altLang="en-US" sz="2400" b="1" dirty="0" smtClean="0">
              <a:latin typeface="黑体" pitchFamily="2" charset="-122"/>
              <a:ea typeface="黑体" pitchFamily="2" charset="-122"/>
            </a:endParaRPr>
          </a:p>
          <a:p>
            <a:pPr eaLnBrk="1" hangingPunct="1">
              <a:buFontTx/>
              <a:buNone/>
            </a:pPr>
            <a:r>
              <a:rPr lang="zh-CN" altLang="en-US" sz="2400" b="1" dirty="0" smtClean="0">
                <a:latin typeface="黑体" pitchFamily="2" charset="-122"/>
                <a:ea typeface="黑体" pitchFamily="2" charset="-122"/>
              </a:rPr>
              <a:t>记为      ，即</a:t>
            </a:r>
          </a:p>
        </p:txBody>
      </p:sp>
      <p:graphicFrame>
        <p:nvGraphicFramePr>
          <p:cNvPr id="2051" name="Object 7"/>
          <p:cNvGraphicFramePr>
            <a:graphicFrameLocks noGrp="1" noChangeAspect="1"/>
          </p:cNvGraphicFramePr>
          <p:nvPr>
            <p:ph sz="quarter" idx="3"/>
          </p:nvPr>
        </p:nvGraphicFramePr>
        <p:xfrm>
          <a:off x="1331640" y="4221089"/>
          <a:ext cx="519113" cy="648072"/>
        </p:xfrm>
        <a:graphic>
          <a:graphicData uri="http://schemas.openxmlformats.org/presentationml/2006/ole">
            <mc:AlternateContent xmlns:mc="http://schemas.openxmlformats.org/markup-compatibility/2006">
              <mc:Choice xmlns:v="urn:schemas-microsoft-com:vml" Requires="v">
                <p:oleObj spid="_x0000_s232686" name="Equation" r:id="rId3" imgW="164880" imgH="228600" progId="Equation.DSMT4">
                  <p:embed/>
                </p:oleObj>
              </mc:Choice>
              <mc:Fallback>
                <p:oleObj name="Equation" r:id="rId3" imgW="164880" imgH="2286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4221089"/>
                        <a:ext cx="519113"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2" name="Object 10"/>
          <p:cNvGraphicFramePr>
            <a:graphicFrameLocks noChangeAspect="1"/>
          </p:cNvGraphicFramePr>
          <p:nvPr/>
        </p:nvGraphicFramePr>
        <p:xfrm>
          <a:off x="2843808" y="2708920"/>
          <a:ext cx="5040312" cy="648072"/>
        </p:xfrm>
        <a:graphic>
          <a:graphicData uri="http://schemas.openxmlformats.org/presentationml/2006/ole">
            <mc:AlternateContent xmlns:mc="http://schemas.openxmlformats.org/markup-compatibility/2006">
              <mc:Choice xmlns:v="urn:schemas-microsoft-com:vml" Requires="v">
                <p:oleObj spid="_x0000_s232687" name="Equation" r:id="rId5" imgW="1638000" imgH="241200" progId="Equation.DSMT4">
                  <p:embed/>
                </p:oleObj>
              </mc:Choice>
              <mc:Fallback>
                <p:oleObj name="Equation" r:id="rId5" imgW="1638000" imgH="2412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808" y="2708920"/>
                        <a:ext cx="5040312"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3" name="Object 11"/>
          <p:cNvGraphicFramePr>
            <a:graphicFrameLocks noChangeAspect="1"/>
          </p:cNvGraphicFramePr>
          <p:nvPr/>
        </p:nvGraphicFramePr>
        <p:xfrm>
          <a:off x="899592" y="4797152"/>
          <a:ext cx="1368425" cy="685800"/>
        </p:xfrm>
        <a:graphic>
          <a:graphicData uri="http://schemas.openxmlformats.org/presentationml/2006/ole">
            <mc:AlternateContent xmlns:mc="http://schemas.openxmlformats.org/markup-compatibility/2006">
              <mc:Choice xmlns:v="urn:schemas-microsoft-com:vml" Requires="v">
                <p:oleObj spid="_x0000_s232688" name="Equation" r:id="rId7" imgW="457200" imgH="228600" progId="Equation.DSMT4">
                  <p:embed/>
                </p:oleObj>
              </mc:Choice>
              <mc:Fallback>
                <p:oleObj name="Equation" r:id="rId7" imgW="457200" imgH="22860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592" y="4797152"/>
                        <a:ext cx="136842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4" name="Object 12"/>
          <p:cNvGraphicFramePr>
            <a:graphicFrameLocks noChangeAspect="1"/>
          </p:cNvGraphicFramePr>
          <p:nvPr/>
        </p:nvGraphicFramePr>
        <p:xfrm>
          <a:off x="5508104" y="3356992"/>
          <a:ext cx="648072" cy="576064"/>
        </p:xfrm>
        <a:graphic>
          <a:graphicData uri="http://schemas.openxmlformats.org/presentationml/2006/ole">
            <mc:AlternateContent xmlns:mc="http://schemas.openxmlformats.org/markup-compatibility/2006">
              <mc:Choice xmlns:v="urn:schemas-microsoft-com:vml" Requires="v">
                <p:oleObj spid="_x0000_s232689" name="Equation" r:id="rId9" imgW="164880" imgH="177480" progId="Equation.DSMT4">
                  <p:embed/>
                </p:oleObj>
              </mc:Choice>
              <mc:Fallback>
                <p:oleObj name="Equation" r:id="rId9" imgW="164880" imgH="177480"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08104" y="3356992"/>
                        <a:ext cx="648072"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quarter" idx="10"/>
          </p:nvPr>
        </p:nvSpPr>
        <p:spPr/>
        <p:txBody>
          <a:bodyPr/>
          <a:lstStyle/>
          <a:p>
            <a:pPr>
              <a:defRPr/>
            </a:pPr>
            <a:fld id="{B077A678-5E43-47EC-B81B-7AE8AE5B038B}" type="datetime1">
              <a:rPr lang="zh-CN" altLang="en-US"/>
              <a:pPr>
                <a:defRPr/>
              </a:pPr>
              <a:t>2016/3/16</a:t>
            </a:fld>
            <a:endParaRPr lang="en-US" altLang="zh-CN"/>
          </a:p>
        </p:txBody>
      </p:sp>
      <p:sp>
        <p:nvSpPr>
          <p:cNvPr id="6" name="页脚占位符 5"/>
          <p:cNvSpPr>
            <a:spLocks noGrp="1"/>
          </p:cNvSpPr>
          <p:nvPr>
            <p:ph type="ftr" sz="quarter" idx="11"/>
          </p:nvPr>
        </p:nvSpPr>
        <p:spPr/>
        <p:txBody>
          <a:bodyPr/>
          <a:lstStyle/>
          <a:p>
            <a:pPr>
              <a:defRPr/>
            </a:pPr>
            <a:r>
              <a:rPr lang="en-US" altLang="zh-CN"/>
              <a:t>中级概率1</a:t>
            </a:r>
          </a:p>
        </p:txBody>
      </p:sp>
      <p:sp>
        <p:nvSpPr>
          <p:cNvPr id="7" name="灯片编号占位符 6"/>
          <p:cNvSpPr>
            <a:spLocks noGrp="1"/>
          </p:cNvSpPr>
          <p:nvPr>
            <p:ph type="sldNum" sz="quarter" idx="12"/>
          </p:nvPr>
        </p:nvSpPr>
        <p:spPr/>
        <p:txBody>
          <a:bodyPr/>
          <a:lstStyle/>
          <a:p>
            <a:pPr>
              <a:defRPr/>
            </a:pPr>
            <a:fld id="{C631ECAF-26E8-439D-A9F4-D286D69DB97E}" type="slidenum">
              <a:rPr lang="en-US" altLang="zh-CN"/>
              <a:pPr>
                <a:defRPr/>
              </a:pPr>
              <a:t>24</a:t>
            </a:fld>
            <a:endParaRPr lang="en-US" altLang="zh-CN"/>
          </a:p>
        </p:txBody>
      </p:sp>
      <p:sp>
        <p:nvSpPr>
          <p:cNvPr id="3079" name="Rectangle 3"/>
          <p:cNvSpPr>
            <a:spLocks noGrp="1" noChangeArrowheads="1"/>
          </p:cNvSpPr>
          <p:nvPr>
            <p:ph type="body" sz="half" idx="1"/>
          </p:nvPr>
        </p:nvSpPr>
        <p:spPr>
          <a:xfrm>
            <a:off x="611560" y="620688"/>
            <a:ext cx="8713787" cy="5835650"/>
          </a:xfrm>
        </p:spPr>
        <p:txBody>
          <a:bodyPr/>
          <a:lstStyle/>
          <a:p>
            <a:pPr eaLnBrk="1" hangingPunct="1">
              <a:lnSpc>
                <a:spcPct val="150000"/>
              </a:lnSpc>
              <a:buFontTx/>
              <a:buNone/>
            </a:pPr>
            <a:r>
              <a:rPr lang="en-US" altLang="zh-CN" sz="2400" b="1" dirty="0" smtClean="0">
                <a:latin typeface="黑体" pitchFamily="2" charset="-122"/>
                <a:ea typeface="黑体" pitchFamily="2" charset="-122"/>
              </a:rPr>
              <a:t>4</a:t>
            </a:r>
            <a:r>
              <a:rPr lang="zh-CN" altLang="en-US" sz="2400" b="1" dirty="0" smtClean="0">
                <a:latin typeface="黑体" pitchFamily="2" charset="-122"/>
                <a:ea typeface="黑体" pitchFamily="2" charset="-122"/>
              </a:rPr>
              <a:t>、重复排列定义</a:t>
            </a:r>
            <a:r>
              <a:rPr lang="zh-CN" altLang="en-US" sz="2400" b="1" dirty="0" smtClean="0">
                <a:latin typeface="黑体" pitchFamily="2" charset="-122"/>
                <a:ea typeface="黑体" pitchFamily="2" charset="-122"/>
                <a:sym typeface="Wingdings" pitchFamily="2" charset="2"/>
              </a:rPr>
              <a:t>（</a:t>
            </a:r>
            <a:r>
              <a:rPr lang="zh-CN" altLang="en-US" sz="2400" b="1" dirty="0" smtClean="0">
                <a:solidFill>
                  <a:srgbClr val="FF0000"/>
                </a:solidFill>
                <a:latin typeface="黑体" pitchFamily="2" charset="-122"/>
                <a:ea typeface="黑体" pitchFamily="2" charset="-122"/>
                <a:sym typeface="Wingdings" pitchFamily="2" charset="2"/>
              </a:rPr>
              <a:t>放回抽样</a:t>
            </a:r>
            <a:r>
              <a:rPr lang="zh-CN" altLang="en-US" sz="2400" b="1" dirty="0" smtClean="0">
                <a:latin typeface="黑体" pitchFamily="2" charset="-122"/>
                <a:ea typeface="黑体" pitchFamily="2" charset="-122"/>
                <a:sym typeface="Wingdings" pitchFamily="2" charset="2"/>
              </a:rPr>
              <a:t>）</a:t>
            </a:r>
            <a:endParaRPr lang="en-US" altLang="zh-CN" sz="2400" b="1" dirty="0" smtClean="0">
              <a:latin typeface="黑体" pitchFamily="2" charset="-122"/>
              <a:ea typeface="黑体" pitchFamily="2" charset="-122"/>
            </a:endParaRPr>
          </a:p>
          <a:p>
            <a:pPr eaLnBrk="1" hangingPunct="1">
              <a:lnSpc>
                <a:spcPct val="150000"/>
              </a:lnSpc>
              <a:buFontTx/>
              <a:buNone/>
            </a:pPr>
            <a:r>
              <a:rPr lang="en-US" altLang="zh-CN" sz="2400" b="1" dirty="0">
                <a:latin typeface="黑体" pitchFamily="2" charset="-122"/>
                <a:ea typeface="黑体" pitchFamily="2" charset="-122"/>
              </a:rPr>
              <a:t> </a:t>
            </a:r>
            <a:r>
              <a:rPr lang="en-US" altLang="zh-CN" sz="2400" b="1" dirty="0" smtClean="0">
                <a:latin typeface="黑体" pitchFamily="2" charset="-122"/>
                <a:ea typeface="黑体" pitchFamily="2" charset="-122"/>
              </a:rPr>
              <a:t> </a:t>
            </a:r>
            <a:r>
              <a:rPr lang="zh-CN" altLang="en-US" sz="2400" b="1" dirty="0" smtClean="0">
                <a:latin typeface="黑体" pitchFamily="2" charset="-122"/>
                <a:ea typeface="黑体" pitchFamily="2" charset="-122"/>
              </a:rPr>
              <a:t>从</a:t>
            </a:r>
            <a:r>
              <a:rPr lang="en-US" altLang="zh-CN" sz="2400" b="1" dirty="0" smtClean="0">
                <a:latin typeface="黑体" pitchFamily="2" charset="-122"/>
                <a:ea typeface="黑体" pitchFamily="2" charset="-122"/>
              </a:rPr>
              <a:t>n</a:t>
            </a:r>
            <a:r>
              <a:rPr lang="zh-CN" altLang="en-US" sz="2400" b="1" dirty="0" smtClean="0">
                <a:latin typeface="黑体" pitchFamily="2" charset="-122"/>
                <a:ea typeface="黑体" pitchFamily="2" charset="-122"/>
              </a:rPr>
              <a:t>个不同的元素中选出</a:t>
            </a:r>
            <a:r>
              <a:rPr lang="en-US" altLang="zh-CN" sz="2400" b="1" dirty="0" smtClean="0">
                <a:latin typeface="黑体" pitchFamily="2" charset="-122"/>
                <a:ea typeface="黑体" pitchFamily="2" charset="-122"/>
              </a:rPr>
              <a:t>r</a:t>
            </a:r>
            <a:r>
              <a:rPr lang="zh-CN" altLang="en-US" sz="2400" b="1" dirty="0" smtClean="0">
                <a:latin typeface="黑体" pitchFamily="2" charset="-122"/>
                <a:ea typeface="黑体" pitchFamily="2" charset="-122"/>
              </a:rPr>
              <a:t>个，排成一列，每个元素可以重复出现，这种排列称为有重复排列。按乘法原理，此种重复排列种数共有    个。</a:t>
            </a:r>
            <a:endParaRPr lang="en-US" altLang="zh-CN" sz="2400" b="1" dirty="0" smtClean="0">
              <a:latin typeface="黑体" pitchFamily="2" charset="-122"/>
              <a:ea typeface="黑体" pitchFamily="2" charset="-122"/>
            </a:endParaRPr>
          </a:p>
          <a:p>
            <a:pPr eaLnBrk="1" hangingPunct="1">
              <a:lnSpc>
                <a:spcPct val="150000"/>
              </a:lnSpc>
              <a:buFontTx/>
              <a:buNone/>
            </a:pPr>
            <a:endParaRPr lang="zh-CN" altLang="en-US" sz="2400" b="1" dirty="0" smtClean="0">
              <a:latin typeface="黑体" pitchFamily="2" charset="-122"/>
              <a:ea typeface="黑体" pitchFamily="2" charset="-122"/>
            </a:endParaRPr>
          </a:p>
          <a:p>
            <a:pPr eaLnBrk="1" hangingPunct="1">
              <a:buFontTx/>
              <a:buNone/>
            </a:pPr>
            <a:endParaRPr lang="en-US" altLang="zh-CN" sz="2400" b="1" dirty="0" smtClean="0"/>
          </a:p>
        </p:txBody>
      </p:sp>
      <p:graphicFrame>
        <p:nvGraphicFramePr>
          <p:cNvPr id="3074" name="Object 4"/>
          <p:cNvGraphicFramePr>
            <a:graphicFrameLocks noGrp="1" noChangeAspect="1"/>
          </p:cNvGraphicFramePr>
          <p:nvPr>
            <p:ph sz="half" idx="2"/>
          </p:nvPr>
        </p:nvGraphicFramePr>
        <p:xfrm>
          <a:off x="2627784" y="2348880"/>
          <a:ext cx="503238" cy="574675"/>
        </p:xfrm>
        <a:graphic>
          <a:graphicData uri="http://schemas.openxmlformats.org/presentationml/2006/ole">
            <mc:AlternateContent xmlns:mc="http://schemas.openxmlformats.org/markup-compatibility/2006">
              <mc:Choice xmlns:v="urn:schemas-microsoft-com:vml" Requires="v">
                <p:oleObj spid="_x0000_s233533" name="Equation" r:id="rId3" imgW="177480" imgH="203040" progId="Equation.DSMT4">
                  <p:embed/>
                </p:oleObj>
              </mc:Choice>
              <mc:Fallback>
                <p:oleObj name="Equation" r:id="rId3" imgW="177480" imgH="2030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348880"/>
                        <a:ext cx="503238"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quarter" idx="10"/>
          </p:nvPr>
        </p:nvSpPr>
        <p:spPr/>
        <p:txBody>
          <a:bodyPr/>
          <a:lstStyle/>
          <a:p>
            <a:pPr>
              <a:defRPr/>
            </a:pPr>
            <a:fld id="{626C472C-8F53-4C85-BF31-8C804AC63247}" type="datetime1">
              <a:rPr lang="zh-CN" altLang="en-US"/>
              <a:pPr>
                <a:defRPr/>
              </a:pPr>
              <a:t>2016/3/16</a:t>
            </a:fld>
            <a:endParaRPr lang="en-US" altLang="zh-CN"/>
          </a:p>
        </p:txBody>
      </p:sp>
      <p:sp>
        <p:nvSpPr>
          <p:cNvPr id="6" name="页脚占位符 5"/>
          <p:cNvSpPr>
            <a:spLocks noGrp="1"/>
          </p:cNvSpPr>
          <p:nvPr>
            <p:ph type="ftr" sz="quarter" idx="11"/>
          </p:nvPr>
        </p:nvSpPr>
        <p:spPr/>
        <p:txBody>
          <a:bodyPr/>
          <a:lstStyle/>
          <a:p>
            <a:pPr>
              <a:defRPr/>
            </a:pPr>
            <a:r>
              <a:rPr lang="en-US" altLang="zh-CN"/>
              <a:t>中级概率1</a:t>
            </a:r>
          </a:p>
        </p:txBody>
      </p:sp>
      <p:sp>
        <p:nvSpPr>
          <p:cNvPr id="7" name="灯片编号占位符 6"/>
          <p:cNvSpPr>
            <a:spLocks noGrp="1"/>
          </p:cNvSpPr>
          <p:nvPr>
            <p:ph type="sldNum" sz="quarter" idx="12"/>
          </p:nvPr>
        </p:nvSpPr>
        <p:spPr/>
        <p:txBody>
          <a:bodyPr/>
          <a:lstStyle/>
          <a:p>
            <a:pPr>
              <a:defRPr/>
            </a:pPr>
            <a:fld id="{F3E6B05A-F8E7-4F38-B542-9AE1D199714F}" type="slidenum">
              <a:rPr lang="en-US" altLang="zh-CN"/>
              <a:pPr>
                <a:defRPr/>
              </a:pPr>
              <a:t>25</a:t>
            </a:fld>
            <a:endParaRPr lang="en-US" altLang="zh-CN"/>
          </a:p>
        </p:txBody>
      </p:sp>
      <p:sp>
        <p:nvSpPr>
          <p:cNvPr id="4103" name="Rectangle 3"/>
          <p:cNvSpPr>
            <a:spLocks noGrp="1" noChangeArrowheads="1"/>
          </p:cNvSpPr>
          <p:nvPr>
            <p:ph type="body" sz="half" idx="1"/>
          </p:nvPr>
        </p:nvSpPr>
        <p:spPr>
          <a:xfrm>
            <a:off x="179512" y="404664"/>
            <a:ext cx="8496300" cy="5762625"/>
          </a:xfrm>
        </p:spPr>
        <p:txBody>
          <a:bodyPr/>
          <a:lstStyle/>
          <a:p>
            <a:pPr eaLnBrk="1" hangingPunct="1">
              <a:lnSpc>
                <a:spcPct val="150000"/>
              </a:lnSpc>
              <a:buFontTx/>
              <a:buNone/>
            </a:pPr>
            <a:r>
              <a:rPr lang="zh-CN" altLang="en-US" sz="2800" b="1" dirty="0" smtClean="0">
                <a:latin typeface="黑体" pitchFamily="2" charset="-122"/>
                <a:ea typeface="黑体" pitchFamily="2" charset="-122"/>
              </a:rPr>
              <a:t>组合数</a:t>
            </a:r>
          </a:p>
          <a:p>
            <a:pPr eaLnBrk="1" hangingPunct="1">
              <a:lnSpc>
                <a:spcPct val="150000"/>
              </a:lnSpc>
              <a:buFontTx/>
              <a:buNone/>
            </a:pPr>
            <a:r>
              <a:rPr lang="zh-CN" altLang="en-US" sz="2400" b="1" dirty="0" smtClean="0">
                <a:latin typeface="黑体" pitchFamily="2" charset="-122"/>
                <a:ea typeface="黑体" pitchFamily="2" charset="-122"/>
              </a:rPr>
              <a:t>     从</a:t>
            </a:r>
            <a:r>
              <a:rPr lang="en-US" altLang="zh-CN" sz="2400" b="1" dirty="0" smtClean="0">
                <a:latin typeface="黑体" pitchFamily="2" charset="-122"/>
                <a:ea typeface="黑体" pitchFamily="2" charset="-122"/>
              </a:rPr>
              <a:t>n</a:t>
            </a:r>
            <a:r>
              <a:rPr lang="zh-CN" altLang="en-US" sz="2400" b="1" dirty="0" smtClean="0">
                <a:latin typeface="黑体" pitchFamily="2" charset="-122"/>
                <a:ea typeface="黑体" pitchFamily="2" charset="-122"/>
              </a:rPr>
              <a:t>个不同的元素</a:t>
            </a:r>
            <a:r>
              <a:rPr lang="en-US" altLang="zh-CN" b="1" dirty="0" smtClean="0">
                <a:latin typeface="黑体" pitchFamily="2" charset="-122"/>
                <a:ea typeface="黑体" pitchFamily="2" charset="-122"/>
              </a:rPr>
              <a:t>a</a:t>
            </a:r>
            <a:r>
              <a:rPr lang="en-US" altLang="zh-CN" sz="1000" b="1" dirty="0" smtClean="0">
                <a:latin typeface="黑体" pitchFamily="2" charset="-122"/>
                <a:ea typeface="黑体" pitchFamily="2" charset="-122"/>
              </a:rPr>
              <a:t>1 </a:t>
            </a:r>
            <a:r>
              <a:rPr lang="en-US" altLang="zh-CN" sz="2800" dirty="0" smtClean="0">
                <a:latin typeface="黑体" pitchFamily="2" charset="-122"/>
                <a:ea typeface="黑体" pitchFamily="2" charset="-122"/>
              </a:rPr>
              <a:t>,</a:t>
            </a:r>
            <a:r>
              <a:rPr lang="en-US" altLang="zh-CN" b="1" dirty="0" smtClean="0">
                <a:latin typeface="黑体" pitchFamily="2" charset="-122"/>
                <a:ea typeface="黑体" pitchFamily="2" charset="-122"/>
              </a:rPr>
              <a:t>a</a:t>
            </a:r>
            <a:r>
              <a:rPr lang="en-US" altLang="zh-CN" sz="1000" b="1" dirty="0" smtClean="0">
                <a:latin typeface="黑体" pitchFamily="2" charset="-122"/>
                <a:ea typeface="黑体" pitchFamily="2" charset="-122"/>
              </a:rPr>
              <a:t>2 </a:t>
            </a:r>
            <a:r>
              <a:rPr lang="en-US" altLang="zh-CN" sz="2800" dirty="0" smtClean="0">
                <a:latin typeface="黑体" pitchFamily="2" charset="-122"/>
                <a:ea typeface="黑体" pitchFamily="2" charset="-122"/>
              </a:rPr>
              <a:t>,</a:t>
            </a:r>
            <a:r>
              <a:rPr lang="en-US" altLang="zh-CN" sz="1000" b="1" dirty="0" smtClean="0">
                <a:latin typeface="黑体" pitchFamily="2" charset="-122"/>
                <a:ea typeface="黑体" pitchFamily="2" charset="-122"/>
              </a:rPr>
              <a:t> </a:t>
            </a:r>
            <a:r>
              <a:rPr lang="en-US" altLang="zh-CN" sz="2800" dirty="0" smtClean="0">
                <a:latin typeface="黑体" pitchFamily="2" charset="-122"/>
                <a:ea typeface="黑体" pitchFamily="2" charset="-122"/>
              </a:rPr>
              <a:t> ……,</a:t>
            </a:r>
            <a:r>
              <a:rPr lang="en-US" altLang="zh-CN" sz="1800" b="1" dirty="0" smtClean="0">
                <a:latin typeface="黑体" pitchFamily="2" charset="-122"/>
                <a:ea typeface="黑体" pitchFamily="2" charset="-122"/>
              </a:rPr>
              <a:t> </a:t>
            </a:r>
            <a:r>
              <a:rPr lang="en-US" altLang="zh-CN" b="1" dirty="0" smtClean="0">
                <a:latin typeface="黑体" pitchFamily="2" charset="-122"/>
                <a:ea typeface="黑体" pitchFamily="2" charset="-122"/>
              </a:rPr>
              <a:t>a</a:t>
            </a:r>
            <a:r>
              <a:rPr lang="en-US" altLang="zh-CN" sz="1000" b="1" dirty="0" smtClean="0">
                <a:latin typeface="黑体" pitchFamily="2" charset="-122"/>
                <a:ea typeface="黑体" pitchFamily="2" charset="-122"/>
              </a:rPr>
              <a:t>n</a:t>
            </a:r>
            <a:r>
              <a:rPr lang="zh-CN" altLang="en-US" sz="2400" b="1" dirty="0" smtClean="0">
                <a:latin typeface="黑体" pitchFamily="2" charset="-122"/>
                <a:ea typeface="黑体" pitchFamily="2" charset="-122"/>
              </a:rPr>
              <a:t>中任取</a:t>
            </a:r>
            <a:r>
              <a:rPr lang="en-US" altLang="zh-CN" sz="2400" b="1" dirty="0" smtClean="0">
                <a:latin typeface="黑体" pitchFamily="2" charset="-122"/>
                <a:ea typeface="黑体" pitchFamily="2" charset="-122"/>
              </a:rPr>
              <a:t>r</a:t>
            </a:r>
            <a:r>
              <a:rPr lang="zh-CN" altLang="en-US" sz="2400" b="1" dirty="0" smtClean="0">
                <a:latin typeface="黑体" pitchFamily="2" charset="-122"/>
                <a:ea typeface="黑体" pitchFamily="2" charset="-122"/>
              </a:rPr>
              <a:t>个为</a:t>
            </a:r>
            <a:r>
              <a:rPr lang="zh-CN" altLang="en-US" sz="2400" b="1" dirty="0" smtClean="0">
                <a:solidFill>
                  <a:srgbClr val="FF0000"/>
                </a:solidFill>
                <a:latin typeface="黑体" pitchFamily="2" charset="-122"/>
                <a:ea typeface="黑体" pitchFamily="2" charset="-122"/>
              </a:rPr>
              <a:t>一组</a:t>
            </a:r>
          </a:p>
          <a:p>
            <a:pPr eaLnBrk="1" hangingPunct="1">
              <a:lnSpc>
                <a:spcPct val="150000"/>
              </a:lnSpc>
              <a:buFontTx/>
              <a:buNone/>
            </a:pPr>
            <a:r>
              <a:rPr lang="zh-CN" altLang="en-US" sz="2400" b="1" dirty="0" smtClean="0">
                <a:latin typeface="黑体" pitchFamily="2" charset="-122"/>
                <a:ea typeface="黑体" pitchFamily="2" charset="-122"/>
              </a:rPr>
              <a:t>（两组元素有不同时才看成不同的组，即不考虑其排列顺序</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所能得出的全部不同的组数，称为从</a:t>
            </a:r>
            <a:r>
              <a:rPr lang="en-US" altLang="zh-CN" sz="2400" b="1" dirty="0" smtClean="0">
                <a:latin typeface="黑体" pitchFamily="2" charset="-122"/>
                <a:ea typeface="黑体" pitchFamily="2" charset="-122"/>
              </a:rPr>
              <a:t>n</a:t>
            </a:r>
            <a:r>
              <a:rPr lang="zh-CN" altLang="en-US" sz="2400" b="1" dirty="0" smtClean="0">
                <a:latin typeface="黑体" pitchFamily="2" charset="-122"/>
                <a:ea typeface="黑体" pitchFamily="2" charset="-122"/>
              </a:rPr>
              <a:t>个元素中取</a:t>
            </a:r>
            <a:r>
              <a:rPr lang="en-US" altLang="zh-CN" sz="2400" b="1" dirty="0" smtClean="0">
                <a:latin typeface="黑体" pitchFamily="2" charset="-122"/>
                <a:ea typeface="黑体" pitchFamily="2" charset="-122"/>
              </a:rPr>
              <a:t>r</a:t>
            </a:r>
            <a:r>
              <a:rPr lang="zh-CN" altLang="en-US" sz="2400" b="1" dirty="0" smtClean="0">
                <a:latin typeface="黑体" pitchFamily="2" charset="-122"/>
                <a:ea typeface="黑体" pitchFamily="2" charset="-122"/>
              </a:rPr>
              <a:t>个的</a:t>
            </a:r>
          </a:p>
          <a:p>
            <a:pPr eaLnBrk="1" hangingPunct="1">
              <a:lnSpc>
                <a:spcPct val="150000"/>
              </a:lnSpc>
              <a:buFontTx/>
              <a:buNone/>
            </a:pPr>
            <a:r>
              <a:rPr lang="zh-CN" altLang="en-US" sz="2400" b="1" dirty="0" smtClean="0">
                <a:latin typeface="黑体" pitchFamily="2" charset="-122"/>
                <a:ea typeface="黑体" pitchFamily="2" charset="-122"/>
              </a:rPr>
              <a:t>组合数，记作</a:t>
            </a:r>
          </a:p>
        </p:txBody>
      </p:sp>
      <p:graphicFrame>
        <p:nvGraphicFramePr>
          <p:cNvPr id="4098" name="Object 4"/>
          <p:cNvGraphicFramePr>
            <a:graphicFrameLocks noGrp="1" noChangeAspect="1"/>
          </p:cNvGraphicFramePr>
          <p:nvPr>
            <p:ph sz="half" idx="2"/>
          </p:nvPr>
        </p:nvGraphicFramePr>
        <p:xfrm>
          <a:off x="2627784" y="3789040"/>
          <a:ext cx="3528392" cy="1008112"/>
        </p:xfrm>
        <a:graphic>
          <a:graphicData uri="http://schemas.openxmlformats.org/presentationml/2006/ole">
            <mc:AlternateContent xmlns:mc="http://schemas.openxmlformats.org/markup-compatibility/2006">
              <mc:Choice xmlns:v="urn:schemas-microsoft-com:vml" Requires="v">
                <p:oleObj spid="_x0000_s234557" name="Equation" r:id="rId3" imgW="1600200" imgH="444240" progId="Equation.DSMT4">
                  <p:embed/>
                </p:oleObj>
              </mc:Choice>
              <mc:Fallback>
                <p:oleObj name="Equation" r:id="rId3" imgW="1600200" imgH="4442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3789040"/>
                        <a:ext cx="3528392"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228600" y="447675"/>
            <a:ext cx="69342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三、概率的性质及其运算法则</a:t>
            </a:r>
            <a:r>
              <a:rPr lang="zh-CN" altLang="en-US" sz="2800" b="1"/>
              <a:t> </a:t>
            </a:r>
          </a:p>
        </p:txBody>
      </p:sp>
      <p:sp>
        <p:nvSpPr>
          <p:cNvPr id="18435" name="Text Box 3"/>
          <p:cNvSpPr txBox="1">
            <a:spLocks noChangeArrowheads="1"/>
          </p:cNvSpPr>
          <p:nvPr/>
        </p:nvSpPr>
        <p:spPr bwMode="auto">
          <a:xfrm>
            <a:off x="685800" y="1057275"/>
            <a:ext cx="64770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概率的性质：（可由概率的定义看出）</a:t>
            </a:r>
            <a:r>
              <a:rPr lang="zh-CN" altLang="en-US" sz="2800"/>
              <a:t> </a:t>
            </a:r>
          </a:p>
        </p:txBody>
      </p:sp>
      <p:sp>
        <p:nvSpPr>
          <p:cNvPr id="18436" name="Text Box 4"/>
          <p:cNvSpPr txBox="1">
            <a:spLocks noChangeArrowheads="1"/>
          </p:cNvSpPr>
          <p:nvPr/>
        </p:nvSpPr>
        <p:spPr bwMode="auto">
          <a:xfrm>
            <a:off x="762000" y="1639888"/>
            <a:ext cx="73152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zh-CN" altLang="en-US" sz="2800" b="1">
                <a:ea typeface="黑体" pitchFamily="2" charset="-122"/>
              </a:rPr>
              <a:t>性质</a:t>
            </a:r>
            <a:r>
              <a:rPr lang="en-US" altLang="zh-CN" sz="2800" b="1">
                <a:ea typeface="黑体" pitchFamily="2" charset="-122"/>
              </a:rPr>
              <a:t>1</a:t>
            </a:r>
            <a:r>
              <a:rPr lang="zh-CN" altLang="en-US" sz="2800" b="1">
                <a:ea typeface="黑体" pitchFamily="2" charset="-122"/>
              </a:rPr>
              <a:t>：对任意事件</a:t>
            </a:r>
            <a:r>
              <a:rPr lang="en-US" altLang="zh-CN" sz="2800" b="1">
                <a:ea typeface="黑体" pitchFamily="2" charset="-122"/>
              </a:rPr>
              <a:t>A</a:t>
            </a:r>
            <a:r>
              <a:rPr lang="zh-CN" altLang="en-US" sz="2800" b="1">
                <a:ea typeface="黑体" pitchFamily="2" charset="-122"/>
              </a:rPr>
              <a:t>，有</a:t>
            </a:r>
            <a:r>
              <a:rPr lang="en-US" altLang="zh-CN" sz="2800" b="1">
                <a:ea typeface="黑体" pitchFamily="2" charset="-122"/>
              </a:rPr>
              <a:t>0≤P(A)≤1</a:t>
            </a:r>
            <a:r>
              <a:rPr lang="zh-CN" altLang="en-US" sz="2800" b="1">
                <a:ea typeface="黑体" pitchFamily="2" charset="-122"/>
              </a:rPr>
              <a:t>；</a:t>
            </a:r>
            <a:r>
              <a:rPr lang="zh-CN" altLang="en-US" sz="2800"/>
              <a:t> </a:t>
            </a:r>
          </a:p>
        </p:txBody>
      </p:sp>
      <p:sp>
        <p:nvSpPr>
          <p:cNvPr id="18437" name="Text Box 5"/>
          <p:cNvSpPr txBox="1">
            <a:spLocks noChangeArrowheads="1"/>
          </p:cNvSpPr>
          <p:nvPr/>
        </p:nvSpPr>
        <p:spPr bwMode="auto">
          <a:xfrm>
            <a:off x="762000" y="2173288"/>
            <a:ext cx="67056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zh-CN" altLang="en-US" sz="2800" b="1">
                <a:ea typeface="黑体" pitchFamily="2" charset="-122"/>
              </a:rPr>
              <a:t>性质</a:t>
            </a:r>
            <a:r>
              <a:rPr lang="en-US" altLang="zh-CN" sz="2800" b="1">
                <a:ea typeface="黑体" pitchFamily="2" charset="-122"/>
              </a:rPr>
              <a:t>2</a:t>
            </a:r>
            <a:r>
              <a:rPr lang="zh-CN" altLang="en-US" sz="2800" b="1">
                <a:ea typeface="黑体" pitchFamily="2" charset="-122"/>
              </a:rPr>
              <a:t>：</a:t>
            </a:r>
            <a:r>
              <a:rPr lang="zh-CN" altLang="en-US" sz="2800"/>
              <a:t> </a:t>
            </a:r>
          </a:p>
        </p:txBody>
      </p:sp>
      <p:graphicFrame>
        <p:nvGraphicFramePr>
          <p:cNvPr id="18438" name="Object 6"/>
          <p:cNvGraphicFramePr>
            <a:graphicFrameLocks noChangeAspect="1"/>
          </p:cNvGraphicFramePr>
          <p:nvPr/>
        </p:nvGraphicFramePr>
        <p:xfrm>
          <a:off x="2971800" y="2211388"/>
          <a:ext cx="1905000" cy="473075"/>
        </p:xfrm>
        <a:graphic>
          <a:graphicData uri="http://schemas.openxmlformats.org/presentationml/2006/ole">
            <mc:AlternateContent xmlns:mc="http://schemas.openxmlformats.org/markup-compatibility/2006">
              <mc:Choice xmlns:v="urn:schemas-microsoft-com:vml" Requires="v">
                <p:oleObj spid="_x0000_s18497" name="Equation" r:id="rId4" imgW="1422400" imgH="304800" progId="Equation.DSMT4">
                  <p:embed/>
                </p:oleObj>
              </mc:Choice>
              <mc:Fallback>
                <p:oleObj name="Equation" r:id="rId4" imgW="1422400" imgH="304800" progId="Equation.DSMT4">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211388"/>
                        <a:ext cx="1905000"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40" name="Text Box 8"/>
          <p:cNvSpPr txBox="1">
            <a:spLocks noChangeArrowheads="1"/>
          </p:cNvSpPr>
          <p:nvPr/>
        </p:nvSpPr>
        <p:spPr bwMode="auto">
          <a:xfrm>
            <a:off x="762000" y="2744788"/>
            <a:ext cx="6324600" cy="519112"/>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rPr>
              <a:t>——  </a:t>
            </a:r>
            <a:r>
              <a:rPr lang="zh-CN" altLang="en-US" sz="2800" b="1" dirty="0">
                <a:ea typeface="黑体" pitchFamily="2" charset="-122"/>
              </a:rPr>
              <a:t>性质</a:t>
            </a:r>
            <a:r>
              <a:rPr lang="en-US" altLang="zh-CN" sz="2800" b="1" dirty="0">
                <a:ea typeface="黑体" pitchFamily="2" charset="-122"/>
              </a:rPr>
              <a:t>3</a:t>
            </a:r>
            <a:r>
              <a:rPr lang="zh-CN" altLang="en-US" sz="2800" b="1" dirty="0">
                <a:ea typeface="黑体" pitchFamily="2" charset="-122"/>
              </a:rPr>
              <a:t>：若</a:t>
            </a:r>
            <a:r>
              <a:rPr lang="en-US" altLang="zh-CN" sz="2800" b="1" dirty="0">
                <a:ea typeface="黑体" pitchFamily="2" charset="-122"/>
              </a:rPr>
              <a:t>A</a:t>
            </a:r>
            <a:r>
              <a:rPr lang="en-US" altLang="zh-CN" sz="2800" b="1" dirty="0">
                <a:ea typeface="黑体" pitchFamily="2" charset="-122"/>
                <a:sym typeface="Symbol" pitchFamily="18" charset="2"/>
              </a:rPr>
              <a:t></a:t>
            </a:r>
            <a:r>
              <a:rPr lang="en-US" altLang="zh-CN" sz="2800" b="1" dirty="0">
                <a:ea typeface="黑体" pitchFamily="2" charset="-122"/>
              </a:rPr>
              <a:t>B</a:t>
            </a:r>
            <a:r>
              <a:rPr lang="en-US" altLang="zh-CN" sz="2800" dirty="0"/>
              <a:t> </a:t>
            </a:r>
          </a:p>
        </p:txBody>
      </p:sp>
      <p:sp>
        <p:nvSpPr>
          <p:cNvPr id="18441" name="Text Box 9"/>
          <p:cNvSpPr txBox="1">
            <a:spLocks noChangeArrowheads="1"/>
          </p:cNvSpPr>
          <p:nvPr/>
        </p:nvSpPr>
        <p:spPr bwMode="auto">
          <a:xfrm>
            <a:off x="2946400" y="3290888"/>
            <a:ext cx="50292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则</a:t>
            </a:r>
            <a:r>
              <a:rPr lang="en-US" altLang="zh-CN" sz="2800" b="1">
                <a:ea typeface="黑体" pitchFamily="2" charset="-122"/>
              </a:rPr>
              <a:t>P</a:t>
            </a:r>
            <a:r>
              <a:rPr lang="zh-CN" altLang="en-US" sz="2800" b="1">
                <a:ea typeface="黑体" pitchFamily="2" charset="-122"/>
              </a:rPr>
              <a:t>（</a:t>
            </a:r>
            <a:r>
              <a:rPr lang="en-US" altLang="zh-CN" sz="2800" b="1">
                <a:ea typeface="黑体" pitchFamily="2" charset="-122"/>
              </a:rPr>
              <a:t>A-B</a:t>
            </a:r>
            <a:r>
              <a:rPr lang="zh-CN" altLang="en-US" sz="2800" b="1">
                <a:ea typeface="黑体" pitchFamily="2" charset="-122"/>
              </a:rPr>
              <a:t>）</a:t>
            </a:r>
            <a:r>
              <a:rPr lang="en-US" altLang="zh-CN" sz="2800" b="1">
                <a:ea typeface="黑体" pitchFamily="2" charset="-122"/>
              </a:rPr>
              <a:t>=P</a:t>
            </a:r>
            <a:r>
              <a:rPr lang="zh-CN" altLang="en-US" sz="2800" b="1">
                <a:ea typeface="黑体" pitchFamily="2" charset="-122"/>
              </a:rPr>
              <a:t>（</a:t>
            </a:r>
            <a:r>
              <a:rPr lang="en-US" altLang="zh-CN" sz="2800" b="1">
                <a:ea typeface="黑体" pitchFamily="2" charset="-122"/>
              </a:rPr>
              <a:t>A</a:t>
            </a:r>
            <a:r>
              <a:rPr lang="zh-CN" altLang="en-US" sz="2800" b="1">
                <a:ea typeface="黑体" pitchFamily="2" charset="-122"/>
              </a:rPr>
              <a:t>）</a:t>
            </a:r>
            <a:r>
              <a:rPr lang="en-US" altLang="zh-CN" sz="2800" b="1">
                <a:ea typeface="黑体" pitchFamily="2" charset="-122"/>
              </a:rPr>
              <a:t>-P</a:t>
            </a:r>
            <a:r>
              <a:rPr lang="zh-CN" altLang="en-US" sz="2800" b="1">
                <a:ea typeface="黑体" pitchFamily="2" charset="-122"/>
              </a:rPr>
              <a:t>（</a:t>
            </a:r>
            <a:r>
              <a:rPr lang="en-US" altLang="zh-CN" sz="2800" b="1">
                <a:ea typeface="黑体" pitchFamily="2" charset="-122"/>
              </a:rPr>
              <a:t>B</a:t>
            </a:r>
            <a:r>
              <a:rPr lang="zh-CN" altLang="en-US" sz="2800" b="1">
                <a:ea typeface="黑体" pitchFamily="2" charset="-122"/>
              </a:rPr>
              <a:t>）</a:t>
            </a:r>
            <a:r>
              <a:rPr lang="zh-CN" altLang="en-US" sz="2800"/>
              <a:t>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228600" y="447675"/>
            <a:ext cx="69342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三、概率的性质及其运算法则</a:t>
            </a:r>
            <a:r>
              <a:rPr lang="zh-CN" altLang="en-US" sz="2800" b="1"/>
              <a:t> </a:t>
            </a:r>
          </a:p>
        </p:txBody>
      </p:sp>
      <p:sp>
        <p:nvSpPr>
          <p:cNvPr id="18435" name="Text Box 3"/>
          <p:cNvSpPr txBox="1">
            <a:spLocks noChangeArrowheads="1"/>
          </p:cNvSpPr>
          <p:nvPr/>
        </p:nvSpPr>
        <p:spPr bwMode="auto">
          <a:xfrm>
            <a:off x="685800" y="1057275"/>
            <a:ext cx="64770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概率的性质：（可由概率的定义看出）</a:t>
            </a:r>
            <a:r>
              <a:rPr lang="zh-CN" altLang="en-US" sz="2800"/>
              <a:t> </a:t>
            </a:r>
          </a:p>
        </p:txBody>
      </p:sp>
      <p:sp>
        <p:nvSpPr>
          <p:cNvPr id="18442" name="Text Box 10"/>
          <p:cNvSpPr txBox="1">
            <a:spLocks noChangeArrowheads="1"/>
          </p:cNvSpPr>
          <p:nvPr/>
        </p:nvSpPr>
        <p:spPr bwMode="auto">
          <a:xfrm>
            <a:off x="415925" y="1772816"/>
            <a:ext cx="8728075" cy="519112"/>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rPr>
              <a:t>——  </a:t>
            </a:r>
            <a:r>
              <a:rPr lang="zh-CN" altLang="en-US" sz="2800" b="1" dirty="0">
                <a:ea typeface="黑体" pitchFamily="2" charset="-122"/>
              </a:rPr>
              <a:t>性质</a:t>
            </a:r>
            <a:r>
              <a:rPr lang="en-US" altLang="zh-CN" sz="2800" b="1" dirty="0">
                <a:ea typeface="黑体" pitchFamily="2" charset="-122"/>
              </a:rPr>
              <a:t>4</a:t>
            </a:r>
            <a:r>
              <a:rPr lang="zh-CN" altLang="en-US" sz="2800" b="1" dirty="0">
                <a:ea typeface="黑体" pitchFamily="2" charset="-122"/>
              </a:rPr>
              <a:t>：</a:t>
            </a:r>
            <a:r>
              <a:rPr lang="en-US" altLang="zh-CN" sz="2800" b="1" dirty="0">
                <a:ea typeface="黑体" pitchFamily="2" charset="-122"/>
              </a:rPr>
              <a:t>P</a:t>
            </a:r>
            <a:r>
              <a:rPr lang="zh-CN" altLang="en-US" sz="2800" b="1" dirty="0">
                <a:ea typeface="黑体" pitchFamily="2" charset="-122"/>
              </a:rPr>
              <a:t>（</a:t>
            </a:r>
            <a:r>
              <a:rPr lang="en-US" altLang="zh-CN" sz="2800" b="1" dirty="0">
                <a:ea typeface="黑体" pitchFamily="2" charset="-122"/>
              </a:rPr>
              <a:t>A∪B</a:t>
            </a:r>
            <a:r>
              <a:rPr lang="zh-CN" altLang="en-US" sz="2800" b="1" dirty="0">
                <a:ea typeface="黑体" pitchFamily="2" charset="-122"/>
              </a:rPr>
              <a:t>）</a:t>
            </a:r>
            <a:r>
              <a:rPr lang="en-US" altLang="zh-CN" sz="2800" b="1" dirty="0">
                <a:ea typeface="黑体" pitchFamily="2" charset="-122"/>
              </a:rPr>
              <a:t>=P</a:t>
            </a:r>
            <a:r>
              <a:rPr lang="zh-CN" altLang="en-US" sz="2800" b="1" dirty="0">
                <a:ea typeface="黑体" pitchFamily="2" charset="-122"/>
              </a:rPr>
              <a:t>（</a:t>
            </a:r>
            <a:r>
              <a:rPr lang="en-US" altLang="zh-CN" sz="2800" b="1" dirty="0">
                <a:ea typeface="黑体" pitchFamily="2" charset="-122"/>
              </a:rPr>
              <a:t>A</a:t>
            </a:r>
            <a:r>
              <a:rPr lang="zh-CN" altLang="en-US" sz="2800" b="1" dirty="0">
                <a:ea typeface="黑体" pitchFamily="2" charset="-122"/>
              </a:rPr>
              <a:t>）</a:t>
            </a:r>
            <a:r>
              <a:rPr lang="en-US" altLang="zh-CN" sz="2800" b="1" dirty="0">
                <a:ea typeface="黑体" pitchFamily="2" charset="-122"/>
              </a:rPr>
              <a:t>+P</a:t>
            </a:r>
            <a:r>
              <a:rPr lang="zh-CN" altLang="en-US" sz="2800" b="1" dirty="0">
                <a:ea typeface="黑体" pitchFamily="2" charset="-122"/>
              </a:rPr>
              <a:t>（</a:t>
            </a:r>
            <a:r>
              <a:rPr lang="en-US" altLang="zh-CN" sz="2800" b="1" dirty="0">
                <a:ea typeface="黑体" pitchFamily="2" charset="-122"/>
              </a:rPr>
              <a:t>B</a:t>
            </a:r>
            <a:r>
              <a:rPr lang="zh-CN" altLang="en-US" sz="2800" b="1" dirty="0">
                <a:ea typeface="黑体" pitchFamily="2" charset="-122"/>
              </a:rPr>
              <a:t>）</a:t>
            </a:r>
            <a:r>
              <a:rPr lang="en-US" altLang="zh-CN" sz="2800" b="1" dirty="0">
                <a:ea typeface="黑体" pitchFamily="2" charset="-122"/>
              </a:rPr>
              <a:t>-P</a:t>
            </a:r>
            <a:r>
              <a:rPr lang="zh-CN" altLang="en-US" sz="2800" b="1" dirty="0">
                <a:ea typeface="黑体" pitchFamily="2" charset="-122"/>
              </a:rPr>
              <a:t>（</a:t>
            </a:r>
            <a:r>
              <a:rPr lang="en-US" altLang="zh-CN" sz="2800" b="1" dirty="0">
                <a:ea typeface="黑体" pitchFamily="2" charset="-122"/>
              </a:rPr>
              <a:t>AB</a:t>
            </a:r>
            <a:r>
              <a:rPr lang="zh-CN" altLang="en-US" sz="2800" b="1" dirty="0">
                <a:ea typeface="黑体" pitchFamily="2" charset="-122"/>
              </a:rPr>
              <a:t>）</a:t>
            </a:r>
            <a:r>
              <a:rPr lang="zh-CN" altLang="en-US" sz="2800" dirty="0"/>
              <a:t> </a:t>
            </a:r>
          </a:p>
        </p:txBody>
      </p:sp>
      <p:sp>
        <p:nvSpPr>
          <p:cNvPr id="18443" name="Text Box 11"/>
          <p:cNvSpPr txBox="1">
            <a:spLocks noChangeArrowheads="1"/>
          </p:cNvSpPr>
          <p:nvPr/>
        </p:nvSpPr>
        <p:spPr bwMode="auto">
          <a:xfrm>
            <a:off x="971600" y="2420888"/>
            <a:ext cx="7791450" cy="519112"/>
          </a:xfrm>
          <a:prstGeom prst="rect">
            <a:avLst/>
          </a:prstGeom>
          <a:noFill/>
          <a:ln w="9525">
            <a:noFill/>
            <a:miter lim="800000"/>
            <a:headEnd/>
            <a:tailEnd/>
          </a:ln>
          <a:effectLst/>
        </p:spPr>
        <p:txBody>
          <a:bodyPr>
            <a:spAutoFit/>
          </a:bodyPr>
          <a:lstStyle/>
          <a:p>
            <a:pPr>
              <a:spcBef>
                <a:spcPct val="50000"/>
              </a:spcBef>
            </a:pPr>
            <a:r>
              <a:rPr lang="zh-CN" altLang="en-US" sz="2800" b="1" dirty="0">
                <a:ea typeface="黑体" pitchFamily="2" charset="-122"/>
              </a:rPr>
              <a:t>若</a:t>
            </a:r>
            <a:r>
              <a:rPr lang="en-US" altLang="zh-CN" sz="2800" b="1" dirty="0">
                <a:ea typeface="黑体" pitchFamily="2" charset="-122"/>
              </a:rPr>
              <a:t>A</a:t>
            </a:r>
            <a:r>
              <a:rPr lang="zh-CN" altLang="en-US" sz="2800" b="1" dirty="0">
                <a:ea typeface="黑体" pitchFamily="2" charset="-122"/>
              </a:rPr>
              <a:t>与</a:t>
            </a:r>
            <a:r>
              <a:rPr lang="en-US" altLang="zh-CN" sz="2800" b="1" dirty="0">
                <a:ea typeface="黑体" pitchFamily="2" charset="-122"/>
              </a:rPr>
              <a:t>B</a:t>
            </a:r>
            <a:r>
              <a:rPr lang="zh-CN" altLang="en-US" sz="2800" b="1" dirty="0">
                <a:solidFill>
                  <a:srgbClr val="FF0000"/>
                </a:solidFill>
                <a:ea typeface="黑体" pitchFamily="2" charset="-122"/>
              </a:rPr>
              <a:t>互不相容</a:t>
            </a:r>
            <a:r>
              <a:rPr lang="en-US" altLang="zh-CN" sz="2800" b="1" dirty="0">
                <a:ea typeface="黑体" pitchFamily="2" charset="-122"/>
              </a:rPr>
              <a:t>P</a:t>
            </a:r>
            <a:r>
              <a:rPr lang="zh-CN" altLang="en-US" sz="2800" b="1" dirty="0">
                <a:ea typeface="黑体" pitchFamily="2" charset="-122"/>
              </a:rPr>
              <a:t>（</a:t>
            </a:r>
            <a:r>
              <a:rPr lang="en-US" altLang="zh-CN" sz="2800" b="1" dirty="0">
                <a:ea typeface="黑体" pitchFamily="2" charset="-122"/>
              </a:rPr>
              <a:t>A∪B</a:t>
            </a:r>
            <a:r>
              <a:rPr lang="zh-CN" altLang="en-US" sz="2800" b="1" dirty="0">
                <a:ea typeface="黑体" pitchFamily="2" charset="-122"/>
              </a:rPr>
              <a:t>）</a:t>
            </a:r>
            <a:r>
              <a:rPr lang="en-US" altLang="zh-CN" sz="2800" b="1" dirty="0">
                <a:ea typeface="黑体" pitchFamily="2" charset="-122"/>
              </a:rPr>
              <a:t>=P</a:t>
            </a:r>
            <a:r>
              <a:rPr lang="zh-CN" altLang="en-US" sz="2800" b="1" dirty="0">
                <a:ea typeface="黑体" pitchFamily="2" charset="-122"/>
              </a:rPr>
              <a:t>（</a:t>
            </a:r>
            <a:r>
              <a:rPr lang="en-US" altLang="zh-CN" sz="2800" b="1" dirty="0">
                <a:ea typeface="黑体" pitchFamily="2" charset="-122"/>
              </a:rPr>
              <a:t>A</a:t>
            </a:r>
            <a:r>
              <a:rPr lang="zh-CN" altLang="en-US" sz="2800" b="1" dirty="0">
                <a:ea typeface="黑体" pitchFamily="2" charset="-122"/>
              </a:rPr>
              <a:t>）</a:t>
            </a:r>
            <a:r>
              <a:rPr lang="en-US" altLang="zh-CN" sz="2800" b="1" dirty="0">
                <a:ea typeface="黑体" pitchFamily="2" charset="-122"/>
              </a:rPr>
              <a:t>+P</a:t>
            </a:r>
            <a:r>
              <a:rPr lang="zh-CN" altLang="en-US" sz="2800" b="1" dirty="0">
                <a:ea typeface="黑体" pitchFamily="2" charset="-122"/>
              </a:rPr>
              <a:t>（</a:t>
            </a:r>
            <a:r>
              <a:rPr lang="en-US" altLang="zh-CN" sz="2800" b="1" dirty="0">
                <a:ea typeface="黑体" pitchFamily="2" charset="-122"/>
              </a:rPr>
              <a:t>B</a:t>
            </a:r>
            <a:r>
              <a:rPr lang="zh-CN" altLang="en-US" sz="2800" b="1" dirty="0">
                <a:ea typeface="黑体" pitchFamily="2" charset="-122"/>
              </a:rPr>
              <a:t>）</a:t>
            </a:r>
          </a:p>
        </p:txBody>
      </p:sp>
      <p:sp>
        <p:nvSpPr>
          <p:cNvPr id="18444" name="Text Box 12"/>
          <p:cNvSpPr txBox="1">
            <a:spLocks noChangeArrowheads="1"/>
          </p:cNvSpPr>
          <p:nvPr/>
        </p:nvSpPr>
        <p:spPr bwMode="auto">
          <a:xfrm>
            <a:off x="251520" y="3068960"/>
            <a:ext cx="8715375" cy="1031875"/>
          </a:xfrm>
          <a:prstGeom prst="rect">
            <a:avLst/>
          </a:prstGeom>
          <a:noFill/>
          <a:ln w="9525">
            <a:noFill/>
            <a:miter lim="800000"/>
            <a:headEnd/>
            <a:tailEnd/>
          </a:ln>
          <a:effectLst/>
        </p:spPr>
        <p:txBody>
          <a:bodyPr>
            <a:spAutoFit/>
          </a:bodyPr>
          <a:lstStyle/>
          <a:p>
            <a:r>
              <a:rPr lang="en-US" altLang="zh-CN" sz="2800" b="1" dirty="0">
                <a:ea typeface="黑体" pitchFamily="2" charset="-122"/>
              </a:rPr>
              <a:t>——  </a:t>
            </a:r>
            <a:r>
              <a:rPr lang="zh-CN" altLang="en-US" sz="2800" b="1" dirty="0">
                <a:ea typeface="黑体" pitchFamily="2" charset="-122"/>
              </a:rPr>
              <a:t>性质</a:t>
            </a:r>
            <a:r>
              <a:rPr lang="en-US" altLang="zh-CN" sz="2800" b="1" dirty="0">
                <a:ea typeface="黑体" pitchFamily="2" charset="-122"/>
              </a:rPr>
              <a:t>5</a:t>
            </a:r>
            <a:r>
              <a:rPr lang="zh-CN" altLang="en-US" sz="2800" b="1" dirty="0">
                <a:ea typeface="黑体" pitchFamily="2" charset="-122"/>
              </a:rPr>
              <a:t>：对于多个互不相容事件</a:t>
            </a:r>
            <a:r>
              <a:rPr lang="en-US" altLang="zh-CN" sz="2800" b="1" dirty="0">
                <a:ea typeface="黑体" pitchFamily="2" charset="-122"/>
              </a:rPr>
              <a:t>A</a:t>
            </a:r>
            <a:r>
              <a:rPr lang="en-US" altLang="zh-CN" sz="2800" b="1" baseline="-30000" dirty="0">
                <a:ea typeface="黑体" pitchFamily="2" charset="-122"/>
              </a:rPr>
              <a:t>1</a:t>
            </a:r>
            <a:r>
              <a:rPr lang="zh-CN" altLang="en-US" sz="2800" b="1" dirty="0">
                <a:ea typeface="黑体" pitchFamily="2" charset="-122"/>
              </a:rPr>
              <a:t>，</a:t>
            </a:r>
            <a:r>
              <a:rPr lang="en-US" altLang="zh-CN" sz="2800" b="1" dirty="0">
                <a:ea typeface="黑体" pitchFamily="2" charset="-122"/>
              </a:rPr>
              <a:t>A</a:t>
            </a:r>
            <a:r>
              <a:rPr lang="en-US" altLang="zh-CN" sz="2800" b="1" baseline="-30000" dirty="0">
                <a:ea typeface="黑体" pitchFamily="2" charset="-122"/>
              </a:rPr>
              <a:t>2</a:t>
            </a:r>
            <a:r>
              <a:rPr lang="zh-CN" altLang="en-US" sz="2800" b="1" dirty="0">
                <a:ea typeface="黑体" pitchFamily="2" charset="-122"/>
              </a:rPr>
              <a:t>，</a:t>
            </a:r>
            <a:r>
              <a:rPr lang="en-US" altLang="zh-CN" sz="2800" b="1" dirty="0">
                <a:ea typeface="黑体" pitchFamily="2" charset="-122"/>
              </a:rPr>
              <a:t>……</a:t>
            </a:r>
            <a:r>
              <a:rPr lang="zh-CN" altLang="en-US" sz="2800" b="1" dirty="0">
                <a:ea typeface="黑体" pitchFamily="2" charset="-122"/>
              </a:rPr>
              <a:t>，</a:t>
            </a:r>
          </a:p>
          <a:p>
            <a:pPr>
              <a:lnSpc>
                <a:spcPct val="120000"/>
              </a:lnSpc>
            </a:pPr>
            <a:r>
              <a:rPr lang="zh-CN" altLang="en-US" sz="2800" b="1" dirty="0">
                <a:ea typeface="黑体" pitchFamily="2" charset="-122"/>
              </a:rPr>
              <a:t>     有</a:t>
            </a:r>
            <a:r>
              <a:rPr lang="en-US" altLang="zh-CN" sz="2800" b="1" dirty="0">
                <a:ea typeface="黑体" pitchFamily="2" charset="-122"/>
              </a:rPr>
              <a:t>P(A</a:t>
            </a:r>
            <a:r>
              <a:rPr lang="en-US" altLang="zh-CN" sz="2800" b="1" baseline="-30000" dirty="0">
                <a:ea typeface="黑体" pitchFamily="2" charset="-122"/>
              </a:rPr>
              <a:t>1</a:t>
            </a:r>
            <a:r>
              <a:rPr lang="en-US" altLang="zh-CN" sz="2800" b="1" dirty="0">
                <a:ea typeface="黑体" pitchFamily="2" charset="-122"/>
              </a:rPr>
              <a:t>∪A</a:t>
            </a:r>
            <a:r>
              <a:rPr lang="en-US" altLang="zh-CN" sz="2800" b="1" baseline="-30000" dirty="0">
                <a:ea typeface="黑体" pitchFamily="2" charset="-122"/>
              </a:rPr>
              <a:t>2</a:t>
            </a:r>
            <a:r>
              <a:rPr lang="en-US" altLang="zh-CN" sz="2800" b="1" dirty="0">
                <a:ea typeface="黑体" pitchFamily="2" charset="-122"/>
              </a:rPr>
              <a:t>∪A</a:t>
            </a:r>
            <a:r>
              <a:rPr lang="en-US" altLang="zh-CN" sz="2800" b="1" baseline="-30000" dirty="0">
                <a:ea typeface="黑体" pitchFamily="2" charset="-122"/>
              </a:rPr>
              <a:t>3</a:t>
            </a:r>
            <a:r>
              <a:rPr lang="en-US" altLang="zh-CN" sz="2800" b="1" dirty="0">
                <a:ea typeface="黑体" pitchFamily="2" charset="-122"/>
              </a:rPr>
              <a:t>∪……)=P(A</a:t>
            </a:r>
            <a:r>
              <a:rPr lang="en-US" altLang="zh-CN" sz="2800" b="1" baseline="-30000" dirty="0">
                <a:ea typeface="黑体" pitchFamily="2" charset="-122"/>
              </a:rPr>
              <a:t>1</a:t>
            </a:r>
            <a:r>
              <a:rPr lang="en-US" altLang="zh-CN" sz="2800" b="1" dirty="0">
                <a:ea typeface="黑体" pitchFamily="2" charset="-122"/>
              </a:rPr>
              <a:t>)+</a:t>
            </a:r>
            <a:r>
              <a:rPr lang="en-US" altLang="zh-CN" sz="2800" b="1" dirty="0" smtClean="0">
                <a:ea typeface="黑体" pitchFamily="2" charset="-122"/>
              </a:rPr>
              <a:t>P(A</a:t>
            </a:r>
            <a:r>
              <a:rPr lang="en-US" altLang="zh-CN" sz="2800" b="1" baseline="-30000" dirty="0" smtClean="0">
                <a:ea typeface="黑体" pitchFamily="2" charset="-122"/>
              </a:rPr>
              <a:t>2</a:t>
            </a:r>
            <a:r>
              <a:rPr lang="en-US" altLang="zh-CN" sz="2800" b="1" dirty="0" smtClean="0">
                <a:ea typeface="黑体" pitchFamily="2" charset="-122"/>
              </a:rPr>
              <a:t>)+</a:t>
            </a:r>
            <a:r>
              <a:rPr lang="en-US" altLang="zh-CN" sz="2800" b="1" dirty="0">
                <a:ea typeface="黑体" pitchFamily="2" charset="-122"/>
              </a:rPr>
              <a:t>p(A</a:t>
            </a:r>
            <a:r>
              <a:rPr lang="en-US" altLang="zh-CN" sz="2800" b="1" baseline="-30000" dirty="0">
                <a:ea typeface="黑体" pitchFamily="2" charset="-122"/>
              </a:rPr>
              <a:t>3</a:t>
            </a:r>
            <a:r>
              <a:rPr lang="en-US" altLang="zh-CN" sz="2800" b="1" dirty="0">
                <a:ea typeface="黑体" pitchFamily="2" charset="-122"/>
              </a:rPr>
              <a:t>)+……</a:t>
            </a:r>
            <a:r>
              <a:rPr lang="zh-CN" altLang="en-US" sz="2800" b="1" dirty="0">
                <a:ea typeface="黑体" pitchFamily="2" charset="-122"/>
              </a:rPr>
              <a:t>； </a:t>
            </a:r>
            <a:r>
              <a:rPr lang="zh-CN" altLang="en-US" sz="2800" dirty="0"/>
              <a:t>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AA7F6D96-A0FF-4301-BD77-78FF7EE2FF0C}" type="datetime1">
              <a:rPr lang="zh-CN" altLang="en-US"/>
              <a:pPr>
                <a:defRPr/>
              </a:pPr>
              <a:t>2016/3/16</a:t>
            </a:fld>
            <a:endParaRPr lang="en-US" altLang="zh-CN"/>
          </a:p>
        </p:txBody>
      </p:sp>
      <p:sp>
        <p:nvSpPr>
          <p:cNvPr id="5" name="页脚占位符 4"/>
          <p:cNvSpPr>
            <a:spLocks noGrp="1"/>
          </p:cNvSpPr>
          <p:nvPr>
            <p:ph type="ftr" sz="quarter" idx="11"/>
          </p:nvPr>
        </p:nvSpPr>
        <p:spPr/>
        <p:txBody>
          <a:bodyPr/>
          <a:lstStyle/>
          <a:p>
            <a:pPr>
              <a:defRPr/>
            </a:pPr>
            <a:r>
              <a:rPr lang="en-US" altLang="zh-CN"/>
              <a:t>中级概率1</a:t>
            </a:r>
          </a:p>
        </p:txBody>
      </p:sp>
      <p:sp>
        <p:nvSpPr>
          <p:cNvPr id="6" name="灯片编号占位符 5"/>
          <p:cNvSpPr>
            <a:spLocks noGrp="1"/>
          </p:cNvSpPr>
          <p:nvPr>
            <p:ph type="sldNum" sz="quarter" idx="12"/>
          </p:nvPr>
        </p:nvSpPr>
        <p:spPr/>
        <p:txBody>
          <a:bodyPr/>
          <a:lstStyle/>
          <a:p>
            <a:pPr>
              <a:defRPr/>
            </a:pPr>
            <a:fld id="{7F5CD660-13CB-4730-AE7C-41E864BFE413}" type="slidenum">
              <a:rPr lang="en-US" altLang="zh-CN"/>
              <a:pPr>
                <a:defRPr/>
              </a:pPr>
              <a:t>28</a:t>
            </a:fld>
            <a:endParaRPr lang="en-US" altLang="zh-CN"/>
          </a:p>
        </p:txBody>
      </p:sp>
      <p:sp>
        <p:nvSpPr>
          <p:cNvPr id="263171" name="Rectangle 3"/>
          <p:cNvSpPr>
            <a:spLocks noGrp="1" noChangeArrowheads="1"/>
          </p:cNvSpPr>
          <p:nvPr>
            <p:ph type="body" idx="1"/>
          </p:nvPr>
        </p:nvSpPr>
        <p:spPr>
          <a:xfrm>
            <a:off x="468313" y="404813"/>
            <a:ext cx="7989887" cy="6336555"/>
          </a:xfrm>
        </p:spPr>
        <p:txBody>
          <a:bodyPr/>
          <a:lstStyle/>
          <a:p>
            <a:pPr eaLnBrk="1" hangingPunct="1">
              <a:lnSpc>
                <a:spcPct val="150000"/>
              </a:lnSpc>
              <a:buFontTx/>
              <a:buNone/>
              <a:defRPr/>
            </a:pPr>
            <a:r>
              <a:rPr lang="zh-CN" altLang="en-US" sz="1800" b="1" dirty="0" smtClean="0">
                <a:latin typeface="黑体" pitchFamily="2" charset="-122"/>
                <a:ea typeface="黑体" pitchFamily="2" charset="-122"/>
              </a:rPr>
              <a:t>例</a:t>
            </a:r>
            <a:r>
              <a:rPr lang="en-US" altLang="zh-CN" sz="1800" b="1" dirty="0" smtClean="0">
                <a:latin typeface="黑体" pitchFamily="2" charset="-122"/>
                <a:ea typeface="黑体" pitchFamily="2" charset="-122"/>
              </a:rPr>
              <a:t>1</a:t>
            </a:r>
            <a:r>
              <a:rPr lang="zh-CN" altLang="en-US" sz="1800" b="1" dirty="0" smtClean="0">
                <a:latin typeface="黑体" pitchFamily="2" charset="-122"/>
                <a:ea typeface="黑体" pitchFamily="2" charset="-122"/>
              </a:rPr>
              <a:t>：若批产品既有合格品也有不合格品，记抽到合格品为“</a:t>
            </a:r>
            <a:r>
              <a:rPr lang="en-US" altLang="zh-CN" sz="1800" b="1" dirty="0" smtClean="0">
                <a:latin typeface="黑体" pitchFamily="2" charset="-122"/>
                <a:ea typeface="黑体" pitchFamily="2" charset="-122"/>
              </a:rPr>
              <a:t>0”</a:t>
            </a:r>
            <a:r>
              <a:rPr lang="zh-CN" altLang="en-US" sz="1800" b="1" dirty="0" smtClean="0">
                <a:latin typeface="黑体" pitchFamily="2" charset="-122"/>
                <a:ea typeface="黑体" pitchFamily="2" charset="-122"/>
              </a:rPr>
              <a:t>，抽到不合格品为“</a:t>
            </a:r>
            <a:r>
              <a:rPr lang="en-US" altLang="zh-CN" sz="1800" b="1" dirty="0" smtClean="0">
                <a:latin typeface="黑体" pitchFamily="2" charset="-122"/>
                <a:ea typeface="黑体" pitchFamily="2" charset="-122"/>
              </a:rPr>
              <a:t>1”</a:t>
            </a:r>
            <a:r>
              <a:rPr lang="zh-CN" altLang="en-US" sz="1800" b="1" dirty="0" smtClean="0">
                <a:latin typeface="黑体" pitchFamily="2" charset="-122"/>
                <a:ea typeface="黑体" pitchFamily="2" charset="-122"/>
              </a:rPr>
              <a:t>；从中顺序抽取</a:t>
            </a:r>
            <a:r>
              <a:rPr lang="en-US" altLang="zh-CN" sz="1800" b="1" dirty="0">
                <a:latin typeface="黑体" pitchFamily="2" charset="-122"/>
                <a:ea typeface="黑体" pitchFamily="2" charset="-122"/>
              </a:rPr>
              <a:t>2</a:t>
            </a:r>
            <a:r>
              <a:rPr lang="zh-CN" altLang="en-US" sz="1800" b="1" dirty="0">
                <a:latin typeface="黑体" pitchFamily="2" charset="-122"/>
                <a:ea typeface="黑体" pitchFamily="2" charset="-122"/>
              </a:rPr>
              <a:t>件，</a:t>
            </a:r>
            <a:r>
              <a:rPr lang="zh-CN" altLang="en-US" sz="1800" b="1" dirty="0" smtClean="0">
                <a:latin typeface="黑体" pitchFamily="2" charset="-122"/>
                <a:ea typeface="黑体" pitchFamily="2" charset="-122"/>
              </a:rPr>
              <a:t>则抽到产品结果的样本空间为（</a:t>
            </a:r>
            <a:r>
              <a:rPr lang="zh-CN" altLang="en-US" sz="1800" b="1" dirty="0" smtClean="0">
                <a:solidFill>
                  <a:srgbClr val="FF0000"/>
                </a:solidFill>
                <a:latin typeface="黑体" pitchFamily="2" charset="-122"/>
                <a:ea typeface="黑体" pitchFamily="2" charset="-122"/>
              </a:rPr>
              <a:t>所有可能结果的全体</a:t>
            </a:r>
            <a:r>
              <a:rPr lang="zh-CN" altLang="en-US" sz="1800" b="1" dirty="0" smtClean="0">
                <a:latin typeface="黑体" pitchFamily="2" charset="-122"/>
                <a:ea typeface="黑体" pitchFamily="2" charset="-122"/>
              </a:rPr>
              <a:t>）：</a:t>
            </a:r>
          </a:p>
          <a:p>
            <a:pPr eaLnBrk="1" hangingPunct="1">
              <a:lnSpc>
                <a:spcPct val="150000"/>
              </a:lnSpc>
              <a:buFontTx/>
              <a:buNone/>
              <a:defRPr/>
            </a:pPr>
            <a:r>
              <a:rPr lang="en-US" altLang="zh-CN" sz="1800" b="1" dirty="0" smtClean="0">
                <a:latin typeface="黑体" pitchFamily="2" charset="-122"/>
                <a:ea typeface="黑体" pitchFamily="2" charset="-122"/>
              </a:rPr>
              <a:t>Ω={(0,0),(0,1),(1,0)(1,1)}</a:t>
            </a:r>
          </a:p>
          <a:p>
            <a:pPr eaLnBrk="1" hangingPunct="1">
              <a:lnSpc>
                <a:spcPct val="150000"/>
              </a:lnSpc>
              <a:buNone/>
              <a:defRPr/>
            </a:pPr>
            <a:r>
              <a:rPr lang="zh-CN" altLang="en-US" sz="1800" b="1" dirty="0">
                <a:latin typeface="黑体" pitchFamily="2" charset="-122"/>
                <a:ea typeface="黑体" pitchFamily="2" charset="-122"/>
              </a:rPr>
              <a:t>事件</a:t>
            </a:r>
            <a:r>
              <a:rPr lang="en-US" altLang="zh-CN" sz="1800" b="1" dirty="0">
                <a:latin typeface="黑体" pitchFamily="2" charset="-122"/>
                <a:ea typeface="黑体" pitchFamily="2" charset="-122"/>
              </a:rPr>
              <a:t>A=</a:t>
            </a:r>
            <a:r>
              <a:rPr lang="zh-CN" altLang="en-US" sz="1800" b="1" dirty="0">
                <a:latin typeface="黑体" pitchFamily="2" charset="-122"/>
                <a:ea typeface="黑体" pitchFamily="2" charset="-122"/>
              </a:rPr>
              <a:t>“至少有一件合格品”</a:t>
            </a:r>
            <a:r>
              <a:rPr lang="en-US" altLang="zh-CN" sz="1800" b="1" dirty="0">
                <a:latin typeface="黑体" pitchFamily="2" charset="-122"/>
                <a:ea typeface="黑体" pitchFamily="2" charset="-122"/>
              </a:rPr>
              <a:t>={(0,0),(0,1),(1,0)}</a:t>
            </a:r>
          </a:p>
          <a:p>
            <a:pPr eaLnBrk="1" hangingPunct="1">
              <a:lnSpc>
                <a:spcPct val="150000"/>
              </a:lnSpc>
              <a:buNone/>
              <a:defRPr/>
            </a:pPr>
            <a:r>
              <a:rPr lang="zh-CN" altLang="en-US" sz="1800" b="1" dirty="0">
                <a:latin typeface="黑体" pitchFamily="2" charset="-122"/>
                <a:ea typeface="黑体" pitchFamily="2" charset="-122"/>
              </a:rPr>
              <a:t>事件</a:t>
            </a:r>
            <a:r>
              <a:rPr lang="en-US" altLang="zh-CN" sz="1800" b="1" dirty="0">
                <a:latin typeface="黑体" pitchFamily="2" charset="-122"/>
                <a:ea typeface="黑体" pitchFamily="2" charset="-122"/>
              </a:rPr>
              <a:t>B=</a:t>
            </a:r>
            <a:r>
              <a:rPr lang="zh-CN" altLang="en-US" sz="1800" b="1" dirty="0">
                <a:latin typeface="黑体" pitchFamily="2" charset="-122"/>
                <a:ea typeface="黑体" pitchFamily="2" charset="-122"/>
              </a:rPr>
              <a:t>“没有一件合格品”</a:t>
            </a:r>
            <a:r>
              <a:rPr lang="en-US" altLang="zh-CN" sz="1800" b="1" dirty="0">
                <a:latin typeface="黑体" pitchFamily="2" charset="-122"/>
                <a:ea typeface="黑体" pitchFamily="2" charset="-122"/>
              </a:rPr>
              <a:t>={(1,1</a:t>
            </a:r>
            <a:r>
              <a:rPr lang="en-US" altLang="zh-CN" sz="1800" b="1" dirty="0" smtClean="0">
                <a:latin typeface="黑体" pitchFamily="2" charset="-122"/>
                <a:ea typeface="黑体" pitchFamily="2" charset="-122"/>
              </a:rPr>
              <a:t>)}=    </a:t>
            </a:r>
          </a:p>
          <a:p>
            <a:pPr eaLnBrk="1" hangingPunct="1">
              <a:lnSpc>
                <a:spcPct val="150000"/>
              </a:lnSpc>
              <a:buNone/>
              <a:defRPr/>
            </a:pPr>
            <a:r>
              <a:rPr lang="zh-CN" altLang="en-US" sz="1800" b="1" dirty="0" smtClean="0">
                <a:latin typeface="黑体" pitchFamily="2" charset="-122"/>
                <a:ea typeface="黑体" pitchFamily="2" charset="-122"/>
              </a:rPr>
              <a:t>事件</a:t>
            </a:r>
            <a:r>
              <a:rPr lang="en-US" altLang="zh-CN" sz="1800" b="1" dirty="0">
                <a:latin typeface="黑体" pitchFamily="2" charset="-122"/>
                <a:ea typeface="黑体" pitchFamily="2" charset="-122"/>
              </a:rPr>
              <a:t>C=</a:t>
            </a:r>
            <a:r>
              <a:rPr lang="zh-CN" altLang="en-US" sz="1800" b="1" dirty="0">
                <a:latin typeface="黑体" pitchFamily="2" charset="-122"/>
                <a:ea typeface="黑体" pitchFamily="2" charset="-122"/>
              </a:rPr>
              <a:t>“至多有一件合格品”</a:t>
            </a:r>
            <a:r>
              <a:rPr lang="en-US" altLang="zh-CN" sz="1800" b="1" dirty="0">
                <a:latin typeface="黑体" pitchFamily="2" charset="-122"/>
                <a:ea typeface="黑体" pitchFamily="2" charset="-122"/>
              </a:rPr>
              <a:t>={0,1),(1,0)(1,1)}</a:t>
            </a:r>
          </a:p>
          <a:p>
            <a:pPr>
              <a:lnSpc>
                <a:spcPct val="90000"/>
              </a:lnSpc>
              <a:buNone/>
              <a:defRPr/>
            </a:pPr>
            <a:r>
              <a:rPr lang="zh-CN" altLang="en-US" sz="1800" b="1" dirty="0" smtClean="0">
                <a:latin typeface="黑体" pitchFamily="2" charset="-122"/>
                <a:ea typeface="黑体" pitchFamily="2" charset="-122"/>
              </a:rPr>
              <a:t>事件</a:t>
            </a:r>
            <a:r>
              <a:rPr lang="en-US" altLang="zh-CN" sz="1800" b="1" dirty="0" smtClean="0">
                <a:latin typeface="黑体" pitchFamily="2" charset="-122"/>
                <a:ea typeface="黑体" pitchFamily="2" charset="-122"/>
              </a:rPr>
              <a:t>F=</a:t>
            </a:r>
            <a:r>
              <a:rPr lang="zh-CN" altLang="en-US" sz="1800" b="1" dirty="0" smtClean="0">
                <a:latin typeface="黑体" pitchFamily="2" charset="-122"/>
                <a:ea typeface="黑体" pitchFamily="2" charset="-122"/>
              </a:rPr>
              <a:t>“抽到</a:t>
            </a:r>
            <a:r>
              <a:rPr lang="en-US" altLang="zh-CN" sz="1800" b="1" dirty="0" smtClean="0">
                <a:latin typeface="黑体" pitchFamily="2" charset="-122"/>
                <a:ea typeface="黑体" pitchFamily="2" charset="-122"/>
              </a:rPr>
              <a:t>3</a:t>
            </a:r>
            <a:r>
              <a:rPr lang="zh-CN" altLang="en-US" sz="1800" b="1" dirty="0" smtClean="0">
                <a:latin typeface="黑体" pitchFamily="2" charset="-122"/>
                <a:ea typeface="黑体" pitchFamily="2" charset="-122"/>
              </a:rPr>
              <a:t>件合格品”</a:t>
            </a:r>
            <a:r>
              <a:rPr lang="en-US" altLang="zh-CN" sz="1800" b="1" dirty="0" smtClean="0">
                <a:latin typeface="黑体" pitchFamily="2" charset="-122"/>
                <a:ea typeface="黑体" pitchFamily="2" charset="-122"/>
              </a:rPr>
              <a:t>=</a:t>
            </a:r>
            <a:r>
              <a:rPr lang="en-US" altLang="zh-CN" sz="1800" b="1" dirty="0">
                <a:latin typeface="黑体" pitchFamily="2" charset="-122"/>
                <a:ea typeface="黑体" pitchFamily="2" charset="-122"/>
              </a:rPr>
              <a:t> </a:t>
            </a:r>
            <a:r>
              <a:rPr lang="en-US" altLang="zh-CN" sz="1800" b="1" dirty="0" smtClean="0">
                <a:latin typeface="黑体" pitchFamily="2" charset="-122"/>
                <a:ea typeface="黑体" pitchFamily="2" charset="-122"/>
              </a:rPr>
              <a:t>Φ</a:t>
            </a:r>
          </a:p>
          <a:p>
            <a:pPr>
              <a:lnSpc>
                <a:spcPct val="90000"/>
              </a:lnSpc>
              <a:buNone/>
              <a:defRPr/>
            </a:pPr>
            <a:r>
              <a:rPr lang="zh-CN" altLang="en-US" sz="1800" b="1" dirty="0">
                <a:latin typeface="黑体" pitchFamily="2" charset="-122"/>
                <a:ea typeface="黑体" pitchFamily="2" charset="-122"/>
              </a:rPr>
              <a:t>事件</a:t>
            </a:r>
            <a:r>
              <a:rPr lang="en-US" altLang="zh-CN" sz="1800" b="1" dirty="0">
                <a:latin typeface="黑体" pitchFamily="2" charset="-122"/>
                <a:ea typeface="黑体" pitchFamily="2" charset="-122"/>
              </a:rPr>
              <a:t>G=</a:t>
            </a:r>
            <a:r>
              <a:rPr lang="zh-CN" altLang="en-US" sz="1800" b="1" dirty="0">
                <a:latin typeface="黑体" pitchFamily="2" charset="-122"/>
                <a:ea typeface="黑体" pitchFamily="2" charset="-122"/>
              </a:rPr>
              <a:t> “没有一件不合品格”</a:t>
            </a:r>
            <a:r>
              <a:rPr lang="en-US" altLang="zh-CN" sz="1800" b="1" dirty="0">
                <a:latin typeface="黑体" pitchFamily="2" charset="-122"/>
                <a:ea typeface="黑体" pitchFamily="2" charset="-122"/>
              </a:rPr>
              <a:t>={(0,0)} </a:t>
            </a:r>
            <a:endParaRPr lang="en-US" altLang="zh-CN" sz="1800" b="1" dirty="0" smtClean="0">
              <a:latin typeface="黑体" pitchFamily="2" charset="-122"/>
              <a:ea typeface="黑体" pitchFamily="2" charset="-122"/>
            </a:endParaRPr>
          </a:p>
          <a:p>
            <a:pPr>
              <a:lnSpc>
                <a:spcPct val="90000"/>
              </a:lnSpc>
              <a:buNone/>
              <a:defRPr/>
            </a:pPr>
            <a:r>
              <a:rPr lang="zh-CN" altLang="en-US" sz="1800" b="1" dirty="0" smtClean="0">
                <a:latin typeface="黑体" pitchFamily="2" charset="-122"/>
                <a:ea typeface="黑体" pitchFamily="2" charset="-122"/>
              </a:rPr>
              <a:t>事件</a:t>
            </a:r>
            <a:r>
              <a:rPr lang="en-US" altLang="zh-CN" sz="1800" b="1" dirty="0" smtClean="0">
                <a:latin typeface="黑体" pitchFamily="2" charset="-122"/>
                <a:ea typeface="黑体" pitchFamily="2" charset="-122"/>
              </a:rPr>
              <a:t>H=</a:t>
            </a:r>
            <a:r>
              <a:rPr lang="zh-CN" altLang="en-US" sz="1800" b="1" dirty="0" smtClean="0">
                <a:latin typeface="黑体" pitchFamily="2" charset="-122"/>
                <a:ea typeface="黑体" pitchFamily="2" charset="-122"/>
              </a:rPr>
              <a:t>“两次抽到的结果一致”</a:t>
            </a:r>
            <a:r>
              <a:rPr lang="en-US" altLang="zh-CN" sz="1800" b="1" dirty="0">
                <a:latin typeface="黑体" pitchFamily="2" charset="-122"/>
                <a:ea typeface="黑体" pitchFamily="2" charset="-122"/>
              </a:rPr>
              <a:t> ={(0,0</a:t>
            </a:r>
            <a:r>
              <a:rPr lang="en-US" altLang="zh-CN" sz="1800" b="1" dirty="0" smtClean="0">
                <a:latin typeface="黑体" pitchFamily="2" charset="-122"/>
                <a:ea typeface="黑体" pitchFamily="2" charset="-122"/>
              </a:rPr>
              <a:t>),</a:t>
            </a:r>
            <a:r>
              <a:rPr lang="en-US" altLang="zh-CN" sz="1800" b="1" dirty="0">
                <a:latin typeface="黑体" pitchFamily="2" charset="-122"/>
                <a:ea typeface="黑体" pitchFamily="2" charset="-122"/>
              </a:rPr>
              <a:t> </a:t>
            </a:r>
            <a:r>
              <a:rPr lang="en-US" altLang="zh-CN" sz="1800" b="1" dirty="0" smtClean="0">
                <a:latin typeface="黑体" pitchFamily="2" charset="-122"/>
                <a:ea typeface="黑体" pitchFamily="2" charset="-122"/>
              </a:rPr>
              <a:t>(1,1)} </a:t>
            </a:r>
          </a:p>
          <a:p>
            <a:pPr>
              <a:lnSpc>
                <a:spcPct val="90000"/>
              </a:lnSpc>
              <a:buNone/>
              <a:defRPr/>
            </a:pPr>
            <a:r>
              <a:rPr lang="zh-CN" altLang="en-US" sz="1800" b="1" dirty="0" smtClean="0">
                <a:latin typeface="黑体" pitchFamily="2" charset="-122"/>
                <a:ea typeface="黑体" pitchFamily="2" charset="-122"/>
              </a:rPr>
              <a:t>事件</a:t>
            </a:r>
            <a:r>
              <a:rPr lang="en-US" altLang="zh-CN" sz="1800" b="1" dirty="0" smtClean="0">
                <a:latin typeface="黑体" pitchFamily="2" charset="-122"/>
                <a:ea typeface="黑体" pitchFamily="2" charset="-122"/>
              </a:rPr>
              <a:t>R=</a:t>
            </a:r>
            <a:r>
              <a:rPr lang="zh-CN" altLang="en-US" sz="1800" b="1" dirty="0" smtClean="0">
                <a:latin typeface="黑体" pitchFamily="2" charset="-122"/>
                <a:ea typeface="黑体" pitchFamily="2" charset="-122"/>
              </a:rPr>
              <a:t>“两</a:t>
            </a:r>
            <a:r>
              <a:rPr lang="zh-CN" altLang="en-US" sz="1800" b="1" dirty="0">
                <a:latin typeface="黑体" pitchFamily="2" charset="-122"/>
                <a:ea typeface="黑体" pitchFamily="2" charset="-122"/>
              </a:rPr>
              <a:t>次抽到的</a:t>
            </a:r>
            <a:r>
              <a:rPr lang="zh-CN" altLang="en-US" sz="1800" b="1" dirty="0" smtClean="0">
                <a:latin typeface="黑体" pitchFamily="2" charset="-122"/>
                <a:ea typeface="黑体" pitchFamily="2" charset="-122"/>
              </a:rPr>
              <a:t>结果不一致”</a:t>
            </a:r>
            <a:r>
              <a:rPr lang="en-US" altLang="zh-CN" sz="1800" b="1" dirty="0" smtClean="0">
                <a:latin typeface="黑体" pitchFamily="2" charset="-122"/>
                <a:ea typeface="黑体" pitchFamily="2" charset="-122"/>
              </a:rPr>
              <a:t>=</a:t>
            </a:r>
            <a:r>
              <a:rPr lang="en-US" altLang="zh-CN" sz="1800" b="1" dirty="0">
                <a:latin typeface="黑体" pitchFamily="2" charset="-122"/>
                <a:ea typeface="黑体" pitchFamily="2" charset="-122"/>
              </a:rPr>
              <a:t>{0,1),(1,0</a:t>
            </a:r>
            <a:r>
              <a:rPr lang="en-US" altLang="zh-CN" sz="1800" b="1" dirty="0" smtClean="0">
                <a:latin typeface="黑体" pitchFamily="2" charset="-122"/>
                <a:ea typeface="黑体" pitchFamily="2" charset="-122"/>
              </a:rPr>
              <a:t>)}</a:t>
            </a:r>
          </a:p>
          <a:p>
            <a:pPr>
              <a:lnSpc>
                <a:spcPct val="90000"/>
              </a:lnSpc>
              <a:buNone/>
              <a:defRPr/>
            </a:pPr>
            <a:endParaRPr lang="en-US" altLang="zh-CN" sz="1800" b="1" dirty="0">
              <a:latin typeface="黑体" pitchFamily="2" charset="-122"/>
              <a:ea typeface="黑体" pitchFamily="2" charset="-122"/>
            </a:endParaRPr>
          </a:p>
          <a:p>
            <a:pPr>
              <a:lnSpc>
                <a:spcPct val="90000"/>
              </a:lnSpc>
              <a:defRPr/>
            </a:pPr>
            <a:r>
              <a:rPr lang="en-US" altLang="zh-CN" sz="1800" b="1" dirty="0" smtClean="0">
                <a:solidFill>
                  <a:srgbClr val="FF0000"/>
                </a:solidFill>
                <a:latin typeface="黑体" pitchFamily="2" charset="-122"/>
                <a:ea typeface="黑体" pitchFamily="2" charset="-122"/>
              </a:rPr>
              <a:t>R=C-B=A-G</a:t>
            </a:r>
            <a:r>
              <a:rPr lang="zh-CN" altLang="en-US" sz="1800" b="1" dirty="0" smtClean="0">
                <a:solidFill>
                  <a:srgbClr val="FF0000"/>
                </a:solidFill>
                <a:latin typeface="黑体" pitchFamily="2" charset="-122"/>
                <a:ea typeface="黑体" pitchFamily="2" charset="-122"/>
              </a:rPr>
              <a:t>： 有且只有一件合格品</a:t>
            </a:r>
            <a:endParaRPr lang="en-US" altLang="zh-CN" sz="1800" b="1" dirty="0" smtClean="0">
              <a:solidFill>
                <a:srgbClr val="FF0000"/>
              </a:solidFill>
              <a:latin typeface="黑体" pitchFamily="2" charset="-122"/>
              <a:ea typeface="黑体" pitchFamily="2" charset="-122"/>
            </a:endParaRPr>
          </a:p>
          <a:p>
            <a:pPr>
              <a:lnSpc>
                <a:spcPct val="90000"/>
              </a:lnSpc>
              <a:defRPr/>
            </a:pPr>
            <a:r>
              <a:rPr lang="en-US" altLang="zh-CN" sz="1800" b="1" dirty="0" smtClean="0">
                <a:solidFill>
                  <a:srgbClr val="FF0000"/>
                </a:solidFill>
                <a:latin typeface="黑体" pitchFamily="2" charset="-122"/>
                <a:ea typeface="黑体" pitchFamily="2" charset="-122"/>
              </a:rPr>
              <a:t>H=B</a:t>
            </a:r>
            <a:r>
              <a:rPr lang="en-US" altLang="zh-CN" sz="1800" b="1" dirty="0">
                <a:ea typeface="黑体" pitchFamily="2" charset="-122"/>
              </a:rPr>
              <a:t> </a:t>
            </a:r>
            <a:r>
              <a:rPr lang="en-US" altLang="zh-CN" sz="1800" b="1" dirty="0" smtClean="0">
                <a:ea typeface="黑体" pitchFamily="2" charset="-122"/>
              </a:rPr>
              <a:t>∪</a:t>
            </a:r>
            <a:r>
              <a:rPr lang="en-US" altLang="zh-CN" sz="1800" b="1" dirty="0">
                <a:latin typeface="黑体" pitchFamily="2" charset="-122"/>
                <a:ea typeface="黑体" pitchFamily="2" charset="-122"/>
              </a:rPr>
              <a:t> </a:t>
            </a:r>
            <a:r>
              <a:rPr lang="en-US" altLang="zh-CN" sz="1800" b="1" dirty="0" smtClean="0">
                <a:latin typeface="黑体" pitchFamily="2" charset="-122"/>
                <a:ea typeface="黑体" pitchFamily="2" charset="-122"/>
              </a:rPr>
              <a:t>G  </a:t>
            </a:r>
          </a:p>
          <a:p>
            <a:pPr>
              <a:lnSpc>
                <a:spcPct val="90000"/>
              </a:lnSpc>
              <a:defRPr/>
            </a:pPr>
            <a:r>
              <a:rPr lang="en-US" altLang="zh-CN" sz="1800" b="1" dirty="0" smtClean="0">
                <a:latin typeface="黑体" pitchFamily="2" charset="-122"/>
                <a:ea typeface="黑体" pitchFamily="2" charset="-122"/>
              </a:rPr>
              <a:t>R= </a:t>
            </a:r>
          </a:p>
          <a:p>
            <a:pPr>
              <a:lnSpc>
                <a:spcPct val="90000"/>
              </a:lnSpc>
              <a:defRPr/>
            </a:pPr>
            <a:r>
              <a:rPr lang="en-US" altLang="zh-CN" sz="1800" b="1" dirty="0" smtClean="0">
                <a:latin typeface="黑体" pitchFamily="2" charset="-122"/>
                <a:ea typeface="黑体" pitchFamily="2" charset="-122"/>
              </a:rPr>
              <a:t>Ω =A</a:t>
            </a:r>
            <a:r>
              <a:rPr lang="en-US" altLang="zh-CN" sz="1800" b="1" dirty="0" smtClean="0">
                <a:ea typeface="黑体" pitchFamily="2" charset="-122"/>
              </a:rPr>
              <a:t> ∪C</a:t>
            </a:r>
            <a:endParaRPr lang="en-US" altLang="zh-CN" sz="2400" b="1" dirty="0">
              <a:solidFill>
                <a:srgbClr val="FF0000"/>
              </a:solidFill>
            </a:endParaRPr>
          </a:p>
          <a:p>
            <a:pPr eaLnBrk="1" hangingPunct="1">
              <a:lnSpc>
                <a:spcPct val="90000"/>
              </a:lnSpc>
              <a:defRPr/>
            </a:pPr>
            <a:endParaRPr lang="en-US" altLang="zh-CN" sz="2400" dirty="0" smtClean="0"/>
          </a:p>
        </p:txBody>
      </p:sp>
      <p:graphicFrame>
        <p:nvGraphicFramePr>
          <p:cNvPr id="239618" name="Object 2"/>
          <p:cNvGraphicFramePr>
            <a:graphicFrameLocks noChangeAspect="1"/>
          </p:cNvGraphicFramePr>
          <p:nvPr/>
        </p:nvGraphicFramePr>
        <p:xfrm>
          <a:off x="1250950" y="5726113"/>
          <a:ext cx="593725" cy="231775"/>
        </p:xfrm>
        <a:graphic>
          <a:graphicData uri="http://schemas.openxmlformats.org/presentationml/2006/ole">
            <mc:AlternateContent xmlns:mc="http://schemas.openxmlformats.org/markup-compatibility/2006">
              <mc:Choice xmlns:v="urn:schemas-microsoft-com:vml" Requires="v">
                <p:oleObj spid="_x0000_s239736" name="Equation" r:id="rId3" imgW="444240" imgH="203040" progId="Equation.DSMT4">
                  <p:embed/>
                </p:oleObj>
              </mc:Choice>
              <mc:Fallback>
                <p:oleObj name="Equation" r:id="rId3" imgW="444240" imgH="20304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950" y="5726113"/>
                        <a:ext cx="593725" cy="23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9619" name="Object 3"/>
          <p:cNvGraphicFramePr>
            <a:graphicFrameLocks noChangeAspect="1"/>
          </p:cNvGraphicFramePr>
          <p:nvPr/>
        </p:nvGraphicFramePr>
        <p:xfrm>
          <a:off x="4499992" y="2708920"/>
          <a:ext cx="298574" cy="288032"/>
        </p:xfrm>
        <a:graphic>
          <a:graphicData uri="http://schemas.openxmlformats.org/presentationml/2006/ole">
            <mc:AlternateContent xmlns:mc="http://schemas.openxmlformats.org/markup-compatibility/2006">
              <mc:Choice xmlns:v="urn:schemas-microsoft-com:vml" Requires="v">
                <p:oleObj spid="_x0000_s239737" name="Equation" r:id="rId5" imgW="164880" imgH="215640" progId="Equation.DSMT4">
                  <p:embed/>
                </p:oleObj>
              </mc:Choice>
              <mc:Fallback>
                <p:oleObj name="Equation" r:id="rId5" imgW="164880" imgH="21564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9992" y="2708920"/>
                        <a:ext cx="298574"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609600" y="533400"/>
            <a:ext cx="61722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四、条件概率与概率的乘法法则</a:t>
            </a:r>
            <a:r>
              <a:rPr lang="zh-CN" altLang="en-US" sz="2800"/>
              <a:t> </a:t>
            </a:r>
          </a:p>
        </p:txBody>
      </p:sp>
      <p:sp>
        <p:nvSpPr>
          <p:cNvPr id="19459" name="Text Box 3"/>
          <p:cNvSpPr txBox="1">
            <a:spLocks noChangeArrowheads="1"/>
          </p:cNvSpPr>
          <p:nvPr/>
        </p:nvSpPr>
        <p:spPr bwMode="auto">
          <a:xfrm>
            <a:off x="838200" y="1219200"/>
            <a:ext cx="57912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1</a:t>
            </a:r>
            <a:r>
              <a:rPr lang="zh-CN" altLang="en-US" sz="2800" b="1">
                <a:ea typeface="黑体" pitchFamily="2" charset="-122"/>
              </a:rPr>
              <a:t>）条件概率</a:t>
            </a:r>
            <a:r>
              <a:rPr lang="zh-CN" altLang="en-US" sz="2800"/>
              <a:t> </a:t>
            </a:r>
          </a:p>
        </p:txBody>
      </p:sp>
      <p:sp>
        <p:nvSpPr>
          <p:cNvPr id="19460" name="Text Box 4"/>
          <p:cNvSpPr txBox="1">
            <a:spLocks noChangeArrowheads="1"/>
          </p:cNvSpPr>
          <p:nvPr/>
        </p:nvSpPr>
        <p:spPr bwMode="auto">
          <a:xfrm>
            <a:off x="1066800" y="1905000"/>
            <a:ext cx="7696200" cy="1844675"/>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两个事件</a:t>
            </a:r>
            <a:r>
              <a:rPr lang="en-US" altLang="zh-CN" sz="2800" b="1">
                <a:ea typeface="黑体" pitchFamily="2" charset="-122"/>
              </a:rPr>
              <a:t>A</a:t>
            </a:r>
            <a:r>
              <a:rPr lang="zh-CN" altLang="en-US" sz="2800" b="1">
                <a:ea typeface="黑体" pitchFamily="2" charset="-122"/>
              </a:rPr>
              <a:t>与</a:t>
            </a:r>
            <a:r>
              <a:rPr lang="en-US" altLang="zh-CN" sz="2800" b="1">
                <a:ea typeface="黑体" pitchFamily="2" charset="-122"/>
              </a:rPr>
              <a:t>B</a:t>
            </a:r>
            <a:r>
              <a:rPr lang="zh-CN" altLang="en-US" sz="2800" b="1">
                <a:ea typeface="黑体" pitchFamily="2" charset="-122"/>
              </a:rPr>
              <a:t>，在事件</a:t>
            </a:r>
            <a:r>
              <a:rPr lang="en-US" altLang="zh-CN" sz="2800" b="1">
                <a:ea typeface="黑体" pitchFamily="2" charset="-122"/>
              </a:rPr>
              <a:t>B</a:t>
            </a:r>
            <a:r>
              <a:rPr lang="zh-CN" altLang="en-US" sz="2800" b="1">
                <a:ea typeface="黑体" pitchFamily="2" charset="-122"/>
              </a:rPr>
              <a:t>已发生的条件下，事件</a:t>
            </a:r>
            <a:r>
              <a:rPr lang="en-US" altLang="zh-CN" sz="2800" b="1">
                <a:ea typeface="黑体" pitchFamily="2" charset="-122"/>
              </a:rPr>
              <a:t>A</a:t>
            </a:r>
            <a:r>
              <a:rPr lang="zh-CN" altLang="en-US" sz="2800" b="1">
                <a:ea typeface="黑体" pitchFamily="2" charset="-122"/>
              </a:rPr>
              <a:t>再发生的概率称为条件概率，记</a:t>
            </a:r>
            <a:r>
              <a:rPr lang="en-US" altLang="zh-CN" sz="2800" b="1">
                <a:ea typeface="黑体" pitchFamily="2" charset="-122"/>
              </a:rPr>
              <a:t>P</a:t>
            </a:r>
            <a:r>
              <a:rPr lang="zh-CN" altLang="en-US" sz="2800" b="1">
                <a:ea typeface="黑体" pitchFamily="2" charset="-122"/>
              </a:rPr>
              <a:t>（</a:t>
            </a:r>
            <a:r>
              <a:rPr lang="en-US" altLang="zh-CN" sz="2800" b="1">
                <a:ea typeface="黑体" pitchFamily="2" charset="-122"/>
              </a:rPr>
              <a:t>A/B</a:t>
            </a:r>
            <a:r>
              <a:rPr lang="zh-CN" altLang="en-US" sz="2800" b="1">
                <a:ea typeface="黑体" pitchFamily="2" charset="-122"/>
              </a:rPr>
              <a:t>）。</a:t>
            </a:r>
            <a:endParaRPr lang="zh-CN" altLang="en-US" sz="2800"/>
          </a:p>
          <a:p>
            <a:pPr>
              <a:lnSpc>
                <a:spcPct val="120000"/>
              </a:lnSpc>
              <a:spcBef>
                <a:spcPct val="50000"/>
              </a:spcBef>
            </a:pPr>
            <a:r>
              <a:rPr lang="zh-CN" altLang="en-US" sz="2800" b="1">
                <a:ea typeface="黑体" pitchFamily="2" charset="-122"/>
              </a:rPr>
              <a:t>计算公式：</a:t>
            </a:r>
            <a:r>
              <a:rPr lang="zh-CN" altLang="en-US" sz="2800"/>
              <a:t> </a:t>
            </a:r>
          </a:p>
        </p:txBody>
      </p:sp>
      <p:graphicFrame>
        <p:nvGraphicFramePr>
          <p:cNvPr id="19461" name="Object 5"/>
          <p:cNvGraphicFramePr>
            <a:graphicFrameLocks noChangeAspect="1"/>
          </p:cNvGraphicFramePr>
          <p:nvPr/>
        </p:nvGraphicFramePr>
        <p:xfrm>
          <a:off x="2339752" y="4005064"/>
          <a:ext cx="1516063" cy="568325"/>
        </p:xfrm>
        <a:graphic>
          <a:graphicData uri="http://schemas.openxmlformats.org/presentationml/2006/ole">
            <mc:AlternateContent xmlns:mc="http://schemas.openxmlformats.org/markup-compatibility/2006">
              <mc:Choice xmlns:v="urn:schemas-microsoft-com:vml" Requires="v">
                <p:oleObj spid="_x0000_s19580" name="Equation" r:id="rId4" imgW="1143000" imgH="431640" progId="Equation.DSMT4">
                  <p:embed/>
                </p:oleObj>
              </mc:Choice>
              <mc:Fallback>
                <p:oleObj name="Equation" r:id="rId4" imgW="1143000" imgH="43164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4005064"/>
                        <a:ext cx="1516063" cy="568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3" name="Object 7"/>
          <p:cNvGraphicFramePr>
            <a:graphicFrameLocks noChangeAspect="1"/>
          </p:cNvGraphicFramePr>
          <p:nvPr/>
        </p:nvGraphicFramePr>
        <p:xfrm>
          <a:off x="4499992" y="4077072"/>
          <a:ext cx="1423217" cy="432048"/>
        </p:xfrm>
        <a:graphic>
          <a:graphicData uri="http://schemas.openxmlformats.org/presentationml/2006/ole">
            <mc:AlternateContent xmlns:mc="http://schemas.openxmlformats.org/markup-compatibility/2006">
              <mc:Choice xmlns:v="urn:schemas-microsoft-com:vml" Requires="v">
                <p:oleObj spid="_x0000_s19581" name="Equation" r:id="rId6" imgW="711000" imgH="215640" progId="Equation.DSMT4">
                  <p:embed/>
                </p:oleObj>
              </mc:Choice>
              <mc:Fallback>
                <p:oleObj name="Equation" r:id="rId6" imgW="711000" imgH="215640" progId="Equation.DSMT4">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9992" y="4077072"/>
                        <a:ext cx="1423217"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1043608" y="1916832"/>
            <a:ext cx="6400800" cy="519113"/>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sym typeface="Wingdings" pitchFamily="2" charset="2"/>
              </a:rPr>
              <a:t></a:t>
            </a:r>
            <a:r>
              <a:rPr lang="en-US" altLang="zh-CN" sz="2800" b="1" dirty="0">
                <a:ea typeface="黑体" pitchFamily="2" charset="-122"/>
              </a:rPr>
              <a:t> </a:t>
            </a:r>
            <a:r>
              <a:rPr lang="en-US" altLang="zh-CN" sz="2800" b="1" dirty="0" smtClean="0">
                <a:ea typeface="黑体" pitchFamily="2" charset="-122"/>
              </a:rPr>
              <a:t> </a:t>
            </a:r>
            <a:r>
              <a:rPr lang="zh-CN" altLang="en-US" sz="2800" b="1" dirty="0">
                <a:ea typeface="黑体" pitchFamily="2" charset="-122"/>
              </a:rPr>
              <a:t>样本点</a:t>
            </a:r>
          </a:p>
        </p:txBody>
      </p:sp>
      <p:sp>
        <p:nvSpPr>
          <p:cNvPr id="4099" name="Text Box 3"/>
          <p:cNvSpPr txBox="1">
            <a:spLocks noChangeArrowheads="1"/>
          </p:cNvSpPr>
          <p:nvPr/>
        </p:nvSpPr>
        <p:spPr bwMode="auto">
          <a:xfrm>
            <a:off x="1259632" y="2564904"/>
            <a:ext cx="7315200" cy="609398"/>
          </a:xfrm>
          <a:prstGeom prst="rect">
            <a:avLst/>
          </a:prstGeom>
          <a:noFill/>
          <a:ln w="9525">
            <a:noFill/>
            <a:miter lim="800000"/>
            <a:headEnd/>
            <a:tailEnd/>
          </a:ln>
          <a:effectLst/>
        </p:spPr>
        <p:txBody>
          <a:bodyPr>
            <a:spAutoFit/>
          </a:bodyPr>
          <a:lstStyle/>
          <a:p>
            <a:pPr>
              <a:lnSpc>
                <a:spcPct val="120000"/>
              </a:lnSpc>
              <a:spcBef>
                <a:spcPct val="50000"/>
              </a:spcBef>
            </a:pPr>
            <a:r>
              <a:rPr lang="zh-CN" altLang="en-US" sz="2800" b="1" dirty="0" smtClean="0">
                <a:ea typeface="黑体" pitchFamily="2" charset="-122"/>
              </a:rPr>
              <a:t>随即现象的基本结果称为样本点</a:t>
            </a:r>
            <a:r>
              <a:rPr lang="zh-CN" altLang="en-US" sz="2800" b="1" dirty="0">
                <a:ea typeface="黑体" pitchFamily="2" charset="-122"/>
              </a:rPr>
              <a:t>。</a:t>
            </a:r>
          </a:p>
        </p:txBody>
      </p:sp>
      <p:sp>
        <p:nvSpPr>
          <p:cNvPr id="4100" name="Text Box 4"/>
          <p:cNvSpPr txBox="1">
            <a:spLocks noChangeArrowheads="1"/>
          </p:cNvSpPr>
          <p:nvPr/>
        </p:nvSpPr>
        <p:spPr bwMode="auto">
          <a:xfrm>
            <a:off x="1066800" y="3276600"/>
            <a:ext cx="5486400" cy="519113"/>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sym typeface="Wingdings" pitchFamily="2" charset="2"/>
              </a:rPr>
              <a:t></a:t>
            </a:r>
            <a:r>
              <a:rPr lang="en-US" altLang="zh-CN" sz="2800" b="1" dirty="0">
                <a:ea typeface="黑体" pitchFamily="2" charset="-122"/>
              </a:rPr>
              <a:t>  </a:t>
            </a:r>
            <a:r>
              <a:rPr lang="zh-CN" altLang="en-US" sz="2800" b="1" dirty="0">
                <a:ea typeface="黑体" pitchFamily="2" charset="-122"/>
              </a:rPr>
              <a:t>样本空间：</a:t>
            </a:r>
            <a:r>
              <a:rPr lang="zh-CN" altLang="en-US" sz="2800" b="1" dirty="0">
                <a:solidFill>
                  <a:srgbClr val="FF0000"/>
                </a:solidFill>
                <a:ea typeface="黑体" pitchFamily="2" charset="-122"/>
              </a:rPr>
              <a:t>记为</a:t>
            </a:r>
            <a:r>
              <a:rPr lang="en-US" altLang="zh-CN" sz="2800" b="1" dirty="0">
                <a:solidFill>
                  <a:srgbClr val="FF0000"/>
                </a:solidFill>
                <a:ea typeface="黑体" pitchFamily="2" charset="-122"/>
              </a:rPr>
              <a:t>Ω</a:t>
            </a:r>
          </a:p>
        </p:txBody>
      </p:sp>
      <p:sp>
        <p:nvSpPr>
          <p:cNvPr id="4101" name="Text Box 5"/>
          <p:cNvSpPr txBox="1">
            <a:spLocks noChangeArrowheads="1"/>
          </p:cNvSpPr>
          <p:nvPr/>
        </p:nvSpPr>
        <p:spPr bwMode="auto">
          <a:xfrm>
            <a:off x="1295400" y="3973513"/>
            <a:ext cx="7010400" cy="1117600"/>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dirty="0">
                <a:ea typeface="黑体" pitchFamily="2" charset="-122"/>
              </a:rPr>
              <a:t>        </a:t>
            </a:r>
            <a:r>
              <a:rPr lang="zh-CN" altLang="en-US" sz="2800" b="1" dirty="0">
                <a:ea typeface="黑体" pitchFamily="2" charset="-122"/>
              </a:rPr>
              <a:t>随机现象可能样本点的全部称为这个随机现象的样本空间。</a:t>
            </a:r>
          </a:p>
        </p:txBody>
      </p:sp>
      <p:sp>
        <p:nvSpPr>
          <p:cNvPr id="9" name="矩形 8"/>
          <p:cNvSpPr/>
          <p:nvPr/>
        </p:nvSpPr>
        <p:spPr>
          <a:xfrm>
            <a:off x="971600" y="764704"/>
            <a:ext cx="7128792" cy="954107"/>
          </a:xfrm>
          <a:prstGeom prst="rect">
            <a:avLst/>
          </a:prstGeom>
        </p:spPr>
        <p:txBody>
          <a:bodyPr wrap="square">
            <a:spAutoFit/>
          </a:bodyPr>
          <a:lstStyle/>
          <a:p>
            <a:r>
              <a:rPr lang="zh-CN" altLang="en-US" b="1" dirty="0" smtClean="0">
                <a:ea typeface="黑体" pitchFamily="2" charset="-122"/>
              </a:rPr>
              <a:t>       </a:t>
            </a:r>
            <a:r>
              <a:rPr lang="zh-CN" altLang="en-US" sz="2400" b="1" dirty="0" smtClean="0">
                <a:ea typeface="黑体" pitchFamily="2" charset="-122"/>
              </a:rPr>
              <a:t>认识一个随机现象，首要的是能罗列出它的一切可能发生的基本结果。</a:t>
            </a:r>
            <a:endParaRPr lang="zh-CN" altLang="en-US" sz="24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685800" y="776288"/>
            <a:ext cx="77724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  </a:t>
            </a:r>
            <a:r>
              <a:rPr lang="zh-CN" altLang="en-US" sz="2800" b="1">
                <a:ea typeface="黑体" pitchFamily="2" charset="-122"/>
              </a:rPr>
              <a:t>性质</a:t>
            </a:r>
            <a:r>
              <a:rPr lang="en-US" altLang="zh-CN" sz="2800" b="1">
                <a:ea typeface="黑体" pitchFamily="2" charset="-122"/>
              </a:rPr>
              <a:t>6</a:t>
            </a:r>
            <a:r>
              <a:rPr lang="zh-CN" altLang="en-US" sz="2800" b="1">
                <a:ea typeface="黑体" pitchFamily="2" charset="-122"/>
              </a:rPr>
              <a:t>：对任意二个事件</a:t>
            </a:r>
            <a:r>
              <a:rPr lang="en-US" altLang="zh-CN" sz="2800" b="1">
                <a:ea typeface="黑体" pitchFamily="2" charset="-122"/>
              </a:rPr>
              <a:t>A</a:t>
            </a:r>
            <a:r>
              <a:rPr lang="zh-CN" altLang="en-US" sz="2800" b="1">
                <a:ea typeface="黑体" pitchFamily="2" charset="-122"/>
              </a:rPr>
              <a:t>与</a:t>
            </a:r>
            <a:r>
              <a:rPr lang="en-US" altLang="zh-CN" sz="2800" b="1">
                <a:ea typeface="黑体" pitchFamily="2" charset="-122"/>
              </a:rPr>
              <a:t>B</a:t>
            </a:r>
            <a:r>
              <a:rPr lang="zh-CN" altLang="en-US" sz="2800" b="1">
                <a:ea typeface="黑体" pitchFamily="2" charset="-122"/>
              </a:rPr>
              <a:t>，有</a:t>
            </a:r>
            <a:r>
              <a:rPr lang="zh-CN" altLang="en-US" sz="2800"/>
              <a:t> </a:t>
            </a:r>
          </a:p>
        </p:txBody>
      </p:sp>
      <p:grpSp>
        <p:nvGrpSpPr>
          <p:cNvPr id="20487" name="Group 7"/>
          <p:cNvGrpSpPr>
            <a:grpSpLocks/>
          </p:cNvGrpSpPr>
          <p:nvPr/>
        </p:nvGrpSpPr>
        <p:grpSpPr bwMode="auto">
          <a:xfrm>
            <a:off x="1828800" y="2085975"/>
            <a:ext cx="7086600" cy="2333625"/>
            <a:chOff x="960" y="1113"/>
            <a:chExt cx="4464" cy="1470"/>
          </a:xfrm>
        </p:grpSpPr>
        <p:sp>
          <p:nvSpPr>
            <p:cNvPr id="20483" name="Text Box 3"/>
            <p:cNvSpPr txBox="1">
              <a:spLocks noChangeArrowheads="1"/>
            </p:cNvSpPr>
            <p:nvPr/>
          </p:nvSpPr>
          <p:spPr bwMode="auto">
            <a:xfrm>
              <a:off x="960" y="1113"/>
              <a:ext cx="4464" cy="327"/>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P(AB)=P(A</a:t>
              </a:r>
              <a:r>
                <a:rPr lang="en-US" altLang="zh-CN" sz="2800" b="1">
                  <a:ea typeface="黑体" pitchFamily="2" charset="-122"/>
                  <a:sym typeface="Symbol" pitchFamily="18" charset="2"/>
                </a:rPr>
                <a:t></a:t>
              </a:r>
              <a:r>
                <a:rPr lang="en-US" altLang="zh-CN" sz="2800" b="1">
                  <a:ea typeface="黑体" pitchFamily="2" charset="-122"/>
                </a:rPr>
                <a:t>B)P(B)=P(B</a:t>
              </a:r>
              <a:r>
                <a:rPr lang="en-US" altLang="zh-CN" sz="2800" b="1">
                  <a:ea typeface="黑体" pitchFamily="2" charset="-122"/>
                  <a:sym typeface="Symbol" pitchFamily="18" charset="2"/>
                </a:rPr>
                <a:t></a:t>
              </a:r>
              <a:r>
                <a:rPr lang="en-US" altLang="zh-CN" sz="2800" b="1">
                  <a:ea typeface="黑体" pitchFamily="2" charset="-122"/>
                </a:rPr>
                <a:t>A)P(A)</a:t>
              </a:r>
              <a:r>
                <a:rPr lang="en-US" altLang="zh-CN" sz="2800"/>
                <a:t> </a:t>
              </a:r>
            </a:p>
          </p:txBody>
        </p:sp>
        <p:sp>
          <p:nvSpPr>
            <p:cNvPr id="20484" name="Line 4"/>
            <p:cNvSpPr>
              <a:spLocks noChangeShapeType="1"/>
            </p:cNvSpPr>
            <p:nvPr/>
          </p:nvSpPr>
          <p:spPr bwMode="auto">
            <a:xfrm flipV="1">
              <a:off x="1672" y="1516"/>
              <a:ext cx="0" cy="500"/>
            </a:xfrm>
            <a:prstGeom prst="line">
              <a:avLst/>
            </a:prstGeom>
            <a:noFill/>
            <a:ln w="9525">
              <a:solidFill>
                <a:srgbClr val="000000"/>
              </a:solidFill>
              <a:round/>
              <a:headEnd/>
              <a:tailEnd type="triangle" w="med" len="med"/>
            </a:ln>
          </p:spPr>
          <p:txBody>
            <a:bodyPr/>
            <a:lstStyle/>
            <a:p>
              <a:endParaRPr lang="zh-CN" altLang="en-US"/>
            </a:p>
          </p:txBody>
        </p:sp>
        <p:sp>
          <p:nvSpPr>
            <p:cNvPr id="20485" name="Line 5"/>
            <p:cNvSpPr>
              <a:spLocks noChangeShapeType="1"/>
            </p:cNvSpPr>
            <p:nvPr/>
          </p:nvSpPr>
          <p:spPr bwMode="auto">
            <a:xfrm flipV="1">
              <a:off x="2992" y="1536"/>
              <a:ext cx="0" cy="500"/>
            </a:xfrm>
            <a:prstGeom prst="line">
              <a:avLst/>
            </a:prstGeom>
            <a:noFill/>
            <a:ln w="9525">
              <a:solidFill>
                <a:srgbClr val="000000"/>
              </a:solidFill>
              <a:round/>
              <a:headEnd/>
              <a:tailEnd type="triangle" w="med" len="med"/>
            </a:ln>
          </p:spPr>
          <p:txBody>
            <a:bodyPr/>
            <a:lstStyle/>
            <a:p>
              <a:endParaRPr lang="zh-CN" altLang="en-US"/>
            </a:p>
          </p:txBody>
        </p:sp>
        <p:sp>
          <p:nvSpPr>
            <p:cNvPr id="20486" name="Text Box 6"/>
            <p:cNvSpPr txBox="1">
              <a:spLocks noChangeArrowheads="1"/>
            </p:cNvSpPr>
            <p:nvPr/>
          </p:nvSpPr>
          <p:spPr bwMode="auto">
            <a:xfrm>
              <a:off x="1296" y="2256"/>
              <a:ext cx="2976" cy="327"/>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P(B)</a:t>
              </a:r>
              <a:r>
                <a:rPr lang="en-US" altLang="zh-CN" sz="2800" b="1">
                  <a:ea typeface="黑体" pitchFamily="2" charset="-122"/>
                  <a:sym typeface="Symbol" pitchFamily="18" charset="2"/>
                </a:rPr>
                <a:t></a:t>
              </a:r>
              <a:r>
                <a:rPr lang="en-US" altLang="zh-CN" sz="2800" b="1">
                  <a:ea typeface="黑体" pitchFamily="2" charset="-122"/>
                </a:rPr>
                <a:t>0           P(A)</a:t>
              </a:r>
              <a:r>
                <a:rPr lang="en-US" altLang="zh-CN" sz="2800" b="1">
                  <a:ea typeface="黑体" pitchFamily="2" charset="-122"/>
                  <a:sym typeface="Symbol" pitchFamily="18" charset="2"/>
                </a:rPr>
                <a:t></a:t>
              </a:r>
              <a:r>
                <a:rPr lang="en-US" altLang="zh-CN" sz="2800" b="1">
                  <a:ea typeface="黑体" pitchFamily="2" charset="-122"/>
                </a:rPr>
                <a:t>0</a:t>
              </a:r>
              <a:r>
                <a:rPr lang="en-US" altLang="zh-CN" sz="2800"/>
                <a:t> </a:t>
              </a: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609600" y="1295400"/>
            <a:ext cx="60960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2</a:t>
            </a:r>
            <a:r>
              <a:rPr lang="zh-CN" altLang="en-US" sz="2800" b="1">
                <a:ea typeface="黑体" pitchFamily="2" charset="-122"/>
              </a:rPr>
              <a:t>）独立性和独立事件的概率</a:t>
            </a:r>
            <a:r>
              <a:rPr lang="zh-CN" altLang="en-US" sz="2800"/>
              <a:t> </a:t>
            </a:r>
          </a:p>
        </p:txBody>
      </p:sp>
      <p:sp>
        <p:nvSpPr>
          <p:cNvPr id="21507" name="Text Box 3"/>
          <p:cNvSpPr txBox="1">
            <a:spLocks noChangeArrowheads="1"/>
          </p:cNvSpPr>
          <p:nvPr/>
        </p:nvSpPr>
        <p:spPr bwMode="auto">
          <a:xfrm>
            <a:off x="1371600" y="2057400"/>
            <a:ext cx="30480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相互独立：</a:t>
            </a:r>
            <a:r>
              <a:rPr lang="zh-CN" altLang="en-US" sz="2800"/>
              <a:t> </a:t>
            </a:r>
          </a:p>
        </p:txBody>
      </p:sp>
      <p:sp>
        <p:nvSpPr>
          <p:cNvPr id="21508" name="Text Box 4"/>
          <p:cNvSpPr txBox="1">
            <a:spLocks noChangeArrowheads="1"/>
          </p:cNvSpPr>
          <p:nvPr/>
        </p:nvSpPr>
        <p:spPr bwMode="auto">
          <a:xfrm>
            <a:off x="1371600" y="2789238"/>
            <a:ext cx="7239000" cy="1630362"/>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设有两个事件</a:t>
            </a:r>
            <a:r>
              <a:rPr lang="en-US" altLang="zh-CN" sz="2800" b="1">
                <a:ea typeface="黑体" pitchFamily="2" charset="-122"/>
              </a:rPr>
              <a:t>A</a:t>
            </a:r>
            <a:r>
              <a:rPr lang="zh-CN" altLang="en-US" sz="2800" b="1">
                <a:ea typeface="黑体" pitchFamily="2" charset="-122"/>
              </a:rPr>
              <a:t>与</a:t>
            </a:r>
            <a:r>
              <a:rPr lang="en-US" altLang="zh-CN" sz="2800" b="1">
                <a:ea typeface="黑体" pitchFamily="2" charset="-122"/>
              </a:rPr>
              <a:t>B</a:t>
            </a:r>
            <a:r>
              <a:rPr lang="zh-CN" altLang="en-US" sz="2800" b="1">
                <a:ea typeface="黑体" pitchFamily="2" charset="-122"/>
              </a:rPr>
              <a:t>，假如其中一个事件的发生不影响另一个事件的发生与否，则称</a:t>
            </a:r>
            <a:r>
              <a:rPr lang="en-US" altLang="zh-CN" sz="2800" b="1">
                <a:ea typeface="黑体" pitchFamily="2" charset="-122"/>
              </a:rPr>
              <a:t>A</a:t>
            </a:r>
            <a:r>
              <a:rPr lang="zh-CN" altLang="en-US" sz="2800" b="1">
                <a:ea typeface="黑体" pitchFamily="2" charset="-122"/>
              </a:rPr>
              <a:t>事件与</a:t>
            </a:r>
            <a:r>
              <a:rPr lang="en-US" altLang="zh-CN" sz="2800" b="1">
                <a:ea typeface="黑体" pitchFamily="2" charset="-122"/>
              </a:rPr>
              <a:t>B</a:t>
            </a:r>
            <a:r>
              <a:rPr lang="zh-CN" altLang="en-US" sz="2800" b="1">
                <a:ea typeface="黑体" pitchFamily="2" charset="-122"/>
              </a:rPr>
              <a:t>事件相互独立。</a:t>
            </a:r>
            <a:r>
              <a:rPr lang="zh-CN" altLang="en-US" sz="2800"/>
              <a:t> </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914400" y="228600"/>
            <a:ext cx="6858000" cy="519113"/>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sym typeface="Wingdings" pitchFamily="2" charset="2"/>
              </a:rPr>
              <a:t> </a:t>
            </a:r>
            <a:r>
              <a:rPr lang="en-US" altLang="zh-CN" sz="2800" b="1" dirty="0">
                <a:ea typeface="黑体" pitchFamily="2" charset="-122"/>
              </a:rPr>
              <a:t> </a:t>
            </a:r>
            <a:r>
              <a:rPr lang="zh-CN" altLang="en-US" sz="2800" b="1" dirty="0">
                <a:ea typeface="黑体" pitchFamily="2" charset="-122"/>
              </a:rPr>
              <a:t>性质</a:t>
            </a:r>
            <a:r>
              <a:rPr lang="en-US" altLang="zh-CN" sz="2800" b="1" dirty="0">
                <a:ea typeface="黑体" pitchFamily="2" charset="-122"/>
              </a:rPr>
              <a:t>7</a:t>
            </a:r>
            <a:r>
              <a:rPr lang="zh-CN" altLang="en-US" sz="2800" b="1" dirty="0">
                <a:ea typeface="黑体" pitchFamily="2" charset="-122"/>
              </a:rPr>
              <a:t>：</a:t>
            </a:r>
            <a:r>
              <a:rPr lang="zh-CN" altLang="en-US" sz="2800" dirty="0"/>
              <a:t> </a:t>
            </a:r>
          </a:p>
        </p:txBody>
      </p:sp>
      <p:sp>
        <p:nvSpPr>
          <p:cNvPr id="22531" name="Text Box 3"/>
          <p:cNvSpPr txBox="1">
            <a:spLocks noChangeArrowheads="1"/>
          </p:cNvSpPr>
          <p:nvPr/>
        </p:nvSpPr>
        <p:spPr bwMode="auto">
          <a:xfrm>
            <a:off x="1066800" y="762000"/>
            <a:ext cx="7315200" cy="936347"/>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400" b="1" dirty="0">
                <a:ea typeface="黑体" pitchFamily="2" charset="-122"/>
              </a:rPr>
              <a:t>        </a:t>
            </a:r>
            <a:r>
              <a:rPr lang="zh-CN" altLang="en-US" sz="2400" b="1" dirty="0">
                <a:ea typeface="黑体" pitchFamily="2" charset="-122"/>
              </a:rPr>
              <a:t>假如二个事件</a:t>
            </a:r>
            <a:r>
              <a:rPr lang="en-US" altLang="zh-CN" sz="2400" b="1" dirty="0">
                <a:ea typeface="黑体" pitchFamily="2" charset="-122"/>
              </a:rPr>
              <a:t>A</a:t>
            </a:r>
            <a:r>
              <a:rPr lang="zh-CN" altLang="en-US" sz="2400" b="1" dirty="0">
                <a:ea typeface="黑体" pitchFamily="2" charset="-122"/>
              </a:rPr>
              <a:t>与</a:t>
            </a:r>
            <a:r>
              <a:rPr lang="en-US" altLang="zh-CN" sz="2400" b="1" dirty="0">
                <a:ea typeface="黑体" pitchFamily="2" charset="-122"/>
              </a:rPr>
              <a:t>B</a:t>
            </a:r>
            <a:r>
              <a:rPr lang="zh-CN" altLang="en-US" sz="2400" b="1" dirty="0">
                <a:ea typeface="黑体" pitchFamily="2" charset="-122"/>
              </a:rPr>
              <a:t>相互独立，则</a:t>
            </a:r>
            <a:r>
              <a:rPr lang="en-US" altLang="zh-CN" sz="2400" b="1" dirty="0">
                <a:ea typeface="黑体" pitchFamily="2" charset="-122"/>
              </a:rPr>
              <a:t>A</a:t>
            </a:r>
            <a:r>
              <a:rPr lang="zh-CN" altLang="en-US" sz="2400" b="1" dirty="0">
                <a:ea typeface="黑体" pitchFamily="2" charset="-122"/>
              </a:rPr>
              <a:t>与</a:t>
            </a:r>
            <a:r>
              <a:rPr lang="en-US" altLang="zh-CN" sz="2400" b="1" dirty="0">
                <a:ea typeface="黑体" pitchFamily="2" charset="-122"/>
              </a:rPr>
              <a:t>B</a:t>
            </a:r>
            <a:r>
              <a:rPr lang="zh-CN" altLang="en-US" sz="2400" b="1" dirty="0">
                <a:ea typeface="黑体" pitchFamily="2" charset="-122"/>
              </a:rPr>
              <a:t>同时发生的概率为</a:t>
            </a:r>
            <a:r>
              <a:rPr lang="en-US" altLang="zh-CN" sz="2400" b="1" dirty="0">
                <a:ea typeface="黑体" pitchFamily="2" charset="-122"/>
              </a:rPr>
              <a:t>P(AB)=P(A)P(B)</a:t>
            </a:r>
            <a:r>
              <a:rPr lang="en-US" altLang="zh-CN" sz="2400" dirty="0"/>
              <a:t> </a:t>
            </a:r>
          </a:p>
        </p:txBody>
      </p:sp>
      <p:sp>
        <p:nvSpPr>
          <p:cNvPr id="22532" name="Text Box 4"/>
          <p:cNvSpPr txBox="1">
            <a:spLocks noChangeArrowheads="1"/>
          </p:cNvSpPr>
          <p:nvPr/>
        </p:nvSpPr>
        <p:spPr bwMode="auto">
          <a:xfrm>
            <a:off x="899592" y="1772816"/>
            <a:ext cx="2590800" cy="519112"/>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sym typeface="Wingdings" pitchFamily="2" charset="2"/>
              </a:rPr>
              <a:t></a:t>
            </a:r>
            <a:r>
              <a:rPr lang="en-US" altLang="zh-CN" sz="2800" b="1" dirty="0">
                <a:ea typeface="黑体" pitchFamily="2" charset="-122"/>
              </a:rPr>
              <a:t>  </a:t>
            </a:r>
            <a:r>
              <a:rPr lang="zh-CN" altLang="en-US" sz="2800" b="1" dirty="0">
                <a:ea typeface="黑体" pitchFamily="2" charset="-122"/>
              </a:rPr>
              <a:t>性质</a:t>
            </a:r>
            <a:r>
              <a:rPr lang="en-US" altLang="zh-CN" sz="2800" b="1" dirty="0">
                <a:ea typeface="黑体" pitchFamily="2" charset="-122"/>
              </a:rPr>
              <a:t>8</a:t>
            </a:r>
            <a:r>
              <a:rPr lang="zh-CN" altLang="en-US" sz="2800" b="1" dirty="0">
                <a:ea typeface="黑体" pitchFamily="2" charset="-122"/>
              </a:rPr>
              <a:t>：</a:t>
            </a:r>
            <a:r>
              <a:rPr lang="zh-CN" altLang="en-US" sz="2800" dirty="0"/>
              <a:t> </a:t>
            </a:r>
          </a:p>
        </p:txBody>
      </p:sp>
      <p:sp>
        <p:nvSpPr>
          <p:cNvPr id="22533" name="Text Box 5"/>
          <p:cNvSpPr txBox="1">
            <a:spLocks noChangeArrowheads="1"/>
          </p:cNvSpPr>
          <p:nvPr/>
        </p:nvSpPr>
        <p:spPr bwMode="auto">
          <a:xfrm>
            <a:off x="1043608" y="2276872"/>
            <a:ext cx="7162800" cy="1379545"/>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400" b="1" dirty="0">
                <a:ea typeface="黑体" pitchFamily="2" charset="-122"/>
              </a:rPr>
              <a:t>       </a:t>
            </a:r>
            <a:r>
              <a:rPr lang="zh-CN" altLang="en-US" sz="2400" b="1" dirty="0">
                <a:ea typeface="黑体" pitchFamily="2" charset="-122"/>
              </a:rPr>
              <a:t>假如二个事件</a:t>
            </a:r>
            <a:r>
              <a:rPr lang="en-US" altLang="zh-CN" sz="2400" b="1" dirty="0">
                <a:ea typeface="黑体" pitchFamily="2" charset="-122"/>
              </a:rPr>
              <a:t>A</a:t>
            </a:r>
            <a:r>
              <a:rPr lang="zh-CN" altLang="en-US" sz="2400" b="1" dirty="0">
                <a:ea typeface="黑体" pitchFamily="2" charset="-122"/>
              </a:rPr>
              <a:t>与</a:t>
            </a:r>
            <a:r>
              <a:rPr lang="en-US" altLang="zh-CN" sz="2400" b="1" dirty="0">
                <a:ea typeface="黑体" pitchFamily="2" charset="-122"/>
              </a:rPr>
              <a:t>B</a:t>
            </a:r>
            <a:r>
              <a:rPr lang="zh-CN" altLang="en-US" sz="2400" b="1" dirty="0">
                <a:ea typeface="黑体" pitchFamily="2" charset="-122"/>
              </a:rPr>
              <a:t>相互独立，则在事件</a:t>
            </a:r>
            <a:r>
              <a:rPr lang="en-US" altLang="zh-CN" sz="2400" b="1" dirty="0">
                <a:ea typeface="黑体" pitchFamily="2" charset="-122"/>
              </a:rPr>
              <a:t>B</a:t>
            </a:r>
            <a:r>
              <a:rPr lang="zh-CN" altLang="en-US" sz="2400" b="1" dirty="0">
                <a:ea typeface="黑体" pitchFamily="2" charset="-122"/>
              </a:rPr>
              <a:t>发生条件下，事件</a:t>
            </a:r>
            <a:r>
              <a:rPr lang="en-US" altLang="zh-CN" sz="2400" b="1" dirty="0" smtClean="0">
                <a:ea typeface="黑体" pitchFamily="2" charset="-122"/>
              </a:rPr>
              <a:t>A</a:t>
            </a:r>
            <a:r>
              <a:rPr lang="zh-CN" altLang="en-US" sz="2400" b="1" dirty="0" smtClean="0">
                <a:ea typeface="黑体" pitchFamily="2" charset="-122"/>
              </a:rPr>
              <a:t>发生的</a:t>
            </a:r>
            <a:r>
              <a:rPr lang="zh-CN" altLang="en-US" sz="2400" b="1" dirty="0">
                <a:ea typeface="黑体" pitchFamily="2" charset="-122"/>
              </a:rPr>
              <a:t>条件概率</a:t>
            </a:r>
            <a:r>
              <a:rPr lang="en-US" altLang="zh-CN" sz="2400" b="1" dirty="0">
                <a:ea typeface="黑体" pitchFamily="2" charset="-122"/>
              </a:rPr>
              <a:t>P(A</a:t>
            </a:r>
            <a:r>
              <a:rPr lang="en-US" altLang="zh-CN" sz="2400" b="1" dirty="0">
                <a:ea typeface="黑体" pitchFamily="2" charset="-122"/>
                <a:sym typeface="Symbol" pitchFamily="18" charset="2"/>
              </a:rPr>
              <a:t></a:t>
            </a:r>
            <a:r>
              <a:rPr lang="en-US" altLang="zh-CN" sz="2400" b="1" dirty="0">
                <a:ea typeface="黑体" pitchFamily="2" charset="-122"/>
              </a:rPr>
              <a:t>B)</a:t>
            </a:r>
            <a:r>
              <a:rPr lang="zh-CN" altLang="en-US" sz="2400" b="1" dirty="0">
                <a:ea typeface="黑体" pitchFamily="2" charset="-122"/>
              </a:rPr>
              <a:t>等于事件</a:t>
            </a:r>
            <a:r>
              <a:rPr lang="en-US" altLang="zh-CN" sz="2400" b="1" dirty="0">
                <a:ea typeface="黑体" pitchFamily="2" charset="-122"/>
              </a:rPr>
              <a:t>A</a:t>
            </a:r>
            <a:r>
              <a:rPr lang="zh-CN" altLang="en-US" sz="2400" b="1" dirty="0">
                <a:ea typeface="黑体" pitchFamily="2" charset="-122"/>
              </a:rPr>
              <a:t>的（无条件）概率</a:t>
            </a:r>
            <a:r>
              <a:rPr lang="en-US" altLang="zh-CN" sz="2400" b="1" dirty="0">
                <a:ea typeface="黑体" pitchFamily="2" charset="-122"/>
              </a:rPr>
              <a:t>p(A)</a:t>
            </a:r>
            <a:r>
              <a:rPr lang="en-US" altLang="zh-CN" sz="2400" dirty="0"/>
              <a:t> </a:t>
            </a:r>
          </a:p>
        </p:txBody>
      </p:sp>
      <p:grpSp>
        <p:nvGrpSpPr>
          <p:cNvPr id="22537" name="Group 9"/>
          <p:cNvGrpSpPr>
            <a:grpSpLocks/>
          </p:cNvGrpSpPr>
          <p:nvPr/>
        </p:nvGrpSpPr>
        <p:grpSpPr bwMode="auto">
          <a:xfrm>
            <a:off x="2123728" y="3789040"/>
            <a:ext cx="5270500" cy="765175"/>
            <a:chOff x="1144" y="2980"/>
            <a:chExt cx="3320" cy="482"/>
          </a:xfrm>
        </p:grpSpPr>
        <p:sp>
          <p:nvSpPr>
            <p:cNvPr id="22534" name="Text Box 6"/>
            <p:cNvSpPr txBox="1">
              <a:spLocks noChangeArrowheads="1"/>
            </p:cNvSpPr>
            <p:nvPr/>
          </p:nvSpPr>
          <p:spPr bwMode="auto">
            <a:xfrm>
              <a:off x="1144" y="3040"/>
              <a:ext cx="1104" cy="327"/>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rPr>
                <a:t>∵</a:t>
              </a:r>
              <a:r>
                <a:rPr lang="en-US" altLang="zh-CN" sz="2800" dirty="0"/>
                <a:t> </a:t>
              </a:r>
            </a:p>
          </p:txBody>
        </p:sp>
        <p:graphicFrame>
          <p:nvGraphicFramePr>
            <p:cNvPr id="22535" name="Object 7"/>
            <p:cNvGraphicFramePr>
              <a:graphicFrameLocks noChangeAspect="1"/>
            </p:cNvGraphicFramePr>
            <p:nvPr/>
          </p:nvGraphicFramePr>
          <p:xfrm>
            <a:off x="1488" y="2980"/>
            <a:ext cx="2976" cy="482"/>
          </p:xfrm>
          <a:graphic>
            <a:graphicData uri="http://schemas.openxmlformats.org/presentationml/2006/ole">
              <mc:AlternateContent xmlns:mc="http://schemas.openxmlformats.org/markup-compatibility/2006">
                <mc:Choice xmlns:v="urn:schemas-microsoft-com:vml" Requires="v">
                  <p:oleObj spid="_x0000_s22594" r:id="rId4" imgW="3302000" imgH="546100" progId="Equation.3">
                    <p:embed/>
                  </p:oleObj>
                </mc:Choice>
                <mc:Fallback>
                  <p:oleObj r:id="rId4" imgW="3302000" imgH="546100" progId="Equation.3">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 y="2980"/>
                          <a:ext cx="2976" cy="4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2538" name="Text Box 10"/>
          <p:cNvSpPr txBox="1">
            <a:spLocks noChangeArrowheads="1"/>
          </p:cNvSpPr>
          <p:nvPr/>
        </p:nvSpPr>
        <p:spPr bwMode="auto">
          <a:xfrm>
            <a:off x="683568" y="4509120"/>
            <a:ext cx="7992888" cy="2308324"/>
          </a:xfrm>
          <a:prstGeom prst="rect">
            <a:avLst/>
          </a:prstGeom>
          <a:noFill/>
          <a:ln w="9525">
            <a:noFill/>
            <a:miter lim="800000"/>
            <a:headEnd/>
            <a:tailEnd/>
          </a:ln>
          <a:effectLst/>
        </p:spPr>
        <p:txBody>
          <a:bodyPr wrap="square">
            <a:spAutoFit/>
          </a:bodyPr>
          <a:lstStyle/>
          <a:p>
            <a:pPr>
              <a:buFont typeface="Wingdings" pitchFamily="2" charset="2"/>
              <a:buChar char="l"/>
            </a:pPr>
            <a:r>
              <a:rPr lang="zh-CN" altLang="en-US" sz="2400" b="1" dirty="0" smtClean="0">
                <a:ea typeface="黑体" pitchFamily="2" charset="-122"/>
              </a:rPr>
              <a:t>事件</a:t>
            </a:r>
            <a:r>
              <a:rPr lang="zh-CN" altLang="en-US" sz="2400" b="1" dirty="0">
                <a:ea typeface="黑体" pitchFamily="2" charset="-122"/>
              </a:rPr>
              <a:t>的相互独立可推广到三个或更多的</a:t>
            </a:r>
            <a:r>
              <a:rPr lang="zh-CN" altLang="en-US" sz="2400" b="1" dirty="0" smtClean="0">
                <a:ea typeface="黑体" pitchFamily="2" charset="-122"/>
              </a:rPr>
              <a:t>事件上去。</a:t>
            </a:r>
            <a:endParaRPr lang="en-US" altLang="zh-CN" sz="2400" b="1" dirty="0" smtClean="0">
              <a:ea typeface="黑体" pitchFamily="2" charset="-122"/>
            </a:endParaRPr>
          </a:p>
          <a:p>
            <a:r>
              <a:rPr lang="en-US" altLang="zh-CN" sz="2400" b="1" dirty="0">
                <a:ea typeface="黑体" pitchFamily="2" charset="-122"/>
              </a:rPr>
              <a:t> </a:t>
            </a:r>
            <a:r>
              <a:rPr lang="en-US" altLang="zh-CN" sz="2400" b="1" dirty="0" smtClean="0">
                <a:ea typeface="黑体" pitchFamily="2" charset="-122"/>
              </a:rPr>
              <a:t>    P(ABC)=P(A)P(B) P©</a:t>
            </a:r>
            <a:endParaRPr lang="en-US" altLang="zh-CN" sz="2400" b="1" dirty="0">
              <a:ea typeface="黑体" pitchFamily="2" charset="-122"/>
            </a:endParaRPr>
          </a:p>
          <a:p>
            <a:r>
              <a:rPr lang="zh-CN" altLang="en-US" sz="2400" b="1" dirty="0" smtClean="0">
                <a:solidFill>
                  <a:srgbClr val="FF0000"/>
                </a:solidFill>
                <a:ea typeface="黑体" pitchFamily="2" charset="-122"/>
              </a:rPr>
              <a:t>注意：两两独立不等于相互独立，即：</a:t>
            </a:r>
            <a:endParaRPr lang="en-US" altLang="zh-CN" sz="2400" b="1" dirty="0" smtClean="0">
              <a:solidFill>
                <a:srgbClr val="FF0000"/>
              </a:solidFill>
              <a:ea typeface="黑体" pitchFamily="2" charset="-122"/>
            </a:endParaRPr>
          </a:p>
          <a:p>
            <a:r>
              <a:rPr lang="en-US" altLang="zh-CN" sz="2400" b="1" dirty="0" smtClean="0">
                <a:ea typeface="黑体" pitchFamily="2" charset="-122"/>
              </a:rPr>
              <a:t> P(AB)=P(A)P(B)</a:t>
            </a:r>
            <a:r>
              <a:rPr lang="zh-CN" altLang="en-US" sz="2400" b="1" dirty="0" smtClean="0">
                <a:ea typeface="黑体" pitchFamily="2" charset="-122"/>
              </a:rPr>
              <a:t>，</a:t>
            </a:r>
            <a:r>
              <a:rPr lang="en-US" altLang="zh-CN" sz="2400" b="1" dirty="0" smtClean="0">
                <a:ea typeface="黑体" pitchFamily="2" charset="-122"/>
              </a:rPr>
              <a:t> P(BC)=P(B) P(C)</a:t>
            </a:r>
            <a:r>
              <a:rPr lang="zh-CN" altLang="en-US" sz="2400" b="1" dirty="0" smtClean="0">
                <a:ea typeface="黑体" pitchFamily="2" charset="-122"/>
              </a:rPr>
              <a:t>，</a:t>
            </a:r>
            <a:r>
              <a:rPr lang="en-US" altLang="zh-CN" sz="2400" b="1" dirty="0" smtClean="0">
                <a:ea typeface="黑体" pitchFamily="2" charset="-122"/>
              </a:rPr>
              <a:t> P(AC)=P(A)P(C)</a:t>
            </a:r>
            <a:r>
              <a:rPr lang="zh-CN" altLang="en-US" sz="2400" b="1" dirty="0" smtClean="0">
                <a:ea typeface="黑体" pitchFamily="2" charset="-122"/>
              </a:rPr>
              <a:t>不能推出：</a:t>
            </a:r>
            <a:r>
              <a:rPr lang="en-US" altLang="zh-CN" sz="2400" b="1" dirty="0" smtClean="0">
                <a:ea typeface="黑体" pitchFamily="2" charset="-122"/>
              </a:rPr>
              <a:t> P(ABC)=P(A)P(B) P(C)</a:t>
            </a:r>
          </a:p>
          <a:p>
            <a:r>
              <a:rPr lang="zh-CN" altLang="en-US" sz="2400" dirty="0" smtClean="0"/>
              <a:t> </a:t>
            </a:r>
            <a:endParaRPr lang="zh-CN" altLang="en-US" sz="24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2438400" y="700088"/>
            <a:ext cx="45720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第二节    随机变量及其分布</a:t>
            </a:r>
            <a:r>
              <a:rPr lang="zh-CN" altLang="en-US" sz="2800"/>
              <a:t> </a:t>
            </a:r>
          </a:p>
        </p:txBody>
      </p:sp>
      <p:sp>
        <p:nvSpPr>
          <p:cNvPr id="23555" name="Text Box 3"/>
          <p:cNvSpPr txBox="1">
            <a:spLocks noChangeArrowheads="1"/>
          </p:cNvSpPr>
          <p:nvPr/>
        </p:nvSpPr>
        <p:spPr bwMode="auto">
          <a:xfrm>
            <a:off x="685800" y="1995488"/>
            <a:ext cx="35814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一、随机变量</a:t>
            </a:r>
            <a:r>
              <a:rPr lang="zh-CN" altLang="en-US" sz="2800"/>
              <a:t> </a:t>
            </a:r>
          </a:p>
        </p:txBody>
      </p:sp>
      <p:sp>
        <p:nvSpPr>
          <p:cNvPr id="23556" name="Text Box 4"/>
          <p:cNvSpPr txBox="1">
            <a:spLocks noChangeArrowheads="1"/>
          </p:cNvSpPr>
          <p:nvPr/>
        </p:nvSpPr>
        <p:spPr bwMode="auto">
          <a:xfrm>
            <a:off x="1043608" y="2636912"/>
            <a:ext cx="6019800" cy="519112"/>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sym typeface="Wingdings" pitchFamily="2" charset="2"/>
              </a:rPr>
              <a:t></a:t>
            </a:r>
            <a:r>
              <a:rPr lang="en-US" altLang="zh-CN" sz="2800" b="1" dirty="0">
                <a:ea typeface="黑体" pitchFamily="2" charset="-122"/>
              </a:rPr>
              <a:t>  </a:t>
            </a:r>
            <a:r>
              <a:rPr lang="zh-CN" altLang="en-US" sz="2800" b="1" dirty="0">
                <a:ea typeface="黑体" pitchFamily="2" charset="-122"/>
              </a:rPr>
              <a:t>随机变量</a:t>
            </a:r>
            <a:r>
              <a:rPr lang="zh-CN" altLang="en-US" sz="2800" dirty="0"/>
              <a:t> </a:t>
            </a:r>
          </a:p>
        </p:txBody>
      </p:sp>
      <p:sp>
        <p:nvSpPr>
          <p:cNvPr id="23557" name="Text Box 5"/>
          <p:cNvSpPr txBox="1">
            <a:spLocks noChangeArrowheads="1"/>
          </p:cNvSpPr>
          <p:nvPr/>
        </p:nvSpPr>
        <p:spPr bwMode="auto">
          <a:xfrm>
            <a:off x="971600" y="3212976"/>
            <a:ext cx="7620000" cy="3323987"/>
          </a:xfrm>
          <a:prstGeom prst="rect">
            <a:avLst/>
          </a:prstGeom>
          <a:noFill/>
          <a:ln w="9525">
            <a:noFill/>
            <a:miter lim="800000"/>
            <a:headEnd/>
            <a:tailEnd/>
          </a:ln>
          <a:effectLst/>
        </p:spPr>
        <p:txBody>
          <a:bodyPr>
            <a:spAutoFit/>
          </a:bodyPr>
          <a:lstStyle/>
          <a:p>
            <a:pPr>
              <a:lnSpc>
                <a:spcPct val="120000"/>
              </a:lnSpc>
              <a:spcBef>
                <a:spcPct val="50000"/>
              </a:spcBef>
            </a:pPr>
            <a:r>
              <a:rPr lang="zh-CN" altLang="en-US" sz="2800" b="1" dirty="0">
                <a:ea typeface="黑体" pitchFamily="2" charset="-122"/>
              </a:rPr>
              <a:t>用来表示随机现象结果的变量称为随机变量。</a:t>
            </a:r>
            <a:endParaRPr lang="en-US" altLang="zh-CN" sz="2800" b="1" dirty="0">
              <a:ea typeface="黑体" pitchFamily="2" charset="-122"/>
            </a:endParaRPr>
          </a:p>
          <a:p>
            <a:pPr>
              <a:lnSpc>
                <a:spcPct val="120000"/>
              </a:lnSpc>
              <a:spcBef>
                <a:spcPct val="50000"/>
              </a:spcBef>
            </a:pPr>
            <a:r>
              <a:rPr lang="zh-CN" altLang="en-US" sz="2800" b="1" dirty="0" smtClean="0">
                <a:ea typeface="黑体" pitchFamily="2" charset="-122"/>
              </a:rPr>
              <a:t>随机变量常用</a:t>
            </a:r>
            <a:r>
              <a:rPr lang="zh-CN" altLang="en-US" sz="2800" b="1" dirty="0">
                <a:ea typeface="黑体" pitchFamily="2" charset="-122"/>
              </a:rPr>
              <a:t>大写字母</a:t>
            </a:r>
            <a:r>
              <a:rPr lang="en-US" altLang="zh-CN" sz="2800" b="1" dirty="0">
                <a:ea typeface="黑体" pitchFamily="2" charset="-122"/>
              </a:rPr>
              <a:t>X</a:t>
            </a:r>
            <a:r>
              <a:rPr lang="zh-CN" altLang="en-US" sz="2800" b="1" dirty="0">
                <a:ea typeface="黑体" pitchFamily="2" charset="-122"/>
              </a:rPr>
              <a:t>、</a:t>
            </a:r>
            <a:r>
              <a:rPr lang="en-US" altLang="zh-CN" sz="2800" b="1" dirty="0">
                <a:ea typeface="黑体" pitchFamily="2" charset="-122"/>
              </a:rPr>
              <a:t>Y</a:t>
            </a:r>
            <a:r>
              <a:rPr lang="zh-CN" altLang="en-US" sz="2800" b="1" dirty="0">
                <a:ea typeface="黑体" pitchFamily="2" charset="-122"/>
              </a:rPr>
              <a:t>、</a:t>
            </a:r>
            <a:r>
              <a:rPr lang="en-US" altLang="zh-CN" sz="2800" b="1" dirty="0">
                <a:ea typeface="黑体" pitchFamily="2" charset="-122"/>
              </a:rPr>
              <a:t>Z……</a:t>
            </a:r>
            <a:r>
              <a:rPr lang="zh-CN" altLang="en-US" sz="2800" b="1" dirty="0">
                <a:ea typeface="黑体" pitchFamily="2" charset="-122"/>
              </a:rPr>
              <a:t>表示。</a:t>
            </a:r>
            <a:endParaRPr lang="en-US" altLang="zh-CN" sz="2800" b="1" dirty="0">
              <a:ea typeface="黑体" pitchFamily="2" charset="-122"/>
            </a:endParaRPr>
          </a:p>
          <a:p>
            <a:pPr>
              <a:lnSpc>
                <a:spcPct val="120000"/>
              </a:lnSpc>
              <a:spcBef>
                <a:spcPct val="50000"/>
              </a:spcBef>
            </a:pPr>
            <a:r>
              <a:rPr lang="zh-CN" altLang="en-US" sz="2800" b="1" dirty="0">
                <a:ea typeface="黑体" pitchFamily="2" charset="-122"/>
              </a:rPr>
              <a:t>取值带有</a:t>
            </a:r>
            <a:r>
              <a:rPr lang="zh-CN" altLang="en-US" sz="2800" b="1" dirty="0">
                <a:solidFill>
                  <a:srgbClr val="FF0000"/>
                </a:solidFill>
                <a:ea typeface="黑体" pitchFamily="2" charset="-122"/>
              </a:rPr>
              <a:t>随机性</a:t>
            </a:r>
            <a:r>
              <a:rPr lang="zh-CN" altLang="en-US" sz="2800" b="1" dirty="0">
                <a:ea typeface="黑体" pitchFamily="2" charset="-122"/>
              </a:rPr>
              <a:t>的变量称作</a:t>
            </a:r>
            <a:r>
              <a:rPr lang="zh-CN" altLang="en-US" sz="2800" b="1" dirty="0" smtClean="0">
                <a:ea typeface="黑体" pitchFamily="2" charset="-122"/>
              </a:rPr>
              <a:t>随机变量（非唯一，不确定）</a:t>
            </a:r>
            <a:endParaRPr lang="zh-CN" altLang="en-US" sz="2800" b="1" dirty="0">
              <a:ea typeface="黑体" pitchFamily="2" charset="-122"/>
            </a:endParaRPr>
          </a:p>
          <a:p>
            <a:pPr>
              <a:lnSpc>
                <a:spcPct val="120000"/>
              </a:lnSpc>
              <a:spcBef>
                <a:spcPct val="50000"/>
              </a:spcBef>
            </a:pPr>
            <a:endParaRPr lang="zh-CN" altLang="en-US" sz="28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762000" y="731838"/>
            <a:ext cx="5334000" cy="519112"/>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sym typeface="Wingdings" pitchFamily="2" charset="2"/>
              </a:rPr>
              <a:t> </a:t>
            </a:r>
            <a:r>
              <a:rPr lang="en-US" altLang="zh-CN" sz="2800" b="1" dirty="0">
                <a:ea typeface="黑体" pitchFamily="2" charset="-122"/>
              </a:rPr>
              <a:t> </a:t>
            </a:r>
            <a:r>
              <a:rPr lang="zh-CN" altLang="en-US" sz="2800" b="1" dirty="0">
                <a:ea typeface="黑体" pitchFamily="2" charset="-122"/>
              </a:rPr>
              <a:t>随机变量类型</a:t>
            </a:r>
            <a:r>
              <a:rPr lang="zh-CN" altLang="en-US" sz="2800" dirty="0"/>
              <a:t> </a:t>
            </a:r>
          </a:p>
        </p:txBody>
      </p:sp>
      <p:sp>
        <p:nvSpPr>
          <p:cNvPr id="24579" name="Text Box 3"/>
          <p:cNvSpPr txBox="1">
            <a:spLocks noChangeArrowheads="1"/>
          </p:cNvSpPr>
          <p:nvPr/>
        </p:nvSpPr>
        <p:spPr bwMode="auto">
          <a:xfrm>
            <a:off x="1143000" y="1417638"/>
            <a:ext cx="45720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zh-CN" altLang="en-US" sz="2800" b="1">
                <a:ea typeface="黑体" pitchFamily="2" charset="-122"/>
              </a:rPr>
              <a:t>离散随机变量</a:t>
            </a:r>
            <a:r>
              <a:rPr lang="zh-CN" altLang="en-US" sz="2800"/>
              <a:t> </a:t>
            </a:r>
          </a:p>
        </p:txBody>
      </p:sp>
      <p:sp>
        <p:nvSpPr>
          <p:cNvPr id="24580" name="Text Box 4"/>
          <p:cNvSpPr txBox="1">
            <a:spLocks noChangeArrowheads="1"/>
          </p:cNvSpPr>
          <p:nvPr/>
        </p:nvSpPr>
        <p:spPr bwMode="auto">
          <a:xfrm>
            <a:off x="395536" y="1976438"/>
            <a:ext cx="8138864" cy="1126462"/>
          </a:xfrm>
          <a:prstGeom prst="rect">
            <a:avLst/>
          </a:prstGeom>
          <a:noFill/>
          <a:ln w="9525">
            <a:noFill/>
            <a:miter lim="800000"/>
            <a:headEnd/>
            <a:tailEnd/>
          </a:ln>
          <a:effectLst/>
        </p:spPr>
        <p:txBody>
          <a:bodyPr wrap="square">
            <a:spAutoFit/>
          </a:bodyPr>
          <a:lstStyle/>
          <a:p>
            <a:pPr>
              <a:lnSpc>
                <a:spcPct val="120000"/>
              </a:lnSpc>
              <a:spcBef>
                <a:spcPct val="50000"/>
              </a:spcBef>
            </a:pPr>
            <a:r>
              <a:rPr lang="en-US" altLang="zh-CN" sz="2800" b="1" dirty="0">
                <a:ea typeface="黑体" pitchFamily="2" charset="-122"/>
              </a:rPr>
              <a:t>         </a:t>
            </a:r>
            <a:r>
              <a:rPr lang="zh-CN" altLang="en-US" sz="2800" b="1" dirty="0">
                <a:ea typeface="黑体" pitchFamily="2" charset="-122"/>
              </a:rPr>
              <a:t>一个</a:t>
            </a:r>
            <a:r>
              <a:rPr lang="zh-CN" altLang="en-US" sz="2800" b="1" dirty="0" smtClean="0">
                <a:ea typeface="黑体" pitchFamily="2" charset="-122"/>
              </a:rPr>
              <a:t>随机变量的所有可能值仅</a:t>
            </a:r>
            <a:r>
              <a:rPr lang="zh-CN" altLang="en-US" sz="2800" b="1" dirty="0">
                <a:ea typeface="黑体" pitchFamily="2" charset="-122"/>
              </a:rPr>
              <a:t>取数轴上有限个点或可列个点</a:t>
            </a:r>
            <a:r>
              <a:rPr lang="zh-CN" altLang="en-US" sz="2800" b="1" dirty="0" smtClean="0">
                <a:ea typeface="黑体" pitchFamily="2" charset="-122"/>
              </a:rPr>
              <a:t>，称为为</a:t>
            </a:r>
            <a:r>
              <a:rPr lang="zh-CN" altLang="en-US" sz="2800" b="1" dirty="0">
                <a:ea typeface="黑体" pitchFamily="2" charset="-122"/>
              </a:rPr>
              <a:t>离散（型）随机变量。</a:t>
            </a:r>
            <a:r>
              <a:rPr lang="zh-CN" altLang="en-US" sz="2800" dirty="0"/>
              <a:t> </a:t>
            </a:r>
          </a:p>
        </p:txBody>
      </p:sp>
      <p:sp>
        <p:nvSpPr>
          <p:cNvPr id="24581" name="Text Box 5"/>
          <p:cNvSpPr txBox="1">
            <a:spLocks noChangeArrowheads="1"/>
          </p:cNvSpPr>
          <p:nvPr/>
        </p:nvSpPr>
        <p:spPr bwMode="auto">
          <a:xfrm>
            <a:off x="1143000" y="3475038"/>
            <a:ext cx="38862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zh-CN" altLang="en-US" sz="2800" b="1">
                <a:ea typeface="黑体" pitchFamily="2" charset="-122"/>
              </a:rPr>
              <a:t>连续随机变量</a:t>
            </a:r>
            <a:r>
              <a:rPr lang="zh-CN" altLang="en-US" sz="2800"/>
              <a:t> </a:t>
            </a:r>
          </a:p>
        </p:txBody>
      </p:sp>
      <p:sp>
        <p:nvSpPr>
          <p:cNvPr id="24582" name="Text Box 6"/>
          <p:cNvSpPr txBox="1">
            <a:spLocks noChangeArrowheads="1"/>
          </p:cNvSpPr>
          <p:nvPr/>
        </p:nvSpPr>
        <p:spPr bwMode="auto">
          <a:xfrm>
            <a:off x="611560" y="4084638"/>
            <a:ext cx="7999040" cy="1630362"/>
          </a:xfrm>
          <a:prstGeom prst="rect">
            <a:avLst/>
          </a:prstGeom>
          <a:noFill/>
          <a:ln w="9525">
            <a:noFill/>
            <a:miter lim="800000"/>
            <a:headEnd/>
            <a:tailEnd/>
          </a:ln>
          <a:effectLst/>
        </p:spPr>
        <p:txBody>
          <a:bodyPr wrap="square">
            <a:spAutoFit/>
          </a:bodyPr>
          <a:lstStyle/>
          <a:p>
            <a:pPr>
              <a:lnSpc>
                <a:spcPct val="120000"/>
              </a:lnSpc>
              <a:spcBef>
                <a:spcPct val="50000"/>
              </a:spcBef>
            </a:pPr>
            <a:r>
              <a:rPr lang="en-US" altLang="zh-CN" sz="2800" b="1" dirty="0">
                <a:ea typeface="黑体" pitchFamily="2" charset="-122"/>
              </a:rPr>
              <a:t>        </a:t>
            </a:r>
            <a:r>
              <a:rPr lang="zh-CN" altLang="en-US" sz="2800" b="1" dirty="0">
                <a:ea typeface="黑体" pitchFamily="2" charset="-122"/>
              </a:rPr>
              <a:t>如一个随机变量的所有可能取值充满数轴上一个范围（</a:t>
            </a:r>
            <a:r>
              <a:rPr lang="en-US" altLang="zh-CN" sz="2800" b="1" dirty="0">
                <a:ea typeface="黑体" pitchFamily="2" charset="-122"/>
              </a:rPr>
              <a:t>a</a:t>
            </a:r>
            <a:r>
              <a:rPr lang="zh-CN" altLang="en-US" sz="2800" b="1" dirty="0">
                <a:ea typeface="黑体" pitchFamily="2" charset="-122"/>
              </a:rPr>
              <a:t>，</a:t>
            </a:r>
            <a:r>
              <a:rPr lang="en-US" altLang="zh-CN" sz="2800" b="1" dirty="0">
                <a:ea typeface="黑体" pitchFamily="2" charset="-122"/>
              </a:rPr>
              <a:t>b</a:t>
            </a:r>
            <a:r>
              <a:rPr lang="zh-CN" altLang="en-US" sz="2800" b="1" dirty="0">
                <a:ea typeface="黑体" pitchFamily="2" charset="-122"/>
              </a:rPr>
              <a:t>）或整个数轴，则此随机变量为连续（型）随机变量。</a:t>
            </a:r>
            <a:r>
              <a:rPr lang="zh-CN" altLang="en-US" sz="2800" dirty="0"/>
              <a:t>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457200" y="838200"/>
            <a:ext cx="54864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二、随机变量的分布</a:t>
            </a:r>
            <a:r>
              <a:rPr lang="zh-CN" altLang="en-US" sz="2800"/>
              <a:t> </a:t>
            </a:r>
          </a:p>
        </p:txBody>
      </p:sp>
      <p:sp>
        <p:nvSpPr>
          <p:cNvPr id="25603" name="Text Box 3"/>
          <p:cNvSpPr txBox="1">
            <a:spLocks noChangeArrowheads="1"/>
          </p:cNvSpPr>
          <p:nvPr/>
        </p:nvSpPr>
        <p:spPr bwMode="auto">
          <a:xfrm>
            <a:off x="914400" y="1538288"/>
            <a:ext cx="69342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 </a:t>
            </a:r>
            <a:r>
              <a:rPr lang="en-US" altLang="zh-CN" sz="2800" b="1">
                <a:ea typeface="黑体" pitchFamily="2" charset="-122"/>
              </a:rPr>
              <a:t> </a:t>
            </a:r>
            <a:r>
              <a:rPr lang="zh-CN" altLang="en-US" sz="2800" b="1">
                <a:ea typeface="黑体" pitchFamily="2" charset="-122"/>
              </a:rPr>
              <a:t>随机变量的分布</a:t>
            </a:r>
            <a:r>
              <a:rPr lang="zh-CN" altLang="en-US" sz="2800"/>
              <a:t> </a:t>
            </a:r>
          </a:p>
        </p:txBody>
      </p:sp>
      <p:sp>
        <p:nvSpPr>
          <p:cNvPr id="25604" name="Text Box 4"/>
          <p:cNvSpPr txBox="1">
            <a:spLocks noChangeArrowheads="1"/>
          </p:cNvSpPr>
          <p:nvPr/>
        </p:nvSpPr>
        <p:spPr bwMode="auto">
          <a:xfrm>
            <a:off x="1371600" y="2147888"/>
            <a:ext cx="55626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随机变量取值的统计规律性。</a:t>
            </a:r>
            <a:r>
              <a:rPr lang="zh-CN" altLang="en-US" sz="2800"/>
              <a:t> </a:t>
            </a:r>
          </a:p>
        </p:txBody>
      </p:sp>
      <p:sp>
        <p:nvSpPr>
          <p:cNvPr id="25605" name="Text Box 5"/>
          <p:cNvSpPr txBox="1">
            <a:spLocks noChangeArrowheads="1"/>
          </p:cNvSpPr>
          <p:nvPr/>
        </p:nvSpPr>
        <p:spPr bwMode="auto">
          <a:xfrm>
            <a:off x="914400" y="2909888"/>
            <a:ext cx="46482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随机变量</a:t>
            </a:r>
            <a:r>
              <a:rPr lang="en-US" altLang="zh-CN" sz="2800" b="1">
                <a:ea typeface="黑体" pitchFamily="2" charset="-122"/>
              </a:rPr>
              <a:t>X</a:t>
            </a:r>
            <a:r>
              <a:rPr lang="zh-CN" altLang="en-US" sz="2800" b="1">
                <a:ea typeface="黑体" pitchFamily="2" charset="-122"/>
              </a:rPr>
              <a:t>的分布内容：</a:t>
            </a:r>
            <a:r>
              <a:rPr lang="zh-CN" altLang="en-US" sz="2800"/>
              <a:t> </a:t>
            </a:r>
          </a:p>
        </p:txBody>
      </p:sp>
      <p:sp>
        <p:nvSpPr>
          <p:cNvPr id="25606" name="Text Box 6"/>
          <p:cNvSpPr txBox="1">
            <a:spLocks noChangeArrowheads="1"/>
          </p:cNvSpPr>
          <p:nvPr/>
        </p:nvSpPr>
        <p:spPr bwMode="auto">
          <a:xfrm>
            <a:off x="1371600" y="3671888"/>
            <a:ext cx="74676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X</a:t>
            </a:r>
            <a:r>
              <a:rPr lang="zh-CN" altLang="en-US" sz="2800" b="1">
                <a:ea typeface="黑体" pitchFamily="2" charset="-122"/>
              </a:rPr>
              <a:t>可能取哪些值或在哪个区间上取值</a:t>
            </a:r>
            <a:r>
              <a:rPr lang="zh-CN" altLang="en-US" sz="2800"/>
              <a:t> </a:t>
            </a:r>
          </a:p>
        </p:txBody>
      </p:sp>
      <p:sp>
        <p:nvSpPr>
          <p:cNvPr id="25607" name="Text Box 7"/>
          <p:cNvSpPr txBox="1">
            <a:spLocks noChangeArrowheads="1"/>
          </p:cNvSpPr>
          <p:nvPr/>
        </p:nvSpPr>
        <p:spPr bwMode="auto">
          <a:xfrm>
            <a:off x="1384300" y="4267200"/>
            <a:ext cx="7086600" cy="1117600"/>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X</a:t>
            </a:r>
            <a:r>
              <a:rPr lang="zh-CN" altLang="en-US" sz="2800" b="1">
                <a:ea typeface="黑体" pitchFamily="2" charset="-122"/>
              </a:rPr>
              <a:t>取这些值的概率各是多少？或</a:t>
            </a:r>
            <a:r>
              <a:rPr lang="en-US" altLang="zh-CN" sz="2800" b="1">
                <a:ea typeface="黑体" pitchFamily="2" charset="-122"/>
              </a:rPr>
              <a:t>X</a:t>
            </a:r>
            <a:r>
              <a:rPr lang="zh-CN" altLang="en-US" sz="2800" b="1">
                <a:ea typeface="黑体" pitchFamily="2" charset="-122"/>
              </a:rPr>
              <a:t>在任	一小区间上取值的概率是多少？</a:t>
            </a:r>
            <a:r>
              <a:rPr lang="zh-CN" altLang="en-US" sz="2800"/>
              <a:t>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609600" y="355600"/>
            <a:ext cx="6122640" cy="523220"/>
          </a:xfrm>
          <a:prstGeom prst="rect">
            <a:avLst/>
          </a:prstGeom>
          <a:noFill/>
          <a:ln w="9525">
            <a:noFill/>
            <a:miter lim="800000"/>
            <a:headEnd/>
            <a:tailEnd/>
          </a:ln>
          <a:effectLst/>
        </p:spPr>
        <p:txBody>
          <a:bodyPr wrap="square">
            <a:spAutoFit/>
          </a:bodyPr>
          <a:lstStyle/>
          <a:p>
            <a:pPr>
              <a:spcBef>
                <a:spcPct val="50000"/>
              </a:spcBef>
            </a:pPr>
            <a:r>
              <a:rPr lang="zh-CN" altLang="en-US" sz="2800" b="1" dirty="0">
                <a:ea typeface="黑体" pitchFamily="2" charset="-122"/>
              </a:rPr>
              <a:t>（一）</a:t>
            </a:r>
            <a:r>
              <a:rPr lang="zh-CN" altLang="en-US" sz="2800" b="1" dirty="0" smtClean="0">
                <a:ea typeface="黑体" pitchFamily="2" charset="-122"/>
              </a:rPr>
              <a:t>离散随机变量分布的表示</a:t>
            </a:r>
            <a:endParaRPr lang="zh-CN" altLang="en-US" sz="2800" dirty="0"/>
          </a:p>
        </p:txBody>
      </p:sp>
      <p:sp>
        <p:nvSpPr>
          <p:cNvPr id="26627" name="Text Box 3"/>
          <p:cNvSpPr txBox="1">
            <a:spLocks noChangeArrowheads="1"/>
          </p:cNvSpPr>
          <p:nvPr/>
        </p:nvSpPr>
        <p:spPr bwMode="auto">
          <a:xfrm>
            <a:off x="1067296" y="1118148"/>
            <a:ext cx="7391400" cy="559897"/>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dirty="0" smtClean="0">
                <a:ea typeface="黑体" pitchFamily="2" charset="-122"/>
              </a:rPr>
              <a:t>1</a:t>
            </a:r>
            <a:r>
              <a:rPr lang="zh-CN" altLang="en-US" sz="2800" b="1" dirty="0" smtClean="0">
                <a:ea typeface="黑体" pitchFamily="2" charset="-122"/>
              </a:rPr>
              <a:t>、用</a:t>
            </a:r>
            <a:r>
              <a:rPr lang="zh-CN" altLang="en-US" sz="2800" b="1" dirty="0">
                <a:ea typeface="黑体" pitchFamily="2" charset="-122"/>
              </a:rPr>
              <a:t>分布列表示（离散分布）</a:t>
            </a:r>
            <a:r>
              <a:rPr lang="zh-CN" altLang="en-US" sz="2800" dirty="0"/>
              <a:t> </a:t>
            </a:r>
          </a:p>
        </p:txBody>
      </p:sp>
      <p:sp>
        <p:nvSpPr>
          <p:cNvPr id="26661" name="Text Box 37"/>
          <p:cNvSpPr txBox="1">
            <a:spLocks noChangeArrowheads="1"/>
          </p:cNvSpPr>
          <p:nvPr/>
        </p:nvSpPr>
        <p:spPr bwMode="auto">
          <a:xfrm>
            <a:off x="3851920" y="1835943"/>
            <a:ext cx="1295400" cy="519113"/>
          </a:xfrm>
          <a:prstGeom prst="rect">
            <a:avLst/>
          </a:prstGeom>
          <a:noFill/>
          <a:ln w="9525">
            <a:noFill/>
            <a:miter lim="800000"/>
            <a:headEnd/>
            <a:tailEnd/>
          </a:ln>
          <a:effectLst/>
        </p:spPr>
        <p:txBody>
          <a:bodyPr>
            <a:spAutoFit/>
          </a:bodyPr>
          <a:lstStyle/>
          <a:p>
            <a:pPr>
              <a:spcBef>
                <a:spcPct val="50000"/>
              </a:spcBef>
            </a:pPr>
            <a:r>
              <a:rPr lang="zh-CN" altLang="en-US" sz="2800" b="1" dirty="0">
                <a:ea typeface="黑体" pitchFamily="2" charset="-122"/>
              </a:rPr>
              <a:t>分布列</a:t>
            </a:r>
            <a:r>
              <a:rPr lang="zh-CN" altLang="en-US" sz="2800" dirty="0"/>
              <a:t> </a:t>
            </a:r>
          </a:p>
        </p:txBody>
      </p:sp>
      <p:sp>
        <p:nvSpPr>
          <p:cNvPr id="26662" name="Text Box 38"/>
          <p:cNvSpPr txBox="1">
            <a:spLocks noChangeArrowheads="1"/>
          </p:cNvSpPr>
          <p:nvPr/>
        </p:nvSpPr>
        <p:spPr bwMode="auto">
          <a:xfrm>
            <a:off x="827584" y="3941764"/>
            <a:ext cx="4800600" cy="519112"/>
          </a:xfrm>
          <a:prstGeom prst="rect">
            <a:avLst/>
          </a:prstGeom>
          <a:noFill/>
          <a:ln w="9525">
            <a:noFill/>
            <a:miter lim="800000"/>
            <a:headEnd/>
            <a:tailEnd/>
          </a:ln>
          <a:effectLst/>
        </p:spPr>
        <p:txBody>
          <a:bodyPr>
            <a:spAutoFit/>
          </a:bodyPr>
          <a:lstStyle/>
          <a:p>
            <a:pPr>
              <a:spcBef>
                <a:spcPct val="50000"/>
              </a:spcBef>
            </a:pPr>
            <a:r>
              <a:rPr lang="zh-CN" altLang="en-US" sz="2800" b="1" dirty="0">
                <a:ea typeface="黑体" pitchFamily="2" charset="-122"/>
              </a:rPr>
              <a:t>或用数学式表达：</a:t>
            </a:r>
            <a:r>
              <a:rPr lang="zh-CN" altLang="en-US" sz="2800" dirty="0"/>
              <a:t> </a:t>
            </a:r>
          </a:p>
        </p:txBody>
      </p:sp>
      <p:sp>
        <p:nvSpPr>
          <p:cNvPr id="26663" name="Text Box 39"/>
          <p:cNvSpPr txBox="1">
            <a:spLocks noChangeArrowheads="1"/>
          </p:cNvSpPr>
          <p:nvPr/>
        </p:nvSpPr>
        <p:spPr bwMode="auto">
          <a:xfrm>
            <a:off x="1075556" y="4760120"/>
            <a:ext cx="7239000" cy="519112"/>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rPr>
              <a:t>P(X=Xi)=p</a:t>
            </a:r>
            <a:r>
              <a:rPr lang="en-US" altLang="zh-CN" sz="2800" b="1" baseline="-25000" dirty="0">
                <a:ea typeface="黑体" pitchFamily="2" charset="-122"/>
              </a:rPr>
              <a:t>i</a:t>
            </a:r>
            <a:r>
              <a:rPr lang="en-US" altLang="zh-CN" sz="2800" b="1" dirty="0">
                <a:ea typeface="黑体" pitchFamily="2" charset="-122"/>
              </a:rPr>
              <a:t>    i=1</a:t>
            </a:r>
            <a:r>
              <a:rPr lang="zh-CN" altLang="en-US" sz="2800" b="1" dirty="0">
                <a:ea typeface="黑体" pitchFamily="2" charset="-122"/>
              </a:rPr>
              <a:t>，</a:t>
            </a:r>
            <a:r>
              <a:rPr lang="en-US" altLang="zh-CN" sz="2800" b="1" dirty="0">
                <a:ea typeface="黑体" pitchFamily="2" charset="-122"/>
              </a:rPr>
              <a:t>2……n</a:t>
            </a:r>
            <a:r>
              <a:rPr lang="zh-CN" altLang="en-US" sz="2800" b="1" dirty="0">
                <a:ea typeface="黑体" pitchFamily="2" charset="-122"/>
              </a:rPr>
              <a:t>（</a:t>
            </a:r>
            <a:r>
              <a:rPr lang="en-US" altLang="zh-CN" sz="2800" b="1" dirty="0">
                <a:ea typeface="黑体" pitchFamily="2" charset="-122"/>
              </a:rPr>
              <a:t>p</a:t>
            </a:r>
            <a:r>
              <a:rPr lang="en-US" altLang="zh-CN" sz="2800" b="1" baseline="-30000" dirty="0">
                <a:ea typeface="黑体" pitchFamily="2" charset="-122"/>
              </a:rPr>
              <a:t>1</a:t>
            </a:r>
            <a:r>
              <a:rPr lang="en-US" altLang="zh-CN" sz="2800" b="1" dirty="0">
                <a:ea typeface="黑体" pitchFamily="2" charset="-122"/>
              </a:rPr>
              <a:t>+…+</a:t>
            </a:r>
            <a:r>
              <a:rPr lang="en-US" altLang="zh-CN" sz="2800" b="1" dirty="0" err="1">
                <a:ea typeface="黑体" pitchFamily="2" charset="-122"/>
              </a:rPr>
              <a:t>p</a:t>
            </a:r>
            <a:r>
              <a:rPr lang="en-US" altLang="zh-CN" sz="2800" b="1" baseline="-30000" dirty="0" err="1">
                <a:ea typeface="黑体" pitchFamily="2" charset="-122"/>
              </a:rPr>
              <a:t>n</a:t>
            </a:r>
            <a:r>
              <a:rPr lang="en-US" altLang="zh-CN" sz="2800" b="1" dirty="0">
                <a:ea typeface="黑体" pitchFamily="2" charset="-122"/>
              </a:rPr>
              <a:t>=1</a:t>
            </a:r>
            <a:r>
              <a:rPr lang="zh-CN" altLang="en-US" sz="2800" b="1" dirty="0">
                <a:ea typeface="黑体" pitchFamily="2" charset="-122"/>
              </a:rPr>
              <a:t>）</a:t>
            </a:r>
            <a:r>
              <a:rPr lang="zh-CN" altLang="en-US" sz="2800" dirty="0"/>
              <a:t> </a:t>
            </a:r>
          </a:p>
        </p:txBody>
      </p:sp>
      <p:sp>
        <p:nvSpPr>
          <p:cNvPr id="26664" name="Text Box 40"/>
          <p:cNvSpPr txBox="1">
            <a:spLocks noChangeArrowheads="1"/>
          </p:cNvSpPr>
          <p:nvPr/>
        </p:nvSpPr>
        <p:spPr bwMode="auto">
          <a:xfrm>
            <a:off x="1219200" y="5613400"/>
            <a:ext cx="4876800" cy="519113"/>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sym typeface="Wingdings" pitchFamily="2" charset="2"/>
              </a:rPr>
              <a:t></a:t>
            </a:r>
            <a:r>
              <a:rPr lang="en-US" altLang="zh-CN" sz="2800" b="1" dirty="0">
                <a:ea typeface="黑体" pitchFamily="2" charset="-122"/>
              </a:rPr>
              <a:t> p</a:t>
            </a:r>
            <a:r>
              <a:rPr lang="en-US" altLang="zh-CN" sz="2800" b="1" baseline="-25000" dirty="0">
                <a:ea typeface="黑体" pitchFamily="2" charset="-122"/>
              </a:rPr>
              <a:t>i</a:t>
            </a:r>
            <a:r>
              <a:rPr lang="zh-CN" altLang="en-US" sz="2800" b="1" dirty="0">
                <a:ea typeface="黑体" pitchFamily="2" charset="-122"/>
              </a:rPr>
              <a:t>也称为分布的概率函数</a:t>
            </a:r>
            <a:r>
              <a:rPr lang="zh-CN" altLang="en-US" sz="2800" dirty="0"/>
              <a:t> </a:t>
            </a:r>
          </a:p>
        </p:txBody>
      </p:sp>
      <p:graphicFrame>
        <p:nvGraphicFramePr>
          <p:cNvPr id="26665" name="Object 41"/>
          <p:cNvGraphicFramePr>
            <a:graphicFrameLocks noChangeAspect="1"/>
          </p:cNvGraphicFramePr>
          <p:nvPr>
            <p:extLst>
              <p:ext uri="{D42A27DB-BD31-4B8C-83A1-F6EECF244321}">
                <p14:modId xmlns:p14="http://schemas.microsoft.com/office/powerpoint/2010/main" val="3220736321"/>
              </p:ext>
            </p:extLst>
          </p:nvPr>
        </p:nvGraphicFramePr>
        <p:xfrm>
          <a:off x="1235720" y="2492896"/>
          <a:ext cx="6432550" cy="1212850"/>
        </p:xfrm>
        <a:graphic>
          <a:graphicData uri="http://schemas.openxmlformats.org/presentationml/2006/ole">
            <mc:AlternateContent xmlns:mc="http://schemas.openxmlformats.org/markup-compatibility/2006">
              <mc:Choice xmlns:v="urn:schemas-microsoft-com:vml" Requires="v">
                <p:oleObj spid="_x0000_s26724" name="Document" r:id="rId4" imgW="6264360" imgH="1188360" progId="Word.Document.8">
                  <p:embed/>
                </p:oleObj>
              </mc:Choice>
              <mc:Fallback>
                <p:oleObj name="Document" r:id="rId4" imgW="6264360" imgH="1188360" progId="Word.Document.8">
                  <p:embed/>
                  <p:pic>
                    <p:nvPicPr>
                      <p:cNvPr id="0"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5720" y="2492896"/>
                        <a:ext cx="6432550"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609600" y="355600"/>
            <a:ext cx="47244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（一）离散随机变量的分布</a:t>
            </a:r>
            <a:r>
              <a:rPr lang="zh-CN" altLang="en-US" sz="2800"/>
              <a:t> </a:t>
            </a:r>
          </a:p>
        </p:txBody>
      </p:sp>
      <p:sp>
        <p:nvSpPr>
          <p:cNvPr id="9" name="矩形 8"/>
          <p:cNvSpPr/>
          <p:nvPr/>
        </p:nvSpPr>
        <p:spPr>
          <a:xfrm>
            <a:off x="323528" y="980728"/>
            <a:ext cx="8496944" cy="5324535"/>
          </a:xfrm>
          <a:prstGeom prst="rect">
            <a:avLst/>
          </a:prstGeom>
        </p:spPr>
        <p:txBody>
          <a:bodyPr wrap="square">
            <a:spAutoFit/>
          </a:bodyPr>
          <a:lstStyle/>
          <a:p>
            <a:pPr eaLnBrk="1" hangingPunct="1">
              <a:buFontTx/>
              <a:buNone/>
            </a:pPr>
            <a:r>
              <a:rPr lang="zh-CN" altLang="en-US" sz="2000" b="1" dirty="0" smtClean="0"/>
              <a:t>例</a:t>
            </a:r>
            <a:r>
              <a:rPr lang="en-US" altLang="zh-CN" sz="2000" b="1" dirty="0" smtClean="0"/>
              <a:t>1</a:t>
            </a:r>
            <a:r>
              <a:rPr lang="zh-CN" altLang="en-US" sz="2000" b="1" dirty="0" smtClean="0"/>
              <a:t>：设</a:t>
            </a:r>
            <a:r>
              <a:rPr lang="en-US" altLang="zh-CN" sz="2000" b="1" dirty="0" smtClean="0"/>
              <a:t>Y</a:t>
            </a:r>
            <a:r>
              <a:rPr lang="zh-CN" altLang="en-US" sz="2000" b="1" dirty="0" smtClean="0"/>
              <a:t>表示“掷两颗骰子的点数之和”，它的分布列为：</a:t>
            </a:r>
            <a:endParaRPr lang="en-US" altLang="zh-CN" sz="2000" b="1" dirty="0" smtClean="0"/>
          </a:p>
          <a:p>
            <a:pPr eaLnBrk="1" hangingPunct="1">
              <a:buFontTx/>
              <a:buNone/>
            </a:pPr>
            <a:endParaRPr lang="zh-CN" altLang="en-US" sz="2000" b="1" dirty="0" smtClean="0"/>
          </a:p>
          <a:p>
            <a:pPr eaLnBrk="1" hangingPunct="1">
              <a:buFontTx/>
              <a:buNone/>
            </a:pPr>
            <a:r>
              <a:rPr lang="en-US" altLang="zh-CN" sz="2000" b="1" dirty="0" smtClean="0"/>
              <a:t> Y       2           3          4        5       6         7        8        9        10        11         12 </a:t>
            </a:r>
          </a:p>
          <a:p>
            <a:pPr eaLnBrk="1" hangingPunct="1">
              <a:buFontTx/>
              <a:buNone/>
            </a:pPr>
            <a:r>
              <a:rPr lang="en-US" altLang="zh-CN" sz="2000" b="1" dirty="0" smtClean="0"/>
              <a:t> </a:t>
            </a:r>
          </a:p>
          <a:p>
            <a:r>
              <a:rPr lang="en-US" altLang="zh-CN" sz="2000" b="1" dirty="0" smtClean="0"/>
              <a:t> P      1/36    </a:t>
            </a:r>
            <a:r>
              <a:rPr lang="en-US" altLang="zh-CN" sz="2000" b="1" dirty="0" smtClean="0">
                <a:solidFill>
                  <a:srgbClr val="FF0000"/>
                </a:solidFill>
              </a:rPr>
              <a:t>2/36    3/36    4/36    5/36    </a:t>
            </a:r>
            <a:r>
              <a:rPr lang="en-US" altLang="zh-CN" sz="2000" b="1" dirty="0" smtClean="0"/>
              <a:t>6/36   5/36   4/36    3/36    2/36    1/36</a:t>
            </a:r>
          </a:p>
          <a:p>
            <a:endParaRPr lang="en-US" altLang="zh-CN" sz="2000" b="1" dirty="0"/>
          </a:p>
          <a:p>
            <a:r>
              <a:rPr lang="zh-CN" altLang="en-US" sz="2000" b="1" dirty="0" smtClean="0"/>
              <a:t>则</a:t>
            </a:r>
            <a:endParaRPr lang="en-US" altLang="zh-CN" sz="2000" b="1" dirty="0" smtClean="0"/>
          </a:p>
          <a:p>
            <a:r>
              <a:rPr lang="en-US" altLang="zh-CN" sz="2000" b="1" dirty="0" smtClean="0"/>
              <a:t>                               =</a:t>
            </a:r>
            <a:r>
              <a:rPr lang="en-US" altLang="zh-CN" sz="2000" b="1" dirty="0"/>
              <a:t> 2/36 </a:t>
            </a:r>
            <a:r>
              <a:rPr lang="en-US" altLang="zh-CN" sz="2000" b="1" dirty="0" smtClean="0"/>
              <a:t>+3/36</a:t>
            </a:r>
            <a:r>
              <a:rPr lang="en-US" altLang="zh-CN" sz="2000" b="1" dirty="0"/>
              <a:t> + </a:t>
            </a:r>
            <a:r>
              <a:rPr lang="en-US" altLang="zh-CN" sz="2000" b="1" dirty="0" smtClean="0"/>
              <a:t>4/36 </a:t>
            </a:r>
            <a:r>
              <a:rPr lang="en-US" altLang="zh-CN" sz="2000" b="1" dirty="0"/>
              <a:t>+</a:t>
            </a:r>
            <a:r>
              <a:rPr lang="en-US" altLang="zh-CN" sz="2000" b="1" dirty="0" smtClean="0"/>
              <a:t> </a:t>
            </a:r>
            <a:r>
              <a:rPr lang="en-US" altLang="zh-CN" sz="2000" b="1" dirty="0"/>
              <a:t>5/36 </a:t>
            </a:r>
            <a:endParaRPr lang="en-US" altLang="zh-CN" sz="2000" b="1" dirty="0" smtClean="0"/>
          </a:p>
          <a:p>
            <a:r>
              <a:rPr lang="en-US" altLang="zh-CN" sz="2000" b="1" dirty="0"/>
              <a:t> </a:t>
            </a:r>
            <a:r>
              <a:rPr lang="en-US" altLang="zh-CN" sz="2000" b="1" dirty="0" smtClean="0"/>
              <a:t>                              =14/36=7/18</a:t>
            </a:r>
          </a:p>
          <a:p>
            <a:endParaRPr lang="en-US" altLang="zh-CN" sz="2000" b="1" dirty="0"/>
          </a:p>
          <a:p>
            <a:r>
              <a:rPr lang="zh-CN" altLang="en-US" sz="2000" b="1" dirty="0" smtClean="0"/>
              <a:t>例</a:t>
            </a:r>
            <a:r>
              <a:rPr lang="en-US" altLang="zh-CN" sz="2000" b="1" dirty="0" smtClean="0"/>
              <a:t>2</a:t>
            </a:r>
            <a:r>
              <a:rPr lang="zh-CN" altLang="en-US" sz="2000" b="1" dirty="0" smtClean="0"/>
              <a:t>：</a:t>
            </a:r>
            <a:r>
              <a:rPr lang="en-US" altLang="zh-CN" sz="2000" b="1" dirty="0" smtClean="0"/>
              <a:t>10</a:t>
            </a:r>
            <a:r>
              <a:rPr lang="zh-CN" altLang="en-US" sz="2000" b="1" dirty="0" smtClean="0"/>
              <a:t>个产品中，有</a:t>
            </a:r>
            <a:r>
              <a:rPr lang="en-US" altLang="zh-CN" sz="2000" b="1" dirty="0" smtClean="0"/>
              <a:t>2</a:t>
            </a:r>
            <a:r>
              <a:rPr lang="zh-CN" altLang="en-US" sz="2000" b="1" dirty="0" smtClean="0"/>
              <a:t>个不合格品，若随机抽取</a:t>
            </a:r>
            <a:r>
              <a:rPr lang="en-US" altLang="zh-CN" sz="2000" b="1" dirty="0" smtClean="0"/>
              <a:t>4</a:t>
            </a:r>
            <a:r>
              <a:rPr lang="zh-CN" altLang="en-US" sz="2000" b="1" dirty="0" smtClean="0"/>
              <a:t>个产品，抽到不合格品的 </a:t>
            </a:r>
            <a:endParaRPr lang="en-US" altLang="zh-CN" sz="2000" b="1" dirty="0" smtClean="0"/>
          </a:p>
          <a:p>
            <a:r>
              <a:rPr lang="en-US" altLang="zh-CN" sz="2000" b="1" dirty="0"/>
              <a:t> </a:t>
            </a:r>
            <a:r>
              <a:rPr lang="en-US" altLang="zh-CN" sz="2000" b="1" dirty="0" smtClean="0"/>
              <a:t>         </a:t>
            </a:r>
            <a:r>
              <a:rPr lang="zh-CN" altLang="en-US" sz="2000" b="1" dirty="0" smtClean="0"/>
              <a:t>个数</a:t>
            </a:r>
            <a:r>
              <a:rPr lang="en-US" altLang="zh-CN" sz="2000" b="1" dirty="0" smtClean="0"/>
              <a:t>X</a:t>
            </a:r>
            <a:r>
              <a:rPr lang="zh-CN" altLang="en-US" sz="2000" b="1" dirty="0" smtClean="0"/>
              <a:t>的分布：</a:t>
            </a:r>
            <a:endParaRPr lang="en-US" altLang="zh-CN" sz="2000" b="1" dirty="0" smtClean="0"/>
          </a:p>
          <a:p>
            <a:endParaRPr lang="en-US" altLang="zh-CN" sz="2000" b="1" dirty="0"/>
          </a:p>
          <a:p>
            <a:r>
              <a:rPr lang="zh-CN" altLang="en-US" sz="2000" b="1" dirty="0" smtClean="0"/>
              <a:t>解</a:t>
            </a:r>
            <a:r>
              <a:rPr lang="zh-CN" altLang="en-US" sz="2000" b="1" dirty="0">
                <a:sym typeface="Wingdings" pitchFamily="2" charset="2"/>
              </a:rPr>
              <a:t> </a:t>
            </a:r>
            <a:r>
              <a:rPr lang="zh-CN" altLang="en-US" sz="2000" b="1" dirty="0" smtClean="0">
                <a:sym typeface="Wingdings" pitchFamily="2" charset="2"/>
              </a:rPr>
              <a:t>（</a:t>
            </a:r>
            <a:r>
              <a:rPr lang="zh-CN" altLang="en-US" sz="2000" b="1" dirty="0" smtClean="0"/>
              <a:t>不放回抽样）</a:t>
            </a:r>
            <a:r>
              <a:rPr lang="en-US" altLang="zh-CN" sz="2000" b="1" dirty="0" smtClean="0"/>
              <a:t>X</a:t>
            </a:r>
            <a:r>
              <a:rPr lang="zh-CN" altLang="en-US" sz="2000" b="1" dirty="0" smtClean="0"/>
              <a:t>可能取值仅为</a:t>
            </a:r>
            <a:r>
              <a:rPr lang="en-US" altLang="zh-CN" sz="2000" b="1" dirty="0" smtClean="0"/>
              <a:t>0,  1,  2 </a:t>
            </a:r>
          </a:p>
          <a:p>
            <a:endParaRPr lang="en-US" altLang="zh-CN" sz="2000" b="1" dirty="0"/>
          </a:p>
          <a:p>
            <a:r>
              <a:rPr lang="zh-CN" altLang="en-US" sz="2000" b="1" dirty="0" smtClean="0"/>
              <a:t>且</a:t>
            </a:r>
            <a:r>
              <a:rPr lang="en-US" altLang="zh-CN" sz="2000" b="1" dirty="0" smtClean="0"/>
              <a:t> </a:t>
            </a:r>
          </a:p>
          <a:p>
            <a:endParaRPr lang="en-US" altLang="zh-CN" sz="2000" b="1" dirty="0" smtClean="0"/>
          </a:p>
        </p:txBody>
      </p:sp>
      <p:graphicFrame>
        <p:nvGraphicFramePr>
          <p:cNvPr id="5" name="Object 7"/>
          <p:cNvGraphicFramePr>
            <a:graphicFrameLocks noChangeAspect="1"/>
          </p:cNvGraphicFramePr>
          <p:nvPr>
            <p:extLst>
              <p:ext uri="{D42A27DB-BD31-4B8C-83A1-F6EECF244321}">
                <p14:modId xmlns:p14="http://schemas.microsoft.com/office/powerpoint/2010/main" val="1822372625"/>
              </p:ext>
            </p:extLst>
          </p:nvPr>
        </p:nvGraphicFramePr>
        <p:xfrm>
          <a:off x="1043608" y="2852936"/>
          <a:ext cx="5780088" cy="355600"/>
        </p:xfrm>
        <a:graphic>
          <a:graphicData uri="http://schemas.openxmlformats.org/presentationml/2006/ole">
            <mc:AlternateContent xmlns:mc="http://schemas.openxmlformats.org/markup-compatibility/2006">
              <mc:Choice xmlns:v="urn:schemas-microsoft-com:vml" Requires="v">
                <p:oleObj spid="_x0000_s245937" name="Equation" r:id="rId4" imgW="3466800" imgH="203040" progId="Equation.DSMT4">
                  <p:embed/>
                </p:oleObj>
              </mc:Choice>
              <mc:Fallback>
                <p:oleObj name="Equation" r:id="rId4" imgW="3466800" imgH="203040" progId="Equation.DSMT4">
                  <p:embed/>
                  <p:pic>
                    <p:nvPicPr>
                      <p:cNvPr id="0" name=""/>
                      <p:cNvPicPr>
                        <a:picLocks noChangeAspect="1" noChangeArrowheads="1"/>
                      </p:cNvPicPr>
                      <p:nvPr/>
                    </p:nvPicPr>
                    <p:blipFill>
                      <a:blip r:embed="rId5"/>
                      <a:srcRect/>
                      <a:stretch>
                        <a:fillRect/>
                      </a:stretch>
                    </p:blipFill>
                    <p:spPr bwMode="auto">
                      <a:xfrm>
                        <a:off x="1043608" y="2852936"/>
                        <a:ext cx="5780088"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509958655"/>
              </p:ext>
            </p:extLst>
          </p:nvPr>
        </p:nvGraphicFramePr>
        <p:xfrm>
          <a:off x="1115616" y="5511226"/>
          <a:ext cx="3168352" cy="1086126"/>
        </p:xfrm>
        <a:graphic>
          <a:graphicData uri="http://schemas.openxmlformats.org/presentationml/2006/ole">
            <mc:AlternateContent xmlns:mc="http://schemas.openxmlformats.org/markup-compatibility/2006">
              <mc:Choice xmlns:v="urn:schemas-microsoft-com:vml" Requires="v">
                <p:oleObj spid="_x0000_s245938" name="Equation" r:id="rId6" imgW="1307880" imgH="457200" progId="Equation.DSMT4">
                  <p:embed/>
                </p:oleObj>
              </mc:Choice>
              <mc:Fallback>
                <p:oleObj name="Equation" r:id="rId6" imgW="1307880" imgH="457200" progId="Equation.DSMT4">
                  <p:embed/>
                  <p:pic>
                    <p:nvPicPr>
                      <p:cNvPr id="0" name="Object 7"/>
                      <p:cNvPicPr>
                        <a:picLocks noChangeAspect="1" noChangeArrowheads="1"/>
                      </p:cNvPicPr>
                      <p:nvPr/>
                    </p:nvPicPr>
                    <p:blipFill>
                      <a:blip r:embed="rId7"/>
                      <a:srcRect/>
                      <a:stretch>
                        <a:fillRect/>
                      </a:stretch>
                    </p:blipFill>
                    <p:spPr bwMode="auto">
                      <a:xfrm>
                        <a:off x="1115616" y="5511226"/>
                        <a:ext cx="3168352" cy="1086126"/>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738825365"/>
              </p:ext>
            </p:extLst>
          </p:nvPr>
        </p:nvGraphicFramePr>
        <p:xfrm>
          <a:off x="4788024" y="5807135"/>
          <a:ext cx="1508125" cy="482600"/>
        </p:xfrm>
        <a:graphic>
          <a:graphicData uri="http://schemas.openxmlformats.org/presentationml/2006/ole">
            <mc:AlternateContent xmlns:mc="http://schemas.openxmlformats.org/markup-compatibility/2006">
              <mc:Choice xmlns:v="urn:schemas-microsoft-com:vml" Requires="v">
                <p:oleObj spid="_x0000_s245939" name="Equation" r:id="rId8" imgW="622080" imgH="203040" progId="Equation.DSMT4">
                  <p:embed/>
                </p:oleObj>
              </mc:Choice>
              <mc:Fallback>
                <p:oleObj name="Equation" r:id="rId8" imgW="622080" imgH="203040" progId="Equation.DSMT4">
                  <p:embed/>
                  <p:pic>
                    <p:nvPicPr>
                      <p:cNvPr id="0" name="对象 1"/>
                      <p:cNvPicPr>
                        <a:picLocks noChangeAspect="1" noChangeArrowheads="1"/>
                      </p:cNvPicPr>
                      <p:nvPr/>
                    </p:nvPicPr>
                    <p:blipFill>
                      <a:blip r:embed="rId9"/>
                      <a:srcRect/>
                      <a:stretch>
                        <a:fillRect/>
                      </a:stretch>
                    </p:blipFill>
                    <p:spPr bwMode="auto">
                      <a:xfrm>
                        <a:off x="4788024" y="5807135"/>
                        <a:ext cx="15081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685800" y="990600"/>
            <a:ext cx="5486400" cy="519113"/>
          </a:xfrm>
          <a:prstGeom prst="rect">
            <a:avLst/>
          </a:prstGeom>
          <a:noFill/>
          <a:ln w="9525">
            <a:noFill/>
            <a:miter lim="800000"/>
            <a:headEnd/>
            <a:tailEnd/>
          </a:ln>
          <a:effectLst/>
        </p:spPr>
        <p:txBody>
          <a:bodyPr>
            <a:spAutoFit/>
          </a:bodyPr>
          <a:lstStyle/>
          <a:p>
            <a:pPr>
              <a:spcBef>
                <a:spcPct val="50000"/>
              </a:spcBef>
            </a:pPr>
            <a:r>
              <a:rPr lang="zh-CN" altLang="en-US" sz="2800" b="1" dirty="0">
                <a:ea typeface="黑体" pitchFamily="2" charset="-122"/>
              </a:rPr>
              <a:t>（二）连续随机变量的</a:t>
            </a:r>
            <a:r>
              <a:rPr lang="zh-CN" altLang="en-US" sz="2800" b="1" dirty="0" smtClean="0">
                <a:ea typeface="黑体" pitchFamily="2" charset="-122"/>
              </a:rPr>
              <a:t>分布表示</a:t>
            </a:r>
            <a:r>
              <a:rPr lang="zh-CN" altLang="en-US" sz="2800" dirty="0" smtClean="0"/>
              <a:t> </a:t>
            </a:r>
            <a:endParaRPr lang="zh-CN" altLang="en-US" sz="2800" dirty="0"/>
          </a:p>
        </p:txBody>
      </p:sp>
      <p:sp>
        <p:nvSpPr>
          <p:cNvPr id="27651" name="Text Box 3"/>
          <p:cNvSpPr txBox="1">
            <a:spLocks noChangeArrowheads="1"/>
          </p:cNvSpPr>
          <p:nvPr/>
        </p:nvSpPr>
        <p:spPr bwMode="auto">
          <a:xfrm>
            <a:off x="849040" y="1840846"/>
            <a:ext cx="6912768" cy="523220"/>
          </a:xfrm>
          <a:prstGeom prst="rect">
            <a:avLst/>
          </a:prstGeom>
          <a:noFill/>
          <a:ln w="9525">
            <a:noFill/>
            <a:miter lim="800000"/>
            <a:headEnd/>
            <a:tailEnd/>
          </a:ln>
          <a:effectLst/>
        </p:spPr>
        <p:txBody>
          <a:bodyPr wrap="square">
            <a:spAutoFit/>
          </a:bodyPr>
          <a:lstStyle/>
          <a:p>
            <a:pPr>
              <a:spcBef>
                <a:spcPct val="50000"/>
              </a:spcBef>
            </a:pPr>
            <a:r>
              <a:rPr lang="zh-CN" altLang="en-US" sz="2800" b="1" dirty="0">
                <a:ea typeface="黑体" pitchFamily="2" charset="-122"/>
              </a:rPr>
              <a:t>用</a:t>
            </a:r>
            <a:r>
              <a:rPr lang="zh-CN" altLang="en-US" sz="2800" b="1" dirty="0" smtClean="0">
                <a:ea typeface="黑体" pitchFamily="2" charset="-122"/>
              </a:rPr>
              <a:t>概率密度函数</a:t>
            </a:r>
            <a:r>
              <a:rPr lang="en-US" altLang="zh-CN" sz="2800" b="1" dirty="0" smtClean="0">
                <a:ea typeface="黑体" pitchFamily="2" charset="-122"/>
              </a:rPr>
              <a:t>p</a:t>
            </a:r>
            <a:r>
              <a:rPr lang="zh-CN" altLang="en-US" sz="2800" b="1" dirty="0" smtClean="0">
                <a:ea typeface="黑体" pitchFamily="2" charset="-122"/>
              </a:rPr>
              <a:t>（</a:t>
            </a:r>
            <a:r>
              <a:rPr lang="en-US" altLang="zh-CN" sz="2800" b="1" dirty="0" smtClean="0">
                <a:ea typeface="黑体" pitchFamily="2" charset="-122"/>
              </a:rPr>
              <a:t>x</a:t>
            </a:r>
            <a:r>
              <a:rPr lang="zh-CN" altLang="en-US" sz="2800" b="1" dirty="0" smtClean="0">
                <a:ea typeface="黑体" pitchFamily="2" charset="-122"/>
              </a:rPr>
              <a:t>）</a:t>
            </a:r>
            <a:r>
              <a:rPr lang="zh-CN" altLang="en-US" sz="2800" b="1" dirty="0">
                <a:ea typeface="黑体" pitchFamily="2" charset="-122"/>
              </a:rPr>
              <a:t>表示</a:t>
            </a:r>
            <a:r>
              <a:rPr lang="zh-CN" altLang="en-US" sz="2800" b="1" dirty="0" smtClean="0">
                <a:ea typeface="黑体" pitchFamily="2" charset="-122"/>
              </a:rPr>
              <a:t>，其中：</a:t>
            </a:r>
            <a:endParaRPr lang="zh-CN" altLang="en-US" sz="2800" dirty="0"/>
          </a:p>
        </p:txBody>
      </p:sp>
      <p:sp>
        <p:nvSpPr>
          <p:cNvPr id="27653" name="Text Box 5"/>
          <p:cNvSpPr txBox="1">
            <a:spLocks noChangeArrowheads="1"/>
          </p:cNvSpPr>
          <p:nvPr/>
        </p:nvSpPr>
        <p:spPr bwMode="auto">
          <a:xfrm>
            <a:off x="1999804" y="2574131"/>
            <a:ext cx="5334000" cy="519113"/>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rPr>
              <a:t>①  p</a:t>
            </a:r>
            <a:r>
              <a:rPr lang="zh-CN" altLang="en-US" sz="2800" b="1" dirty="0">
                <a:ea typeface="黑体" pitchFamily="2" charset="-122"/>
              </a:rPr>
              <a:t>（</a:t>
            </a:r>
            <a:r>
              <a:rPr lang="en-US" altLang="zh-CN" sz="2800" b="1" dirty="0">
                <a:ea typeface="黑体" pitchFamily="2" charset="-122"/>
              </a:rPr>
              <a:t>x</a:t>
            </a:r>
            <a:r>
              <a:rPr lang="zh-CN" altLang="en-US" sz="2800" b="1" dirty="0">
                <a:ea typeface="黑体" pitchFamily="2" charset="-122"/>
              </a:rPr>
              <a:t>）≥</a:t>
            </a:r>
            <a:r>
              <a:rPr lang="en-US" altLang="zh-CN" sz="2800" b="1" dirty="0">
                <a:ea typeface="黑体" pitchFamily="2" charset="-122"/>
              </a:rPr>
              <a:t>0</a:t>
            </a:r>
            <a:r>
              <a:rPr lang="en-US" altLang="zh-CN" sz="2800" dirty="0"/>
              <a:t> </a:t>
            </a:r>
          </a:p>
        </p:txBody>
      </p:sp>
      <p:grpSp>
        <p:nvGrpSpPr>
          <p:cNvPr id="27657" name="Group 9"/>
          <p:cNvGrpSpPr>
            <a:grpSpLocks/>
          </p:cNvGrpSpPr>
          <p:nvPr/>
        </p:nvGrpSpPr>
        <p:grpSpPr bwMode="auto">
          <a:xfrm>
            <a:off x="1990800" y="3201095"/>
            <a:ext cx="4597424" cy="731961"/>
            <a:chOff x="1152" y="2360"/>
            <a:chExt cx="2544" cy="388"/>
          </a:xfrm>
        </p:grpSpPr>
        <p:sp>
          <p:nvSpPr>
            <p:cNvPr id="27654" name="Text Box 6"/>
            <p:cNvSpPr txBox="1">
              <a:spLocks noChangeArrowheads="1"/>
            </p:cNvSpPr>
            <p:nvPr/>
          </p:nvSpPr>
          <p:spPr bwMode="auto">
            <a:xfrm>
              <a:off x="1152" y="2400"/>
              <a:ext cx="2544" cy="327"/>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rPr>
                <a:t>② </a:t>
              </a:r>
            </a:p>
          </p:txBody>
        </p:sp>
        <p:graphicFrame>
          <p:nvGraphicFramePr>
            <p:cNvPr id="27655" name="Object 7"/>
            <p:cNvGraphicFramePr>
              <a:graphicFrameLocks noChangeAspect="1"/>
            </p:cNvGraphicFramePr>
            <p:nvPr>
              <p:extLst>
                <p:ext uri="{D42A27DB-BD31-4B8C-83A1-F6EECF244321}">
                  <p14:modId xmlns:p14="http://schemas.microsoft.com/office/powerpoint/2010/main" val="3760280848"/>
                </p:ext>
              </p:extLst>
            </p:nvPr>
          </p:nvGraphicFramePr>
          <p:xfrm>
            <a:off x="1528" y="2360"/>
            <a:ext cx="1440" cy="388"/>
          </p:xfrm>
          <a:graphic>
            <a:graphicData uri="http://schemas.openxmlformats.org/presentationml/2006/ole">
              <mc:AlternateContent xmlns:mc="http://schemas.openxmlformats.org/markup-compatibility/2006">
                <mc:Choice xmlns:v="urn:schemas-microsoft-com:vml" Requires="v">
                  <p:oleObj spid="_x0000_s27715" name="Equation" r:id="rId4" imgW="1562100" imgH="419100" progId="Equation.DSMT4">
                    <p:embed/>
                  </p:oleObj>
                </mc:Choice>
                <mc:Fallback>
                  <p:oleObj name="Equation" r:id="rId4" imgW="1562100" imgH="419100" progId="Equation.DSMT4">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8" y="2360"/>
                          <a:ext cx="1440" cy="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 name="Group 12"/>
          <p:cNvGrpSpPr>
            <a:grpSpLocks/>
          </p:cNvGrpSpPr>
          <p:nvPr/>
        </p:nvGrpSpPr>
        <p:grpSpPr bwMode="auto">
          <a:xfrm>
            <a:off x="3956963" y="3945828"/>
            <a:ext cx="4628108" cy="2932112"/>
            <a:chOff x="1344" y="1680"/>
            <a:chExt cx="3312" cy="2096"/>
          </a:xfrm>
          <a:solidFill>
            <a:schemeClr val="accent2"/>
          </a:solidFill>
        </p:grpSpPr>
        <p:sp>
          <p:nvSpPr>
            <p:cNvPr id="10" name="Line 4"/>
            <p:cNvSpPr>
              <a:spLocks noChangeShapeType="1"/>
            </p:cNvSpPr>
            <p:nvPr/>
          </p:nvSpPr>
          <p:spPr bwMode="auto">
            <a:xfrm>
              <a:off x="2928" y="1680"/>
              <a:ext cx="0" cy="1776"/>
            </a:xfrm>
            <a:prstGeom prst="line">
              <a:avLst/>
            </a:prstGeom>
            <a:grpFill/>
            <a:ln w="9525">
              <a:solidFill>
                <a:schemeClr val="tx1"/>
              </a:solidFill>
              <a:round/>
              <a:headEnd/>
              <a:tailEnd/>
            </a:ln>
            <a:effectLst/>
          </p:spPr>
          <p:txBody>
            <a:bodyPr wrap="none" anchor="ctr"/>
            <a:lstStyle/>
            <a:p>
              <a:endParaRPr lang="zh-CN" altLang="en-US"/>
            </a:p>
          </p:txBody>
        </p:sp>
        <p:grpSp>
          <p:nvGrpSpPr>
            <p:cNvPr id="11" name="Group 11"/>
            <p:cNvGrpSpPr>
              <a:grpSpLocks/>
            </p:cNvGrpSpPr>
            <p:nvPr/>
          </p:nvGrpSpPr>
          <p:grpSpPr bwMode="auto">
            <a:xfrm>
              <a:off x="1344" y="1824"/>
              <a:ext cx="3312" cy="1952"/>
              <a:chOff x="1344" y="1799"/>
              <a:chExt cx="3312" cy="1952"/>
            </a:xfrm>
            <a:grpFill/>
          </p:grpSpPr>
          <p:sp>
            <p:nvSpPr>
              <p:cNvPr id="12" name="Line 3"/>
              <p:cNvSpPr>
                <a:spLocks noChangeShapeType="1"/>
              </p:cNvSpPr>
              <p:nvPr/>
            </p:nvSpPr>
            <p:spPr bwMode="auto">
              <a:xfrm>
                <a:off x="1344" y="3312"/>
                <a:ext cx="3312" cy="0"/>
              </a:xfrm>
              <a:prstGeom prst="line">
                <a:avLst/>
              </a:prstGeom>
              <a:grpFill/>
              <a:ln w="9525">
                <a:solidFill>
                  <a:schemeClr val="tx1"/>
                </a:solidFill>
                <a:round/>
                <a:headEnd/>
                <a:tailEnd/>
              </a:ln>
              <a:effectLst/>
            </p:spPr>
            <p:txBody>
              <a:bodyPr wrap="none" anchor="ctr"/>
              <a:lstStyle/>
              <a:p>
                <a:endParaRPr lang="zh-CN" altLang="en-US"/>
              </a:p>
            </p:txBody>
          </p:sp>
          <p:sp>
            <p:nvSpPr>
              <p:cNvPr id="13" name="Freeform 5"/>
              <p:cNvSpPr>
                <a:spLocks/>
              </p:cNvSpPr>
              <p:nvPr/>
            </p:nvSpPr>
            <p:spPr bwMode="auto">
              <a:xfrm>
                <a:off x="1592" y="1799"/>
                <a:ext cx="2748" cy="1481"/>
              </a:xfrm>
              <a:custGeom>
                <a:avLst/>
                <a:gdLst/>
                <a:ahLst/>
                <a:cxnLst>
                  <a:cxn ang="0">
                    <a:pos x="0" y="1481"/>
                  </a:cxn>
                  <a:cxn ang="0">
                    <a:pos x="707" y="1178"/>
                  </a:cxn>
                  <a:cxn ang="0">
                    <a:pos x="956" y="282"/>
                  </a:cxn>
                  <a:cxn ang="0">
                    <a:pos x="1338" y="1"/>
                  </a:cxn>
                  <a:cxn ang="0">
                    <a:pos x="1712" y="274"/>
                  </a:cxn>
                  <a:cxn ang="0">
                    <a:pos x="1946" y="1217"/>
                  </a:cxn>
                  <a:cxn ang="0">
                    <a:pos x="2748" y="1474"/>
                  </a:cxn>
                </a:cxnLst>
                <a:rect l="0" t="0" r="r" b="b"/>
                <a:pathLst>
                  <a:path w="2748" h="1481">
                    <a:moveTo>
                      <a:pt x="0" y="1481"/>
                    </a:moveTo>
                    <a:cubicBezTo>
                      <a:pt x="118" y="1431"/>
                      <a:pt x="548" y="1378"/>
                      <a:pt x="707" y="1178"/>
                    </a:cubicBezTo>
                    <a:cubicBezTo>
                      <a:pt x="866" y="978"/>
                      <a:pt x="851" y="478"/>
                      <a:pt x="956" y="282"/>
                    </a:cubicBezTo>
                    <a:cubicBezTo>
                      <a:pt x="1061" y="86"/>
                      <a:pt x="1212" y="2"/>
                      <a:pt x="1338" y="1"/>
                    </a:cubicBezTo>
                    <a:cubicBezTo>
                      <a:pt x="1464" y="0"/>
                      <a:pt x="1611" y="71"/>
                      <a:pt x="1712" y="274"/>
                    </a:cubicBezTo>
                    <a:cubicBezTo>
                      <a:pt x="1813" y="477"/>
                      <a:pt x="1773" y="1017"/>
                      <a:pt x="1946" y="1217"/>
                    </a:cubicBezTo>
                    <a:cubicBezTo>
                      <a:pt x="2119" y="1417"/>
                      <a:pt x="2581" y="1421"/>
                      <a:pt x="2748" y="1474"/>
                    </a:cubicBezTo>
                  </a:path>
                </a:pathLst>
              </a:custGeom>
              <a:blipFill>
                <a:blip r:embed="rId6"/>
                <a:tile tx="0" ty="0" sx="100000" sy="100000" flip="none" algn="tl"/>
              </a:blipFill>
              <a:ln w="9525">
                <a:solidFill>
                  <a:schemeClr val="tx1"/>
                </a:solidFill>
                <a:round/>
                <a:headEnd/>
                <a:tailEnd/>
              </a:ln>
              <a:effectLst/>
            </p:spPr>
            <p:txBody>
              <a:bodyPr wrap="none" anchor="ctr"/>
              <a:lstStyle/>
              <a:p>
                <a:endParaRPr lang="zh-CN" altLang="en-US"/>
              </a:p>
            </p:txBody>
          </p:sp>
          <p:sp>
            <p:nvSpPr>
              <p:cNvPr id="14" name="Text Box 6"/>
              <p:cNvSpPr txBox="1">
                <a:spLocks noChangeArrowheads="1"/>
              </p:cNvSpPr>
              <p:nvPr/>
            </p:nvSpPr>
            <p:spPr bwMode="auto">
              <a:xfrm>
                <a:off x="1392" y="1920"/>
                <a:ext cx="816" cy="327"/>
              </a:xfrm>
              <a:prstGeom prst="rect">
                <a:avLst/>
              </a:prstGeom>
              <a:solidFill>
                <a:schemeClr val="bg1"/>
              </a:solidFill>
              <a:ln w="9525">
                <a:noFill/>
                <a:miter lim="800000"/>
                <a:headEnd/>
                <a:tailEnd/>
              </a:ln>
              <a:effectLst/>
            </p:spPr>
            <p:txBody>
              <a:bodyPr>
                <a:spAutoFit/>
              </a:bodyPr>
              <a:lstStyle/>
              <a:p>
                <a:pPr>
                  <a:spcBef>
                    <a:spcPct val="50000"/>
                  </a:spcBef>
                </a:pPr>
                <a:r>
                  <a:rPr lang="en-US" altLang="zh-CN" sz="2800" b="1" dirty="0"/>
                  <a:t>p</a:t>
                </a:r>
                <a:r>
                  <a:rPr lang="zh-CN" altLang="en-US" sz="2800" b="1" dirty="0"/>
                  <a:t>（</a:t>
                </a:r>
                <a:r>
                  <a:rPr lang="en-US" altLang="zh-CN" sz="2800" b="1" dirty="0"/>
                  <a:t>x</a:t>
                </a:r>
                <a:r>
                  <a:rPr lang="zh-CN" altLang="en-US" sz="2800" b="1" dirty="0"/>
                  <a:t>）</a:t>
                </a:r>
              </a:p>
            </p:txBody>
          </p:sp>
          <p:sp>
            <p:nvSpPr>
              <p:cNvPr id="15" name="Line 7"/>
              <p:cNvSpPr>
                <a:spLocks noChangeShapeType="1"/>
              </p:cNvSpPr>
              <p:nvPr/>
            </p:nvSpPr>
            <p:spPr bwMode="auto">
              <a:xfrm>
                <a:off x="2064" y="2208"/>
                <a:ext cx="336" cy="144"/>
              </a:xfrm>
              <a:prstGeom prst="line">
                <a:avLst/>
              </a:prstGeom>
              <a:grpFill/>
              <a:ln w="9525">
                <a:solidFill>
                  <a:schemeClr val="tx1"/>
                </a:solidFill>
                <a:round/>
                <a:headEnd/>
                <a:tailEnd type="triangle" w="med" len="med"/>
              </a:ln>
              <a:effectLst/>
            </p:spPr>
            <p:txBody>
              <a:bodyPr wrap="none" anchor="ctr"/>
              <a:lstStyle/>
              <a:p>
                <a:endParaRPr lang="zh-CN" altLang="en-US"/>
              </a:p>
            </p:txBody>
          </p:sp>
          <p:grpSp>
            <p:nvGrpSpPr>
              <p:cNvPr id="16" name="Group 10"/>
              <p:cNvGrpSpPr>
                <a:grpSpLocks/>
              </p:cNvGrpSpPr>
              <p:nvPr/>
            </p:nvGrpSpPr>
            <p:grpSpPr bwMode="auto">
              <a:xfrm>
                <a:off x="2688" y="3424"/>
                <a:ext cx="752" cy="327"/>
                <a:chOff x="2272" y="3512"/>
                <a:chExt cx="752" cy="327"/>
              </a:xfrm>
              <a:grpFill/>
            </p:grpSpPr>
            <p:sp>
              <p:nvSpPr>
                <p:cNvPr id="17" name="Text Box 8"/>
                <p:cNvSpPr txBox="1">
                  <a:spLocks noChangeArrowheads="1"/>
                </p:cNvSpPr>
                <p:nvPr/>
              </p:nvSpPr>
              <p:spPr bwMode="auto">
                <a:xfrm>
                  <a:off x="2272" y="3512"/>
                  <a:ext cx="752" cy="327"/>
                </a:xfrm>
                <a:prstGeom prst="rect">
                  <a:avLst/>
                </a:prstGeom>
                <a:solidFill>
                  <a:schemeClr val="bg1"/>
                </a:solidFill>
                <a:ln w="9525">
                  <a:noFill/>
                  <a:miter lim="800000"/>
                  <a:headEnd/>
                  <a:tailEnd/>
                </a:ln>
                <a:effectLst/>
              </p:spPr>
              <p:txBody>
                <a:bodyPr>
                  <a:spAutoFit/>
                </a:bodyPr>
                <a:lstStyle/>
                <a:p>
                  <a:pPr>
                    <a:spcBef>
                      <a:spcPct val="50000"/>
                    </a:spcBef>
                  </a:pPr>
                  <a:r>
                    <a:rPr lang="en-US" altLang="zh-CN" sz="2800" b="1"/>
                    <a:t>x</a:t>
                  </a:r>
                </a:p>
              </p:txBody>
            </p:sp>
            <p:sp>
              <p:nvSpPr>
                <p:cNvPr id="18" name="Line 9"/>
                <p:cNvSpPr>
                  <a:spLocks noChangeShapeType="1"/>
                </p:cNvSpPr>
                <p:nvPr/>
              </p:nvSpPr>
              <p:spPr bwMode="auto">
                <a:xfrm>
                  <a:off x="2496" y="3696"/>
                  <a:ext cx="192" cy="0"/>
                </a:xfrm>
                <a:prstGeom prst="line">
                  <a:avLst/>
                </a:prstGeom>
                <a:grpFill/>
                <a:ln w="9525">
                  <a:solidFill>
                    <a:schemeClr val="tx1"/>
                  </a:solidFill>
                  <a:round/>
                  <a:headEnd/>
                  <a:tailEnd type="triangle" w="med" len="med"/>
                </a:ln>
                <a:effectLst/>
              </p:spPr>
              <p:txBody>
                <a:bodyPr wrap="none" anchor="ctr"/>
                <a:lstStyle/>
                <a:p>
                  <a:endParaRPr lang="zh-CN" altLang="en-US"/>
                </a:p>
              </p:txBody>
            </p:sp>
          </p:grpSp>
        </p:gr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838200" y="533400"/>
            <a:ext cx="65532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概率密度函数</a:t>
            </a:r>
            <a:r>
              <a:rPr lang="en-US" altLang="zh-CN" sz="2800" b="1">
                <a:ea typeface="黑体" pitchFamily="2" charset="-122"/>
              </a:rPr>
              <a:t>p(x)</a:t>
            </a:r>
            <a:r>
              <a:rPr lang="zh-CN" altLang="en-US" sz="2800" b="1">
                <a:ea typeface="黑体" pitchFamily="2" charset="-122"/>
              </a:rPr>
              <a:t>的各种形式</a:t>
            </a:r>
            <a:r>
              <a:rPr lang="zh-CN" altLang="en-US" sz="2800"/>
              <a:t> </a:t>
            </a:r>
          </a:p>
        </p:txBody>
      </p:sp>
      <p:sp>
        <p:nvSpPr>
          <p:cNvPr id="28675" name="Text Box 3"/>
          <p:cNvSpPr txBox="1">
            <a:spLocks noChangeArrowheads="1"/>
          </p:cNvSpPr>
          <p:nvPr/>
        </p:nvSpPr>
        <p:spPr bwMode="auto">
          <a:xfrm>
            <a:off x="1295400" y="1233488"/>
            <a:ext cx="49530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zh-CN" altLang="en-US" sz="2800" b="1">
                <a:ea typeface="黑体" pitchFamily="2" charset="-122"/>
              </a:rPr>
              <a:t>位置不同</a:t>
            </a:r>
            <a:r>
              <a:rPr lang="zh-CN" altLang="en-US" sz="2800"/>
              <a:t> </a:t>
            </a:r>
          </a:p>
        </p:txBody>
      </p:sp>
      <p:graphicFrame>
        <p:nvGraphicFramePr>
          <p:cNvPr id="28676" name="Object 4"/>
          <p:cNvGraphicFramePr>
            <a:graphicFrameLocks noChangeAspect="1"/>
          </p:cNvGraphicFramePr>
          <p:nvPr/>
        </p:nvGraphicFramePr>
        <p:xfrm>
          <a:off x="1890713" y="2209800"/>
          <a:ext cx="5653087" cy="3611563"/>
        </p:xfrm>
        <a:graphic>
          <a:graphicData uri="http://schemas.openxmlformats.org/presentationml/2006/ole">
            <mc:AlternateContent xmlns:mc="http://schemas.openxmlformats.org/markup-compatibility/2006">
              <mc:Choice xmlns:v="urn:schemas-microsoft-com:vml" Requires="v">
                <p:oleObj spid="_x0000_s28735" name="Photo Editor 照片" r:id="rId4" imgW="3533333" imgH="2257740" progId="MSPhotoEd.3">
                  <p:embed/>
                </p:oleObj>
              </mc:Choice>
              <mc:Fallback>
                <p:oleObj name="Photo Editor 照片" r:id="rId4" imgW="3533333" imgH="2257740" progId="MSPhotoEd.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0713" y="2209800"/>
                        <a:ext cx="5653087" cy="361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228600" y="1462088"/>
            <a:ext cx="60198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（二）随机事件</a:t>
            </a:r>
          </a:p>
        </p:txBody>
      </p:sp>
      <p:sp>
        <p:nvSpPr>
          <p:cNvPr id="5123" name="Text Box 3"/>
          <p:cNvSpPr txBox="1">
            <a:spLocks noChangeArrowheads="1"/>
          </p:cNvSpPr>
          <p:nvPr/>
        </p:nvSpPr>
        <p:spPr bwMode="auto">
          <a:xfrm>
            <a:off x="762000" y="2362200"/>
            <a:ext cx="7848600" cy="1630363"/>
          </a:xfrm>
          <a:prstGeom prst="rect">
            <a:avLst/>
          </a:prstGeom>
          <a:noFill/>
          <a:ln w="9525">
            <a:noFill/>
            <a:miter lim="800000"/>
            <a:headEnd/>
            <a:tailEnd/>
          </a:ln>
          <a:effectLst/>
        </p:spPr>
        <p:txBody>
          <a:bodyPr>
            <a:spAutoFit/>
          </a:bodyPr>
          <a:lstStyle/>
          <a:p>
            <a:pPr>
              <a:lnSpc>
                <a:spcPct val="120000"/>
              </a:lnSpc>
            </a:pPr>
            <a:r>
              <a:rPr lang="en-US" altLang="zh-CN" sz="2800" b="1" dirty="0">
                <a:ea typeface="黑体" pitchFamily="2" charset="-122"/>
                <a:sym typeface="Wingdings" pitchFamily="2" charset="2"/>
              </a:rPr>
              <a:t></a:t>
            </a:r>
            <a:r>
              <a:rPr lang="en-US" altLang="zh-CN" sz="2800" b="1" dirty="0">
                <a:ea typeface="黑体" pitchFamily="2" charset="-122"/>
              </a:rPr>
              <a:t>  </a:t>
            </a:r>
            <a:r>
              <a:rPr lang="zh-CN" altLang="en-US" sz="2800" b="1" dirty="0">
                <a:ea typeface="黑体" pitchFamily="2" charset="-122"/>
              </a:rPr>
              <a:t>事件（随机事件）：随机现象</a:t>
            </a:r>
            <a:r>
              <a:rPr lang="zh-CN" altLang="en-US" sz="2800" b="1" dirty="0">
                <a:solidFill>
                  <a:srgbClr val="FF0000"/>
                </a:solidFill>
                <a:ea typeface="黑体" pitchFamily="2" charset="-122"/>
              </a:rPr>
              <a:t>的某些样本点</a:t>
            </a:r>
            <a:r>
              <a:rPr lang="zh-CN" altLang="en-US" sz="2800" b="1" dirty="0">
                <a:ea typeface="黑体" pitchFamily="2" charset="-122"/>
              </a:rPr>
              <a:t>组</a:t>
            </a:r>
          </a:p>
          <a:p>
            <a:pPr>
              <a:lnSpc>
                <a:spcPct val="120000"/>
              </a:lnSpc>
            </a:pPr>
            <a:r>
              <a:rPr lang="zh-CN" altLang="en-US" sz="2800" b="1" dirty="0">
                <a:ea typeface="黑体" pitchFamily="2" charset="-122"/>
              </a:rPr>
              <a:t>                                         成的集合。用大写英文字</a:t>
            </a:r>
          </a:p>
          <a:p>
            <a:pPr>
              <a:lnSpc>
                <a:spcPct val="120000"/>
              </a:lnSpc>
            </a:pPr>
            <a:r>
              <a:rPr lang="zh-CN" altLang="en-US" sz="2800" b="1" dirty="0">
                <a:ea typeface="黑体" pitchFamily="2" charset="-122"/>
              </a:rPr>
              <a:t>                                         母</a:t>
            </a:r>
            <a:r>
              <a:rPr lang="en-US" altLang="zh-CN" sz="2800" b="1" dirty="0">
                <a:ea typeface="黑体" pitchFamily="2" charset="-122"/>
              </a:rPr>
              <a:t>A</a:t>
            </a:r>
            <a:r>
              <a:rPr lang="zh-CN" altLang="en-US" sz="2800" b="1" dirty="0">
                <a:ea typeface="黑体" pitchFamily="2" charset="-122"/>
              </a:rPr>
              <a:t>、</a:t>
            </a:r>
            <a:r>
              <a:rPr lang="en-US" altLang="zh-CN" sz="2800" b="1" dirty="0">
                <a:ea typeface="黑体" pitchFamily="2" charset="-122"/>
              </a:rPr>
              <a:t>B</a:t>
            </a:r>
            <a:r>
              <a:rPr lang="zh-CN" altLang="en-US" sz="2800" b="1" dirty="0">
                <a:ea typeface="黑体" pitchFamily="2" charset="-122"/>
              </a:rPr>
              <a:t>、</a:t>
            </a:r>
            <a:r>
              <a:rPr lang="en-US" altLang="zh-CN" sz="2800" b="1" dirty="0">
                <a:ea typeface="黑体" pitchFamily="2" charset="-122"/>
              </a:rPr>
              <a:t>C……</a:t>
            </a:r>
            <a:r>
              <a:rPr lang="zh-CN" altLang="en-US" sz="2800" b="1" dirty="0">
                <a:ea typeface="黑体" pitchFamily="2" charset="-122"/>
              </a:rPr>
              <a:t>表示。</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914400" y="852488"/>
            <a:ext cx="56388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zh-CN" altLang="en-US" sz="2800" b="1">
                <a:ea typeface="黑体" pitchFamily="2" charset="-122"/>
              </a:rPr>
              <a:t>散布不同</a:t>
            </a:r>
            <a:r>
              <a:rPr lang="zh-CN" altLang="en-US" sz="2800"/>
              <a:t> </a:t>
            </a:r>
          </a:p>
        </p:txBody>
      </p:sp>
      <p:graphicFrame>
        <p:nvGraphicFramePr>
          <p:cNvPr id="29699" name="Object 3"/>
          <p:cNvGraphicFramePr>
            <a:graphicFrameLocks noChangeAspect="1"/>
          </p:cNvGraphicFramePr>
          <p:nvPr/>
        </p:nvGraphicFramePr>
        <p:xfrm>
          <a:off x="1676400" y="2205038"/>
          <a:ext cx="6096000" cy="3281362"/>
        </p:xfrm>
        <a:graphic>
          <a:graphicData uri="http://schemas.openxmlformats.org/presentationml/2006/ole">
            <mc:AlternateContent xmlns:mc="http://schemas.openxmlformats.org/markup-compatibility/2006">
              <mc:Choice xmlns:v="urn:schemas-microsoft-com:vml" Requires="v">
                <p:oleObj spid="_x0000_s29758" name="Photo Editor 照片" r:id="rId4" imgW="4086795" imgH="2200582" progId="MSPhotoEd.3">
                  <p:embed/>
                </p:oleObj>
              </mc:Choice>
              <mc:Fallback>
                <p:oleObj name="Photo Editor 照片" r:id="rId4" imgW="4086795" imgH="2200582" progId="MSPhotoEd.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2205038"/>
                        <a:ext cx="6096000" cy="3281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838200" y="609600"/>
            <a:ext cx="36576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zh-CN" altLang="en-US" sz="2800" b="1">
                <a:ea typeface="黑体" pitchFamily="2" charset="-122"/>
              </a:rPr>
              <a:t>形状不同</a:t>
            </a:r>
            <a:r>
              <a:rPr lang="zh-CN" altLang="en-US" sz="2800"/>
              <a:t> </a:t>
            </a:r>
          </a:p>
        </p:txBody>
      </p:sp>
      <p:sp>
        <p:nvSpPr>
          <p:cNvPr id="30723" name="Text Box 3"/>
          <p:cNvSpPr txBox="1">
            <a:spLocks noChangeArrowheads="1"/>
          </p:cNvSpPr>
          <p:nvPr/>
        </p:nvSpPr>
        <p:spPr bwMode="auto">
          <a:xfrm>
            <a:off x="762000" y="5715000"/>
            <a:ext cx="76200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其中</a:t>
            </a:r>
            <a:r>
              <a:rPr lang="en-US" altLang="zh-CN" sz="2800" b="1">
                <a:ea typeface="黑体" pitchFamily="2" charset="-122"/>
              </a:rPr>
              <a:t>p(x)</a:t>
            </a:r>
            <a:r>
              <a:rPr lang="zh-CN" altLang="en-US" sz="2800" b="1">
                <a:ea typeface="黑体" pitchFamily="2" charset="-122"/>
              </a:rPr>
              <a:t>在</a:t>
            </a:r>
            <a:r>
              <a:rPr lang="en-US" altLang="zh-CN" sz="2800" b="1">
                <a:ea typeface="黑体" pitchFamily="2" charset="-122"/>
              </a:rPr>
              <a:t>x</a:t>
            </a:r>
            <a:r>
              <a:rPr lang="en-US" altLang="zh-CN" sz="2800" b="1" baseline="-30000">
                <a:ea typeface="黑体" pitchFamily="2" charset="-122"/>
              </a:rPr>
              <a:t>0</a:t>
            </a:r>
            <a:r>
              <a:rPr lang="zh-CN" altLang="en-US" sz="2800" b="1">
                <a:ea typeface="黑体" pitchFamily="2" charset="-122"/>
              </a:rPr>
              <a:t>点的值</a:t>
            </a:r>
            <a:r>
              <a:rPr lang="en-US" altLang="zh-CN" sz="2800" b="1">
                <a:ea typeface="黑体" pitchFamily="2" charset="-122"/>
              </a:rPr>
              <a:t>p(x)</a:t>
            </a:r>
            <a:r>
              <a:rPr lang="zh-CN" altLang="en-US" sz="2800" b="1">
                <a:ea typeface="黑体" pitchFamily="2" charset="-122"/>
              </a:rPr>
              <a:t>不是概率，是高度。</a:t>
            </a:r>
            <a:r>
              <a:rPr lang="zh-CN" altLang="en-US" sz="2800"/>
              <a:t> </a:t>
            </a:r>
          </a:p>
        </p:txBody>
      </p:sp>
      <p:graphicFrame>
        <p:nvGraphicFramePr>
          <p:cNvPr id="30724" name="Object 4"/>
          <p:cNvGraphicFramePr>
            <a:graphicFrameLocks noChangeAspect="1"/>
          </p:cNvGraphicFramePr>
          <p:nvPr/>
        </p:nvGraphicFramePr>
        <p:xfrm>
          <a:off x="2209800" y="1524000"/>
          <a:ext cx="5181600" cy="3551238"/>
        </p:xfrm>
        <a:graphic>
          <a:graphicData uri="http://schemas.openxmlformats.org/presentationml/2006/ole">
            <mc:AlternateContent xmlns:mc="http://schemas.openxmlformats.org/markup-compatibility/2006">
              <mc:Choice xmlns:v="urn:schemas-microsoft-com:vml" Requires="v">
                <p:oleObj spid="_x0000_s30783" name="Photo Editor 照片" r:id="rId4" imgW="3266667" imgH="2238687" progId="MSPhotoEd.3">
                  <p:embed/>
                </p:oleObj>
              </mc:Choice>
              <mc:Fallback>
                <p:oleObj name="Photo Editor 照片" r:id="rId4" imgW="3266667" imgH="2238687" progId="MSPhotoEd.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1524000"/>
                        <a:ext cx="5181600" cy="355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914400" y="447675"/>
            <a:ext cx="7391400" cy="2143125"/>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注：纵轴原为“单位长度上的频率”，由频率的稳定性，可用概率代替频率，纵轴就成为“单位长度上的概率”即概率密度的概念，故最后形成的曲线称为概率密度曲线。</a:t>
            </a:r>
            <a:r>
              <a:rPr lang="zh-CN" altLang="en-US" sz="2800"/>
              <a:t> </a:t>
            </a:r>
          </a:p>
        </p:txBody>
      </p:sp>
      <p:grpSp>
        <p:nvGrpSpPr>
          <p:cNvPr id="32780" name="Group 12"/>
          <p:cNvGrpSpPr>
            <a:grpSpLocks/>
          </p:cNvGrpSpPr>
          <p:nvPr/>
        </p:nvGrpSpPr>
        <p:grpSpPr bwMode="auto">
          <a:xfrm>
            <a:off x="2133600" y="2819400"/>
            <a:ext cx="5257800" cy="3327400"/>
            <a:chOff x="1344" y="1680"/>
            <a:chExt cx="3312" cy="2096"/>
          </a:xfrm>
        </p:grpSpPr>
        <p:sp>
          <p:nvSpPr>
            <p:cNvPr id="32772" name="Line 4"/>
            <p:cNvSpPr>
              <a:spLocks noChangeShapeType="1"/>
            </p:cNvSpPr>
            <p:nvPr/>
          </p:nvSpPr>
          <p:spPr bwMode="auto">
            <a:xfrm>
              <a:off x="2928" y="1680"/>
              <a:ext cx="0" cy="1776"/>
            </a:xfrm>
            <a:prstGeom prst="line">
              <a:avLst/>
            </a:prstGeom>
            <a:noFill/>
            <a:ln w="9525">
              <a:solidFill>
                <a:schemeClr val="tx1"/>
              </a:solidFill>
              <a:round/>
              <a:headEnd/>
              <a:tailEnd/>
            </a:ln>
            <a:effectLst/>
          </p:spPr>
          <p:txBody>
            <a:bodyPr wrap="none" anchor="ctr"/>
            <a:lstStyle/>
            <a:p>
              <a:endParaRPr lang="zh-CN" altLang="en-US"/>
            </a:p>
          </p:txBody>
        </p:sp>
        <p:grpSp>
          <p:nvGrpSpPr>
            <p:cNvPr id="32779" name="Group 11"/>
            <p:cNvGrpSpPr>
              <a:grpSpLocks/>
            </p:cNvGrpSpPr>
            <p:nvPr/>
          </p:nvGrpSpPr>
          <p:grpSpPr bwMode="auto">
            <a:xfrm>
              <a:off x="1344" y="1824"/>
              <a:ext cx="3312" cy="1952"/>
              <a:chOff x="1344" y="1799"/>
              <a:chExt cx="3312" cy="1952"/>
            </a:xfrm>
          </p:grpSpPr>
          <p:sp>
            <p:nvSpPr>
              <p:cNvPr id="32771" name="Line 3"/>
              <p:cNvSpPr>
                <a:spLocks noChangeShapeType="1"/>
              </p:cNvSpPr>
              <p:nvPr/>
            </p:nvSpPr>
            <p:spPr bwMode="auto">
              <a:xfrm>
                <a:off x="1344" y="3312"/>
                <a:ext cx="3312" cy="0"/>
              </a:xfrm>
              <a:prstGeom prst="line">
                <a:avLst/>
              </a:prstGeom>
              <a:noFill/>
              <a:ln w="9525">
                <a:solidFill>
                  <a:schemeClr val="tx1"/>
                </a:solidFill>
                <a:round/>
                <a:headEnd/>
                <a:tailEnd/>
              </a:ln>
              <a:effectLst/>
            </p:spPr>
            <p:txBody>
              <a:bodyPr wrap="none" anchor="ctr"/>
              <a:lstStyle/>
              <a:p>
                <a:endParaRPr lang="zh-CN" altLang="en-US"/>
              </a:p>
            </p:txBody>
          </p:sp>
          <p:sp>
            <p:nvSpPr>
              <p:cNvPr id="32773" name="Freeform 5"/>
              <p:cNvSpPr>
                <a:spLocks/>
              </p:cNvSpPr>
              <p:nvPr/>
            </p:nvSpPr>
            <p:spPr bwMode="auto">
              <a:xfrm>
                <a:off x="1592" y="1799"/>
                <a:ext cx="2748" cy="1481"/>
              </a:xfrm>
              <a:custGeom>
                <a:avLst/>
                <a:gdLst/>
                <a:ahLst/>
                <a:cxnLst>
                  <a:cxn ang="0">
                    <a:pos x="0" y="1481"/>
                  </a:cxn>
                  <a:cxn ang="0">
                    <a:pos x="707" y="1178"/>
                  </a:cxn>
                  <a:cxn ang="0">
                    <a:pos x="956" y="282"/>
                  </a:cxn>
                  <a:cxn ang="0">
                    <a:pos x="1338" y="1"/>
                  </a:cxn>
                  <a:cxn ang="0">
                    <a:pos x="1712" y="274"/>
                  </a:cxn>
                  <a:cxn ang="0">
                    <a:pos x="1946" y="1217"/>
                  </a:cxn>
                  <a:cxn ang="0">
                    <a:pos x="2748" y="1474"/>
                  </a:cxn>
                </a:cxnLst>
                <a:rect l="0" t="0" r="r" b="b"/>
                <a:pathLst>
                  <a:path w="2748" h="1481">
                    <a:moveTo>
                      <a:pt x="0" y="1481"/>
                    </a:moveTo>
                    <a:cubicBezTo>
                      <a:pt x="118" y="1431"/>
                      <a:pt x="548" y="1378"/>
                      <a:pt x="707" y="1178"/>
                    </a:cubicBezTo>
                    <a:cubicBezTo>
                      <a:pt x="866" y="978"/>
                      <a:pt x="851" y="478"/>
                      <a:pt x="956" y="282"/>
                    </a:cubicBezTo>
                    <a:cubicBezTo>
                      <a:pt x="1061" y="86"/>
                      <a:pt x="1212" y="2"/>
                      <a:pt x="1338" y="1"/>
                    </a:cubicBezTo>
                    <a:cubicBezTo>
                      <a:pt x="1464" y="0"/>
                      <a:pt x="1611" y="71"/>
                      <a:pt x="1712" y="274"/>
                    </a:cubicBezTo>
                    <a:cubicBezTo>
                      <a:pt x="1813" y="477"/>
                      <a:pt x="1773" y="1017"/>
                      <a:pt x="1946" y="1217"/>
                    </a:cubicBezTo>
                    <a:cubicBezTo>
                      <a:pt x="2119" y="1417"/>
                      <a:pt x="2581" y="1421"/>
                      <a:pt x="2748" y="1474"/>
                    </a:cubicBezTo>
                  </a:path>
                </a:pathLst>
              </a:custGeom>
              <a:noFill/>
              <a:ln w="9525">
                <a:solidFill>
                  <a:schemeClr val="tx1"/>
                </a:solidFill>
                <a:round/>
                <a:headEnd/>
                <a:tailEnd/>
              </a:ln>
              <a:effectLst/>
            </p:spPr>
            <p:txBody>
              <a:bodyPr wrap="none" anchor="ctr"/>
              <a:lstStyle/>
              <a:p>
                <a:endParaRPr lang="zh-CN" altLang="en-US"/>
              </a:p>
            </p:txBody>
          </p:sp>
          <p:sp>
            <p:nvSpPr>
              <p:cNvPr id="32774" name="Text Box 6"/>
              <p:cNvSpPr txBox="1">
                <a:spLocks noChangeArrowheads="1"/>
              </p:cNvSpPr>
              <p:nvPr/>
            </p:nvSpPr>
            <p:spPr bwMode="auto">
              <a:xfrm>
                <a:off x="1392" y="1920"/>
                <a:ext cx="816" cy="327"/>
              </a:xfrm>
              <a:prstGeom prst="rect">
                <a:avLst/>
              </a:prstGeom>
              <a:noFill/>
              <a:ln w="9525">
                <a:noFill/>
                <a:miter lim="800000"/>
                <a:headEnd/>
                <a:tailEnd/>
              </a:ln>
              <a:effectLst/>
            </p:spPr>
            <p:txBody>
              <a:bodyPr>
                <a:spAutoFit/>
              </a:bodyPr>
              <a:lstStyle/>
              <a:p>
                <a:pPr>
                  <a:spcBef>
                    <a:spcPct val="50000"/>
                  </a:spcBef>
                </a:pPr>
                <a:r>
                  <a:rPr lang="en-US" altLang="zh-CN" sz="2800" b="1"/>
                  <a:t>p</a:t>
                </a:r>
                <a:r>
                  <a:rPr lang="zh-CN" altLang="en-US" sz="2800" b="1"/>
                  <a:t>（</a:t>
                </a:r>
                <a:r>
                  <a:rPr lang="en-US" altLang="zh-CN" sz="2800" b="1"/>
                  <a:t>x</a:t>
                </a:r>
                <a:r>
                  <a:rPr lang="zh-CN" altLang="en-US" sz="2800" b="1"/>
                  <a:t>）</a:t>
                </a:r>
              </a:p>
            </p:txBody>
          </p:sp>
          <p:sp>
            <p:nvSpPr>
              <p:cNvPr id="32775" name="Line 7"/>
              <p:cNvSpPr>
                <a:spLocks noChangeShapeType="1"/>
              </p:cNvSpPr>
              <p:nvPr/>
            </p:nvSpPr>
            <p:spPr bwMode="auto">
              <a:xfrm>
                <a:off x="2064" y="2208"/>
                <a:ext cx="336" cy="144"/>
              </a:xfrm>
              <a:prstGeom prst="line">
                <a:avLst/>
              </a:prstGeom>
              <a:noFill/>
              <a:ln w="9525">
                <a:solidFill>
                  <a:schemeClr val="tx1"/>
                </a:solidFill>
                <a:round/>
                <a:headEnd/>
                <a:tailEnd type="triangle" w="med" len="med"/>
              </a:ln>
              <a:effectLst/>
            </p:spPr>
            <p:txBody>
              <a:bodyPr wrap="none" anchor="ctr"/>
              <a:lstStyle/>
              <a:p>
                <a:endParaRPr lang="zh-CN" altLang="en-US"/>
              </a:p>
            </p:txBody>
          </p:sp>
          <p:grpSp>
            <p:nvGrpSpPr>
              <p:cNvPr id="32778" name="Group 10"/>
              <p:cNvGrpSpPr>
                <a:grpSpLocks/>
              </p:cNvGrpSpPr>
              <p:nvPr/>
            </p:nvGrpSpPr>
            <p:grpSpPr bwMode="auto">
              <a:xfrm>
                <a:off x="2688" y="3424"/>
                <a:ext cx="752" cy="327"/>
                <a:chOff x="2272" y="3512"/>
                <a:chExt cx="752" cy="327"/>
              </a:xfrm>
            </p:grpSpPr>
            <p:sp>
              <p:nvSpPr>
                <p:cNvPr id="32776" name="Text Box 8"/>
                <p:cNvSpPr txBox="1">
                  <a:spLocks noChangeArrowheads="1"/>
                </p:cNvSpPr>
                <p:nvPr/>
              </p:nvSpPr>
              <p:spPr bwMode="auto">
                <a:xfrm>
                  <a:off x="2272" y="3512"/>
                  <a:ext cx="752" cy="327"/>
                </a:xfrm>
                <a:prstGeom prst="rect">
                  <a:avLst/>
                </a:prstGeom>
                <a:noFill/>
                <a:ln w="9525">
                  <a:noFill/>
                  <a:miter lim="800000"/>
                  <a:headEnd/>
                  <a:tailEnd/>
                </a:ln>
                <a:effectLst/>
              </p:spPr>
              <p:txBody>
                <a:bodyPr>
                  <a:spAutoFit/>
                </a:bodyPr>
                <a:lstStyle/>
                <a:p>
                  <a:pPr>
                    <a:spcBef>
                      <a:spcPct val="50000"/>
                    </a:spcBef>
                  </a:pPr>
                  <a:r>
                    <a:rPr lang="en-US" altLang="zh-CN" sz="2800" b="1"/>
                    <a:t>x</a:t>
                  </a:r>
                </a:p>
              </p:txBody>
            </p:sp>
            <p:sp>
              <p:nvSpPr>
                <p:cNvPr id="32777" name="Line 9"/>
                <p:cNvSpPr>
                  <a:spLocks noChangeShapeType="1"/>
                </p:cNvSpPr>
                <p:nvPr/>
              </p:nvSpPr>
              <p:spPr bwMode="auto">
                <a:xfrm>
                  <a:off x="2496" y="3696"/>
                  <a:ext cx="192" cy="0"/>
                </a:xfrm>
                <a:prstGeom prst="line">
                  <a:avLst/>
                </a:prstGeom>
                <a:noFill/>
                <a:ln w="9525">
                  <a:solidFill>
                    <a:schemeClr val="tx1"/>
                  </a:solidFill>
                  <a:round/>
                  <a:headEnd/>
                  <a:tailEnd type="triangle" w="med" len="med"/>
                </a:ln>
                <a:effectLst/>
              </p:spPr>
              <p:txBody>
                <a:bodyPr wrap="none" anchor="ctr"/>
                <a:lstStyle/>
                <a:p>
                  <a:endParaRPr lang="zh-CN" altLang="en-US"/>
                </a:p>
              </p:txBody>
            </p:sp>
          </p:grpSp>
        </p:gr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609600" y="381000"/>
            <a:ext cx="48006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重要结论：</a:t>
            </a:r>
            <a:r>
              <a:rPr lang="zh-CN" altLang="en-US" sz="2800"/>
              <a:t> </a:t>
            </a:r>
          </a:p>
        </p:txBody>
      </p:sp>
      <p:sp>
        <p:nvSpPr>
          <p:cNvPr id="33795" name="Text Box 3"/>
          <p:cNvSpPr txBox="1">
            <a:spLocks noChangeArrowheads="1"/>
          </p:cNvSpPr>
          <p:nvPr/>
        </p:nvSpPr>
        <p:spPr bwMode="auto">
          <a:xfrm>
            <a:off x="1066800" y="914400"/>
            <a:ext cx="7543800" cy="1630363"/>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dirty="0">
                <a:ea typeface="黑体" pitchFamily="2" charset="-122"/>
              </a:rPr>
              <a:t>          1</a:t>
            </a:r>
            <a:r>
              <a:rPr lang="zh-CN" altLang="en-US" sz="2800" b="1" dirty="0">
                <a:ea typeface="黑体" pitchFamily="2" charset="-122"/>
              </a:rPr>
              <a:t>．</a:t>
            </a:r>
            <a:r>
              <a:rPr lang="en-US" altLang="zh-CN" sz="2800" b="1" dirty="0">
                <a:ea typeface="黑体" pitchFamily="2" charset="-122"/>
              </a:rPr>
              <a:t>X</a:t>
            </a:r>
            <a:r>
              <a:rPr lang="zh-CN" altLang="en-US" sz="2800" b="1" dirty="0">
                <a:ea typeface="黑体" pitchFamily="2" charset="-122"/>
              </a:rPr>
              <a:t>在区间（</a:t>
            </a:r>
            <a:r>
              <a:rPr lang="en-US" altLang="zh-CN" sz="2800" b="1" dirty="0">
                <a:ea typeface="黑体" pitchFamily="2" charset="-122"/>
              </a:rPr>
              <a:t>a</a:t>
            </a:r>
            <a:r>
              <a:rPr lang="zh-CN" altLang="en-US" sz="2800" b="1" dirty="0">
                <a:ea typeface="黑体" pitchFamily="2" charset="-122"/>
              </a:rPr>
              <a:t>，</a:t>
            </a:r>
            <a:r>
              <a:rPr lang="en-US" altLang="zh-CN" sz="2800" b="1" dirty="0">
                <a:ea typeface="黑体" pitchFamily="2" charset="-122"/>
              </a:rPr>
              <a:t>b</a:t>
            </a:r>
            <a:r>
              <a:rPr lang="zh-CN" altLang="en-US" sz="2800" b="1" dirty="0">
                <a:ea typeface="黑体" pitchFamily="2" charset="-122"/>
              </a:rPr>
              <a:t>）上取值的概率        </a:t>
            </a:r>
            <a:r>
              <a:rPr lang="en-US" altLang="zh-CN" sz="2800" b="1" dirty="0" smtClean="0">
                <a:ea typeface="黑体" pitchFamily="2" charset="-122"/>
              </a:rPr>
              <a:t>P(a</a:t>
            </a:r>
            <a:r>
              <a:rPr lang="zh-CN" altLang="en-US" sz="2800" b="1" dirty="0">
                <a:ea typeface="黑体" pitchFamily="2" charset="-122"/>
              </a:rPr>
              <a:t>＜</a:t>
            </a:r>
            <a:r>
              <a:rPr lang="en-US" altLang="zh-CN" sz="2800" b="1" dirty="0">
                <a:ea typeface="黑体" pitchFamily="2" charset="-122"/>
              </a:rPr>
              <a:t>X</a:t>
            </a:r>
            <a:r>
              <a:rPr lang="zh-CN" altLang="en-US" sz="2800" b="1" dirty="0">
                <a:ea typeface="黑体" pitchFamily="2" charset="-122"/>
              </a:rPr>
              <a:t>＜</a:t>
            </a:r>
            <a:r>
              <a:rPr lang="en-US" altLang="zh-CN" sz="2800" b="1" dirty="0">
                <a:ea typeface="黑体" pitchFamily="2" charset="-122"/>
              </a:rPr>
              <a:t>b)</a:t>
            </a:r>
            <a:r>
              <a:rPr lang="zh-CN" altLang="en-US" sz="2800" b="1" dirty="0">
                <a:ea typeface="黑体" pitchFamily="2" charset="-122"/>
              </a:rPr>
              <a:t>为概率密度曲线以下区间（</a:t>
            </a:r>
            <a:r>
              <a:rPr lang="en-US" altLang="zh-CN" sz="2800" b="1" dirty="0">
                <a:ea typeface="黑体" pitchFamily="2" charset="-122"/>
              </a:rPr>
              <a:t>a</a:t>
            </a:r>
            <a:r>
              <a:rPr lang="zh-CN" altLang="en-US" sz="2800" b="1" dirty="0">
                <a:ea typeface="黑体" pitchFamily="2" charset="-122"/>
              </a:rPr>
              <a:t>，</a:t>
            </a:r>
            <a:r>
              <a:rPr lang="en-US" altLang="zh-CN" sz="2800" b="1" dirty="0">
                <a:ea typeface="黑体" pitchFamily="2" charset="-122"/>
              </a:rPr>
              <a:t>b</a:t>
            </a:r>
            <a:r>
              <a:rPr lang="zh-CN" altLang="en-US" sz="2800" b="1" dirty="0">
                <a:ea typeface="黑体" pitchFamily="2" charset="-122"/>
              </a:rPr>
              <a:t>）上的面积，即</a:t>
            </a:r>
            <a:r>
              <a:rPr lang="zh-CN" altLang="en-US" sz="2800" dirty="0"/>
              <a:t> </a:t>
            </a:r>
          </a:p>
        </p:txBody>
      </p:sp>
      <p:grpSp>
        <p:nvGrpSpPr>
          <p:cNvPr id="33798" name="Group 6"/>
          <p:cNvGrpSpPr>
            <a:grpSpLocks/>
          </p:cNvGrpSpPr>
          <p:nvPr/>
        </p:nvGrpSpPr>
        <p:grpSpPr bwMode="auto">
          <a:xfrm>
            <a:off x="2743200" y="2667000"/>
            <a:ext cx="5105400" cy="604838"/>
            <a:chOff x="1056" y="1678"/>
            <a:chExt cx="3216" cy="381"/>
          </a:xfrm>
        </p:grpSpPr>
        <p:sp>
          <p:nvSpPr>
            <p:cNvPr id="33797" name="Rectangle 5"/>
            <p:cNvSpPr>
              <a:spLocks noChangeArrowheads="1"/>
            </p:cNvSpPr>
            <p:nvPr/>
          </p:nvSpPr>
          <p:spPr bwMode="auto">
            <a:xfrm>
              <a:off x="1056" y="1728"/>
              <a:ext cx="3216" cy="308"/>
            </a:xfrm>
            <a:prstGeom prst="rect">
              <a:avLst/>
            </a:prstGeom>
            <a:noFill/>
            <a:ln w="9525">
              <a:noFill/>
              <a:miter lim="800000"/>
              <a:headEnd/>
              <a:tailEnd/>
            </a:ln>
            <a:effectLst/>
          </p:spPr>
          <p:txBody>
            <a:bodyPr>
              <a:spAutoFit/>
            </a:bodyPr>
            <a:lstStyle/>
            <a:p>
              <a:r>
                <a:rPr lang="en-US" altLang="zh-CN" sz="2600" b="1">
                  <a:ea typeface="黑体" pitchFamily="2" charset="-122"/>
                </a:rPr>
                <a:t>P(a</a:t>
              </a:r>
              <a:r>
                <a:rPr lang="zh-CN" altLang="en-US" sz="2600" b="1">
                  <a:ea typeface="黑体" pitchFamily="2" charset="-122"/>
                </a:rPr>
                <a:t>＜</a:t>
              </a:r>
              <a:r>
                <a:rPr lang="en-US" altLang="zh-CN" sz="2600" b="1">
                  <a:ea typeface="黑体" pitchFamily="2" charset="-122"/>
                </a:rPr>
                <a:t>Χ</a:t>
              </a:r>
              <a:r>
                <a:rPr lang="zh-CN" altLang="en-US" sz="2600" b="1">
                  <a:ea typeface="黑体" pitchFamily="2" charset="-122"/>
                </a:rPr>
                <a:t>＜</a:t>
              </a:r>
              <a:r>
                <a:rPr lang="en-US" altLang="zh-CN" sz="2600" b="1">
                  <a:ea typeface="黑体" pitchFamily="2" charset="-122"/>
                </a:rPr>
                <a:t>b)=</a:t>
              </a:r>
              <a:r>
                <a:rPr lang="en-US" altLang="zh-CN" sz="1300"/>
                <a:t>  </a:t>
              </a:r>
              <a:endParaRPr lang="en-US" altLang="zh-CN" sz="2800"/>
            </a:p>
          </p:txBody>
        </p:sp>
        <p:graphicFrame>
          <p:nvGraphicFramePr>
            <p:cNvPr id="33796" name="Object 4"/>
            <p:cNvGraphicFramePr>
              <a:graphicFrameLocks noChangeAspect="1"/>
            </p:cNvGraphicFramePr>
            <p:nvPr/>
          </p:nvGraphicFramePr>
          <p:xfrm>
            <a:off x="2400" y="1678"/>
            <a:ext cx="864" cy="381"/>
          </p:xfrm>
          <a:graphic>
            <a:graphicData uri="http://schemas.openxmlformats.org/presentationml/2006/ole">
              <mc:AlternateContent xmlns:mc="http://schemas.openxmlformats.org/markup-compatibility/2006">
                <mc:Choice xmlns:v="urn:schemas-microsoft-com:vml" Requires="v">
                  <p:oleObj spid="_x0000_s33918" r:id="rId4" imgW="838200" imgH="368300" progId="Equation.3">
                    <p:embed/>
                  </p:oleObj>
                </mc:Choice>
                <mc:Fallback>
                  <p:oleObj r:id="rId4" imgW="838200" imgH="3683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0" y="1678"/>
                          <a:ext cx="864" cy="3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3799" name="Object 7"/>
          <p:cNvGraphicFramePr>
            <a:graphicFrameLocks noChangeAspect="1"/>
          </p:cNvGraphicFramePr>
          <p:nvPr/>
        </p:nvGraphicFramePr>
        <p:xfrm>
          <a:off x="1752600" y="3352800"/>
          <a:ext cx="6019800" cy="2954338"/>
        </p:xfrm>
        <a:graphic>
          <a:graphicData uri="http://schemas.openxmlformats.org/presentationml/2006/ole">
            <mc:AlternateContent xmlns:mc="http://schemas.openxmlformats.org/markup-compatibility/2006">
              <mc:Choice xmlns:v="urn:schemas-microsoft-com:vml" Requires="v">
                <p:oleObj spid="_x0000_s33919" name="BMP 图象" r:id="rId6" imgW="6249272" imgH="3067478" progId="Paint.Picture">
                  <p:embed/>
                </p:oleObj>
              </mc:Choice>
              <mc:Fallback>
                <p:oleObj name="BMP 图象" r:id="rId6" imgW="6249272" imgH="3067478" progId="Paint.Picture">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3352800"/>
                        <a:ext cx="6019800" cy="295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762000" y="1309688"/>
            <a:ext cx="81534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2.  X</a:t>
            </a:r>
            <a:r>
              <a:rPr lang="zh-CN" altLang="en-US" sz="2800" b="1">
                <a:ea typeface="黑体" pitchFamily="2" charset="-122"/>
              </a:rPr>
              <a:t>在一点取值的概率为零，即</a:t>
            </a:r>
            <a:r>
              <a:rPr lang="zh-CN" altLang="en-US" sz="2800"/>
              <a:t> </a:t>
            </a:r>
          </a:p>
        </p:txBody>
      </p:sp>
      <p:sp>
        <p:nvSpPr>
          <p:cNvPr id="31747" name="Text Box 3"/>
          <p:cNvSpPr txBox="1">
            <a:spLocks noChangeArrowheads="1"/>
          </p:cNvSpPr>
          <p:nvPr/>
        </p:nvSpPr>
        <p:spPr bwMode="auto">
          <a:xfrm>
            <a:off x="3352800" y="1933575"/>
            <a:ext cx="19050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P(X=a)=0</a:t>
            </a:r>
            <a:r>
              <a:rPr lang="en-US" altLang="zh-CN" sz="2800"/>
              <a:t> </a:t>
            </a:r>
          </a:p>
        </p:txBody>
      </p:sp>
      <p:sp>
        <p:nvSpPr>
          <p:cNvPr id="31748" name="Text Box 4"/>
          <p:cNvSpPr txBox="1">
            <a:spLocks noChangeArrowheads="1"/>
          </p:cNvSpPr>
          <p:nvPr/>
        </p:nvSpPr>
        <p:spPr bwMode="auto">
          <a:xfrm>
            <a:off x="1219200" y="2681288"/>
            <a:ext cx="55626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故：</a:t>
            </a:r>
            <a:r>
              <a:rPr lang="en-US" altLang="zh-CN" sz="2800" b="1">
                <a:ea typeface="黑体" pitchFamily="2" charset="-122"/>
              </a:rPr>
              <a:t>P(a</a:t>
            </a:r>
            <a:r>
              <a:rPr lang="zh-CN" altLang="en-US" sz="2800" b="1">
                <a:ea typeface="黑体" pitchFamily="2" charset="-122"/>
              </a:rPr>
              <a:t>＜</a:t>
            </a:r>
            <a:r>
              <a:rPr lang="en-US" altLang="zh-CN" sz="2800" b="1">
                <a:ea typeface="黑体" pitchFamily="2" charset="-122"/>
              </a:rPr>
              <a:t>x</a:t>
            </a:r>
            <a:r>
              <a:rPr lang="zh-CN" altLang="en-US" sz="2800" b="1">
                <a:ea typeface="黑体" pitchFamily="2" charset="-122"/>
              </a:rPr>
              <a:t>＜</a:t>
            </a:r>
            <a:r>
              <a:rPr lang="en-US" altLang="zh-CN" sz="2800" b="1">
                <a:ea typeface="黑体" pitchFamily="2" charset="-122"/>
              </a:rPr>
              <a:t>b)=P(a≤x≤b)</a:t>
            </a:r>
            <a:r>
              <a:rPr lang="en-US" altLang="zh-CN" sz="2800"/>
              <a:t> </a:t>
            </a:r>
          </a:p>
        </p:txBody>
      </p:sp>
      <p:sp>
        <p:nvSpPr>
          <p:cNvPr id="31749" name="Text Box 5"/>
          <p:cNvSpPr txBox="1">
            <a:spLocks noChangeArrowheads="1"/>
          </p:cNvSpPr>
          <p:nvPr/>
        </p:nvSpPr>
        <p:spPr bwMode="auto">
          <a:xfrm>
            <a:off x="3657600" y="3265488"/>
            <a:ext cx="32766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=P(a≤X</a:t>
            </a:r>
            <a:r>
              <a:rPr lang="zh-CN" altLang="en-US" sz="2800" b="1">
                <a:ea typeface="黑体" pitchFamily="2" charset="-122"/>
              </a:rPr>
              <a:t>＜</a:t>
            </a:r>
            <a:r>
              <a:rPr lang="en-US" altLang="zh-CN" sz="2800" b="1">
                <a:ea typeface="黑体" pitchFamily="2" charset="-122"/>
              </a:rPr>
              <a:t>b)</a:t>
            </a:r>
            <a:r>
              <a:rPr lang="en-US" altLang="zh-CN" sz="2800"/>
              <a:t> </a:t>
            </a:r>
          </a:p>
        </p:txBody>
      </p:sp>
      <p:sp>
        <p:nvSpPr>
          <p:cNvPr id="31750" name="Text Box 6"/>
          <p:cNvSpPr txBox="1">
            <a:spLocks noChangeArrowheads="1"/>
          </p:cNvSpPr>
          <p:nvPr/>
        </p:nvSpPr>
        <p:spPr bwMode="auto">
          <a:xfrm>
            <a:off x="3657600" y="3824288"/>
            <a:ext cx="35052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=P(a</a:t>
            </a:r>
            <a:r>
              <a:rPr lang="zh-CN" altLang="en-US" sz="2800" b="1">
                <a:ea typeface="黑体" pitchFamily="2" charset="-122"/>
              </a:rPr>
              <a:t>＜</a:t>
            </a:r>
            <a:r>
              <a:rPr lang="en-US" altLang="zh-CN" sz="2800" b="1">
                <a:ea typeface="黑体" pitchFamily="2" charset="-122"/>
              </a:rPr>
              <a:t>X≤b)</a:t>
            </a:r>
            <a:r>
              <a:rPr lang="en-US" altLang="zh-CN" sz="2800"/>
              <a:t>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762000" y="1004888"/>
            <a:ext cx="73914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三、随机变量分布的均值、方差与标准差</a:t>
            </a:r>
            <a:r>
              <a:rPr lang="zh-CN" altLang="en-US" sz="2800"/>
              <a:t> </a:t>
            </a:r>
          </a:p>
        </p:txBody>
      </p:sp>
      <p:sp>
        <p:nvSpPr>
          <p:cNvPr id="34819" name="Text Box 3"/>
          <p:cNvSpPr txBox="1">
            <a:spLocks noChangeArrowheads="1"/>
          </p:cNvSpPr>
          <p:nvPr/>
        </p:nvSpPr>
        <p:spPr bwMode="auto">
          <a:xfrm>
            <a:off x="1143000" y="1766888"/>
            <a:ext cx="5257800" cy="519112"/>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sym typeface="Wingdings" pitchFamily="2" charset="2"/>
              </a:rPr>
              <a:t></a:t>
            </a:r>
            <a:r>
              <a:rPr lang="en-US" altLang="zh-CN" sz="2800" b="1" dirty="0">
                <a:ea typeface="黑体" pitchFamily="2" charset="-122"/>
              </a:rPr>
              <a:t>  </a:t>
            </a:r>
            <a:r>
              <a:rPr lang="zh-CN" altLang="en-US" sz="2800" b="1" dirty="0" smtClean="0">
                <a:ea typeface="黑体" pitchFamily="2" charset="-122"/>
              </a:rPr>
              <a:t>均值（位置参数）：</a:t>
            </a:r>
            <a:r>
              <a:rPr lang="zh-CN" altLang="en-US" sz="2800" dirty="0" smtClean="0"/>
              <a:t> </a:t>
            </a:r>
            <a:endParaRPr lang="zh-CN" altLang="en-US" sz="2800" dirty="0"/>
          </a:p>
        </p:txBody>
      </p:sp>
      <p:sp>
        <p:nvSpPr>
          <p:cNvPr id="34820" name="Text Box 4"/>
          <p:cNvSpPr txBox="1">
            <a:spLocks noChangeArrowheads="1"/>
          </p:cNvSpPr>
          <p:nvPr/>
        </p:nvSpPr>
        <p:spPr bwMode="auto">
          <a:xfrm>
            <a:off x="1447800" y="2605088"/>
            <a:ext cx="68580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用来表示分布的中心位置，用</a:t>
            </a:r>
            <a:r>
              <a:rPr lang="en-US" altLang="zh-CN" sz="2800" b="1">
                <a:ea typeface="黑体" pitchFamily="2" charset="-122"/>
              </a:rPr>
              <a:t>E(X)</a:t>
            </a:r>
            <a:r>
              <a:rPr lang="zh-CN" altLang="en-US" sz="2800" b="1">
                <a:ea typeface="黑体" pitchFamily="2" charset="-122"/>
              </a:rPr>
              <a:t>表示</a:t>
            </a:r>
            <a:r>
              <a:rPr lang="zh-CN" altLang="en-US" sz="2800"/>
              <a:t> </a:t>
            </a:r>
          </a:p>
        </p:txBody>
      </p:sp>
      <p:grpSp>
        <p:nvGrpSpPr>
          <p:cNvPr id="34834" name="Group 18"/>
          <p:cNvGrpSpPr>
            <a:grpSpLocks/>
          </p:cNvGrpSpPr>
          <p:nvPr/>
        </p:nvGrpSpPr>
        <p:grpSpPr bwMode="auto">
          <a:xfrm>
            <a:off x="1027113" y="3581400"/>
            <a:ext cx="7767638" cy="1712913"/>
            <a:chOff x="672" y="2256"/>
            <a:chExt cx="4893" cy="1079"/>
          </a:xfrm>
        </p:grpSpPr>
        <p:sp>
          <p:nvSpPr>
            <p:cNvPr id="34822" name="AutoShape 6"/>
            <p:cNvSpPr>
              <a:spLocks/>
            </p:cNvSpPr>
            <p:nvPr/>
          </p:nvSpPr>
          <p:spPr bwMode="auto">
            <a:xfrm>
              <a:off x="1510" y="2425"/>
              <a:ext cx="104" cy="702"/>
            </a:xfrm>
            <a:prstGeom prst="leftBrace">
              <a:avLst>
                <a:gd name="adj1" fmla="val 56250"/>
                <a:gd name="adj2" fmla="val 50000"/>
              </a:avLst>
            </a:prstGeom>
            <a:noFill/>
            <a:ln w="28575">
              <a:solidFill>
                <a:srgbClr val="000000"/>
              </a:solidFill>
              <a:round/>
              <a:headEnd/>
              <a:tailEnd/>
            </a:ln>
          </p:spPr>
          <p:txBody>
            <a:bodyPr/>
            <a:lstStyle/>
            <a:p>
              <a:endParaRPr lang="zh-CN" altLang="en-US"/>
            </a:p>
          </p:txBody>
        </p:sp>
        <p:sp>
          <p:nvSpPr>
            <p:cNvPr id="34823" name="Text Box 7"/>
            <p:cNvSpPr txBox="1">
              <a:spLocks noChangeArrowheads="1"/>
            </p:cNvSpPr>
            <p:nvPr/>
          </p:nvSpPr>
          <p:spPr bwMode="auto">
            <a:xfrm>
              <a:off x="672" y="2570"/>
              <a:ext cx="868" cy="370"/>
            </a:xfrm>
            <a:prstGeom prst="rect">
              <a:avLst/>
            </a:prstGeom>
            <a:noFill/>
            <a:ln w="9525">
              <a:noFill/>
              <a:miter lim="800000"/>
              <a:headEnd/>
              <a:tailEnd/>
            </a:ln>
          </p:spPr>
          <p:txBody>
            <a:bodyPr/>
            <a:lstStyle/>
            <a:p>
              <a:pPr algn="just" eaLnBrk="0" hangingPunct="0"/>
              <a:endParaRPr kumimoji="0" lang="zh-CN" altLang="zh-CN" sz="2800"/>
            </a:p>
          </p:txBody>
        </p:sp>
        <p:sp>
          <p:nvSpPr>
            <p:cNvPr id="34824" name="Text Box 8"/>
            <p:cNvSpPr txBox="1">
              <a:spLocks noChangeArrowheads="1"/>
            </p:cNvSpPr>
            <p:nvPr/>
          </p:nvSpPr>
          <p:spPr bwMode="auto">
            <a:xfrm>
              <a:off x="1521" y="2256"/>
              <a:ext cx="991" cy="435"/>
            </a:xfrm>
            <a:prstGeom prst="rect">
              <a:avLst/>
            </a:prstGeom>
            <a:noFill/>
            <a:ln w="9525">
              <a:noFill/>
              <a:miter lim="800000"/>
              <a:headEnd/>
              <a:tailEnd/>
            </a:ln>
          </p:spPr>
          <p:txBody>
            <a:bodyPr/>
            <a:lstStyle/>
            <a:p>
              <a:pPr algn="just" eaLnBrk="0" hangingPunct="0"/>
              <a:endParaRPr kumimoji="0" lang="zh-CN" altLang="zh-CN" sz="2800"/>
            </a:p>
          </p:txBody>
        </p:sp>
        <p:sp>
          <p:nvSpPr>
            <p:cNvPr id="34825" name="Text Box 9"/>
            <p:cNvSpPr txBox="1">
              <a:spLocks noChangeArrowheads="1"/>
            </p:cNvSpPr>
            <p:nvPr/>
          </p:nvSpPr>
          <p:spPr bwMode="auto">
            <a:xfrm>
              <a:off x="1531" y="2644"/>
              <a:ext cx="1106" cy="486"/>
            </a:xfrm>
            <a:prstGeom prst="rect">
              <a:avLst/>
            </a:prstGeom>
            <a:noFill/>
            <a:ln w="9525">
              <a:noFill/>
              <a:miter lim="800000"/>
              <a:headEnd/>
              <a:tailEnd/>
            </a:ln>
          </p:spPr>
          <p:txBody>
            <a:bodyPr/>
            <a:lstStyle/>
            <a:p>
              <a:pPr algn="just" eaLnBrk="0" hangingPunct="0"/>
              <a:endParaRPr kumimoji="0" lang="zh-CN" altLang="zh-CN" sz="2800"/>
            </a:p>
          </p:txBody>
        </p:sp>
        <p:sp>
          <p:nvSpPr>
            <p:cNvPr id="34826" name="Text Box 10"/>
            <p:cNvSpPr txBox="1">
              <a:spLocks noChangeArrowheads="1"/>
            </p:cNvSpPr>
            <p:nvPr/>
          </p:nvSpPr>
          <p:spPr bwMode="auto">
            <a:xfrm>
              <a:off x="2996" y="2307"/>
              <a:ext cx="2569" cy="945"/>
            </a:xfrm>
            <a:prstGeom prst="rect">
              <a:avLst/>
            </a:prstGeom>
            <a:noFill/>
            <a:ln w="9525">
              <a:noFill/>
              <a:miter lim="800000"/>
              <a:headEnd/>
              <a:tailEnd/>
            </a:ln>
          </p:spPr>
          <p:txBody>
            <a:bodyPr/>
            <a:lstStyle/>
            <a:p>
              <a:pPr algn="just" eaLnBrk="0" hangingPunct="0"/>
              <a:r>
                <a:rPr kumimoji="0" lang="en-US" altLang="zh-CN" sz="2800" b="1" dirty="0">
                  <a:ea typeface="黑体" pitchFamily="2" charset="-122"/>
                </a:rPr>
                <a:t>X</a:t>
              </a:r>
              <a:r>
                <a:rPr kumimoji="0" lang="zh-CN" altLang="en-US" sz="2800" b="1" dirty="0">
                  <a:ea typeface="黑体" pitchFamily="2" charset="-122"/>
                </a:rPr>
                <a:t>是离散随机变量</a:t>
              </a:r>
            </a:p>
            <a:p>
              <a:pPr algn="just" eaLnBrk="0" hangingPunct="0">
                <a:lnSpc>
                  <a:spcPct val="290000"/>
                </a:lnSpc>
              </a:pPr>
              <a:r>
                <a:rPr kumimoji="0" lang="en-US" altLang="zh-CN" sz="2800" b="1" dirty="0">
                  <a:ea typeface="黑体" pitchFamily="2" charset="-122"/>
                </a:rPr>
                <a:t>X</a:t>
              </a:r>
              <a:r>
                <a:rPr kumimoji="0" lang="zh-CN" altLang="en-US" sz="2800" b="1" dirty="0">
                  <a:ea typeface="黑体" pitchFamily="2" charset="-122"/>
                </a:rPr>
                <a:t>是连续随机变量</a:t>
              </a:r>
            </a:p>
          </p:txBody>
        </p:sp>
        <p:graphicFrame>
          <p:nvGraphicFramePr>
            <p:cNvPr id="34827" name="Object 11"/>
            <p:cNvGraphicFramePr>
              <a:graphicFrameLocks noChangeAspect="1"/>
            </p:cNvGraphicFramePr>
            <p:nvPr/>
          </p:nvGraphicFramePr>
          <p:xfrm>
            <a:off x="752" y="2670"/>
            <a:ext cx="672" cy="240"/>
          </p:xfrm>
          <a:graphic>
            <a:graphicData uri="http://schemas.openxmlformats.org/presentationml/2006/ole">
              <mc:AlternateContent xmlns:mc="http://schemas.openxmlformats.org/markup-compatibility/2006">
                <mc:Choice xmlns:v="urn:schemas-microsoft-com:vml" Requires="v">
                  <p:oleObj spid="_x0000_s35009" r:id="rId4" imgW="698500" imgH="241300" progId="Equation.3">
                    <p:embed/>
                  </p:oleObj>
                </mc:Choice>
                <mc:Fallback>
                  <p:oleObj r:id="rId4" imgW="698500" imgH="241300" progId="Equation.3">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 y="2670"/>
                          <a:ext cx="67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9" name="Object 13"/>
            <p:cNvGraphicFramePr>
              <a:graphicFrameLocks noChangeAspect="1"/>
            </p:cNvGraphicFramePr>
            <p:nvPr/>
          </p:nvGraphicFramePr>
          <p:xfrm>
            <a:off x="1664" y="2278"/>
            <a:ext cx="768" cy="287"/>
          </p:xfrm>
          <a:graphic>
            <a:graphicData uri="http://schemas.openxmlformats.org/presentationml/2006/ole">
              <mc:AlternateContent xmlns:mc="http://schemas.openxmlformats.org/markup-compatibility/2006">
                <mc:Choice xmlns:v="urn:schemas-microsoft-com:vml" Requires="v">
                  <p:oleObj spid="_x0000_s35010" r:id="rId6" imgW="660400" imgH="279400" progId="Equation.3">
                    <p:embed/>
                  </p:oleObj>
                </mc:Choice>
                <mc:Fallback>
                  <p:oleObj r:id="rId6" imgW="660400" imgH="279400" progId="Equation.3">
                    <p:embed/>
                    <p:pic>
                      <p:nvPicPr>
                        <p:cNvPr id="0"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4" y="2278"/>
                          <a:ext cx="768"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31" name="Object 15"/>
            <p:cNvGraphicFramePr>
              <a:graphicFrameLocks noChangeAspect="1"/>
            </p:cNvGraphicFramePr>
            <p:nvPr/>
          </p:nvGraphicFramePr>
          <p:xfrm>
            <a:off x="1646" y="2919"/>
            <a:ext cx="1104" cy="416"/>
          </p:xfrm>
          <a:graphic>
            <a:graphicData uri="http://schemas.openxmlformats.org/presentationml/2006/ole">
              <mc:AlternateContent xmlns:mc="http://schemas.openxmlformats.org/markup-compatibility/2006">
                <mc:Choice xmlns:v="urn:schemas-microsoft-com:vml" Requires="v">
                  <p:oleObj spid="_x0000_s35011" r:id="rId8" imgW="1028700" imgH="368300" progId="Equation.3">
                    <p:embed/>
                  </p:oleObj>
                </mc:Choice>
                <mc:Fallback>
                  <p:oleObj r:id="rId8" imgW="1028700" imgH="368300" progId="Equation.3">
                    <p:embed/>
                    <p:pic>
                      <p:nvPicPr>
                        <p:cNvPr id="0"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6" y="2919"/>
                          <a:ext cx="1104" cy="4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685800" y="471488"/>
            <a:ext cx="4495800" cy="523220"/>
          </a:xfrm>
          <a:prstGeom prst="rect">
            <a:avLst/>
          </a:prstGeom>
          <a:noFill/>
          <a:ln w="9525">
            <a:noFill/>
            <a:miter lim="800000"/>
            <a:headEnd/>
            <a:tailEnd/>
          </a:ln>
          <a:effectLst/>
        </p:spPr>
        <p:txBody>
          <a:bodyPr wrap="square">
            <a:spAutoFit/>
          </a:bodyPr>
          <a:lstStyle/>
          <a:p>
            <a:pPr>
              <a:spcBef>
                <a:spcPct val="50000"/>
              </a:spcBef>
            </a:pPr>
            <a:r>
              <a:rPr lang="en-US" altLang="zh-CN" sz="2800" b="1" dirty="0">
                <a:ea typeface="黑体" pitchFamily="2" charset="-122"/>
                <a:sym typeface="Wingdings" pitchFamily="2" charset="2"/>
              </a:rPr>
              <a:t></a:t>
            </a:r>
            <a:r>
              <a:rPr lang="en-US" altLang="zh-CN" sz="2800" b="1" dirty="0">
                <a:ea typeface="黑体" pitchFamily="2" charset="-122"/>
              </a:rPr>
              <a:t>  </a:t>
            </a:r>
            <a:r>
              <a:rPr lang="zh-CN" altLang="en-US" sz="2800" b="1" dirty="0" smtClean="0">
                <a:ea typeface="黑体" pitchFamily="2" charset="-122"/>
              </a:rPr>
              <a:t>方差（形状参数）：</a:t>
            </a:r>
            <a:r>
              <a:rPr lang="zh-CN" altLang="en-US" sz="2800" dirty="0" smtClean="0"/>
              <a:t> </a:t>
            </a:r>
            <a:endParaRPr lang="zh-CN" altLang="en-US" sz="2800" dirty="0"/>
          </a:p>
        </p:txBody>
      </p:sp>
      <p:sp>
        <p:nvSpPr>
          <p:cNvPr id="35843" name="Text Box 3"/>
          <p:cNvSpPr txBox="1">
            <a:spLocks noChangeArrowheads="1"/>
          </p:cNvSpPr>
          <p:nvPr/>
        </p:nvSpPr>
        <p:spPr bwMode="auto">
          <a:xfrm>
            <a:off x="1143000" y="1157288"/>
            <a:ext cx="71628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用来表示分布的散布大小，用</a:t>
            </a:r>
            <a:r>
              <a:rPr lang="en-US" altLang="zh-CN" sz="2800" b="1">
                <a:ea typeface="黑体" pitchFamily="2" charset="-122"/>
              </a:rPr>
              <a:t>V</a:t>
            </a:r>
            <a:r>
              <a:rPr lang="en-US" altLang="zh-CN" sz="2800" b="1" baseline="-30000">
                <a:ea typeface="黑体" pitchFamily="2" charset="-122"/>
              </a:rPr>
              <a:t>ar</a:t>
            </a:r>
            <a:r>
              <a:rPr lang="en-US" altLang="zh-CN" sz="2800" b="1">
                <a:ea typeface="黑体" pitchFamily="2" charset="-122"/>
              </a:rPr>
              <a:t>(x)</a:t>
            </a:r>
            <a:r>
              <a:rPr lang="zh-CN" altLang="en-US" sz="2800" b="1">
                <a:ea typeface="黑体" pitchFamily="2" charset="-122"/>
              </a:rPr>
              <a:t>表示</a:t>
            </a:r>
            <a:r>
              <a:rPr lang="zh-CN" altLang="en-US" sz="2800"/>
              <a:t> </a:t>
            </a:r>
          </a:p>
        </p:txBody>
      </p:sp>
      <p:grpSp>
        <p:nvGrpSpPr>
          <p:cNvPr id="35862" name="Group 22"/>
          <p:cNvGrpSpPr>
            <a:grpSpLocks/>
          </p:cNvGrpSpPr>
          <p:nvPr/>
        </p:nvGrpSpPr>
        <p:grpSpPr bwMode="auto">
          <a:xfrm>
            <a:off x="533400" y="1843088"/>
            <a:ext cx="8382000" cy="1854200"/>
            <a:chOff x="336" y="1161"/>
            <a:chExt cx="5280" cy="1168"/>
          </a:xfrm>
        </p:grpSpPr>
        <p:graphicFrame>
          <p:nvGraphicFramePr>
            <p:cNvPr id="35844" name="Object 4"/>
            <p:cNvGraphicFramePr>
              <a:graphicFrameLocks noChangeAspect="1"/>
            </p:cNvGraphicFramePr>
            <p:nvPr/>
          </p:nvGraphicFramePr>
          <p:xfrm>
            <a:off x="336" y="1676"/>
            <a:ext cx="891" cy="253"/>
          </p:xfrm>
          <a:graphic>
            <a:graphicData uri="http://schemas.openxmlformats.org/presentationml/2006/ole">
              <mc:AlternateContent xmlns:mc="http://schemas.openxmlformats.org/markup-compatibility/2006">
                <mc:Choice xmlns:v="urn:schemas-microsoft-com:vml" Requires="v">
                  <p:oleObj spid="_x0000_s36096" name="Equation" r:id="rId4" imgW="1041120" imgH="291960" progId="Equation.3">
                    <p:embed/>
                  </p:oleObj>
                </mc:Choice>
                <mc:Fallback>
                  <p:oleObj name="Equation" r:id="rId4" imgW="1041120" imgH="29196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 y="1676"/>
                          <a:ext cx="891" cy="2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47" name="Text Box 7"/>
            <p:cNvSpPr txBox="1">
              <a:spLocks noChangeArrowheads="1"/>
            </p:cNvSpPr>
            <p:nvPr/>
          </p:nvSpPr>
          <p:spPr bwMode="auto">
            <a:xfrm>
              <a:off x="483" y="1640"/>
              <a:ext cx="892" cy="297"/>
            </a:xfrm>
            <a:prstGeom prst="rect">
              <a:avLst/>
            </a:prstGeom>
            <a:noFill/>
            <a:ln w="9525">
              <a:noFill/>
              <a:miter lim="800000"/>
              <a:headEnd/>
              <a:tailEnd/>
            </a:ln>
          </p:spPr>
          <p:txBody>
            <a:bodyPr/>
            <a:lstStyle/>
            <a:p>
              <a:pPr algn="just" eaLnBrk="0" hangingPunct="0"/>
              <a:endParaRPr kumimoji="0" lang="zh-CN" altLang="zh-CN" sz="2800"/>
            </a:p>
          </p:txBody>
        </p:sp>
        <p:sp>
          <p:nvSpPr>
            <p:cNvPr id="35848" name="AutoShape 8"/>
            <p:cNvSpPr>
              <a:spLocks/>
            </p:cNvSpPr>
            <p:nvPr/>
          </p:nvSpPr>
          <p:spPr bwMode="auto">
            <a:xfrm>
              <a:off x="1306" y="1511"/>
              <a:ext cx="84" cy="562"/>
            </a:xfrm>
            <a:prstGeom prst="leftBrace">
              <a:avLst>
                <a:gd name="adj1" fmla="val 55754"/>
                <a:gd name="adj2" fmla="val 50000"/>
              </a:avLst>
            </a:prstGeom>
            <a:noFill/>
            <a:ln w="28575">
              <a:solidFill>
                <a:srgbClr val="000000"/>
              </a:solidFill>
              <a:round/>
              <a:headEnd/>
              <a:tailEnd/>
            </a:ln>
          </p:spPr>
          <p:txBody>
            <a:bodyPr/>
            <a:lstStyle/>
            <a:p>
              <a:endParaRPr lang="zh-CN" altLang="en-US"/>
            </a:p>
          </p:txBody>
        </p:sp>
        <p:sp>
          <p:nvSpPr>
            <p:cNvPr id="35849" name="Text Box 9"/>
            <p:cNvSpPr txBox="1">
              <a:spLocks noChangeArrowheads="1"/>
            </p:cNvSpPr>
            <p:nvPr/>
          </p:nvSpPr>
          <p:spPr bwMode="auto">
            <a:xfrm>
              <a:off x="1645" y="1161"/>
              <a:ext cx="1395" cy="338"/>
            </a:xfrm>
            <a:prstGeom prst="rect">
              <a:avLst/>
            </a:prstGeom>
            <a:noFill/>
            <a:ln w="9525">
              <a:noFill/>
              <a:miter lim="800000"/>
              <a:headEnd/>
              <a:tailEnd/>
            </a:ln>
          </p:spPr>
          <p:txBody>
            <a:bodyPr/>
            <a:lstStyle/>
            <a:p>
              <a:pPr algn="just" eaLnBrk="0" hangingPunct="0"/>
              <a:endParaRPr kumimoji="0" lang="zh-CN" altLang="zh-CN" sz="2800"/>
            </a:p>
          </p:txBody>
        </p:sp>
        <p:sp>
          <p:nvSpPr>
            <p:cNvPr id="35850" name="Text Box 10"/>
            <p:cNvSpPr txBox="1">
              <a:spLocks noChangeArrowheads="1"/>
            </p:cNvSpPr>
            <p:nvPr/>
          </p:nvSpPr>
          <p:spPr bwMode="auto">
            <a:xfrm>
              <a:off x="3580" y="1304"/>
              <a:ext cx="2036" cy="1025"/>
            </a:xfrm>
            <a:prstGeom prst="rect">
              <a:avLst/>
            </a:prstGeom>
            <a:noFill/>
            <a:ln w="9525">
              <a:noFill/>
              <a:miter lim="800000"/>
              <a:headEnd/>
              <a:tailEnd/>
            </a:ln>
          </p:spPr>
          <p:txBody>
            <a:bodyPr/>
            <a:lstStyle/>
            <a:p>
              <a:pPr algn="just" eaLnBrk="0" hangingPunct="0"/>
              <a:r>
                <a:rPr kumimoji="0" lang="en-US" altLang="zh-CN" sz="2800" b="1">
                  <a:ea typeface="黑体" pitchFamily="2" charset="-122"/>
                </a:rPr>
                <a:t>X</a:t>
              </a:r>
              <a:r>
                <a:rPr kumimoji="0" lang="zh-CN" altLang="en-US" sz="2800" b="1">
                  <a:ea typeface="黑体" pitchFamily="2" charset="-122"/>
                </a:rPr>
                <a:t>是离散随机变量</a:t>
              </a:r>
            </a:p>
            <a:p>
              <a:pPr algn="just" eaLnBrk="0" hangingPunct="0">
                <a:lnSpc>
                  <a:spcPct val="240000"/>
                </a:lnSpc>
              </a:pPr>
              <a:r>
                <a:rPr kumimoji="0" lang="en-US" altLang="zh-CN" sz="2800" b="1">
                  <a:ea typeface="黑体" pitchFamily="2" charset="-122"/>
                </a:rPr>
                <a:t>X</a:t>
              </a:r>
              <a:r>
                <a:rPr kumimoji="0" lang="zh-CN" altLang="en-US" sz="2800" b="1">
                  <a:ea typeface="黑体" pitchFamily="2" charset="-122"/>
                </a:rPr>
                <a:t>是连续随机变量</a:t>
              </a:r>
            </a:p>
          </p:txBody>
        </p:sp>
        <p:sp>
          <p:nvSpPr>
            <p:cNvPr id="35851" name="Text Box 11"/>
            <p:cNvSpPr txBox="1">
              <a:spLocks noChangeArrowheads="1"/>
            </p:cNvSpPr>
            <p:nvPr/>
          </p:nvSpPr>
          <p:spPr bwMode="auto">
            <a:xfrm>
              <a:off x="1636" y="1507"/>
              <a:ext cx="1899" cy="402"/>
            </a:xfrm>
            <a:prstGeom prst="rect">
              <a:avLst/>
            </a:prstGeom>
            <a:noFill/>
            <a:ln w="9525">
              <a:noFill/>
              <a:miter lim="800000"/>
              <a:headEnd/>
              <a:tailEnd/>
            </a:ln>
          </p:spPr>
          <p:txBody>
            <a:bodyPr/>
            <a:lstStyle/>
            <a:p>
              <a:pPr algn="just" eaLnBrk="0" hangingPunct="0"/>
              <a:endParaRPr kumimoji="0" lang="zh-CN" altLang="zh-CN" sz="2800"/>
            </a:p>
          </p:txBody>
        </p:sp>
        <p:graphicFrame>
          <p:nvGraphicFramePr>
            <p:cNvPr id="35852" name="Object 12"/>
            <p:cNvGraphicFramePr>
              <a:graphicFrameLocks noChangeAspect="1"/>
            </p:cNvGraphicFramePr>
            <p:nvPr>
              <p:extLst>
                <p:ext uri="{D42A27DB-BD31-4B8C-83A1-F6EECF244321}">
                  <p14:modId xmlns:p14="http://schemas.microsoft.com/office/powerpoint/2010/main" val="2134015877"/>
                </p:ext>
              </p:extLst>
            </p:nvPr>
          </p:nvGraphicFramePr>
          <p:xfrm>
            <a:off x="1438" y="1389"/>
            <a:ext cx="1602" cy="319"/>
          </p:xfrm>
          <a:graphic>
            <a:graphicData uri="http://schemas.openxmlformats.org/presentationml/2006/ole">
              <mc:AlternateContent xmlns:mc="http://schemas.openxmlformats.org/markup-compatibility/2006">
                <mc:Choice xmlns:v="urn:schemas-microsoft-com:vml" Requires="v">
                  <p:oleObj spid="_x0000_s36097" name="Equation" r:id="rId6" imgW="1180800" imgH="266400" progId="Equation.DSMT4">
                    <p:embed/>
                  </p:oleObj>
                </mc:Choice>
                <mc:Fallback>
                  <p:oleObj name="Equation" r:id="rId6" imgW="1180800" imgH="266400" progId="Equation.DSMT4">
                    <p:embed/>
                    <p:pic>
                      <p:nvPicPr>
                        <p:cNvPr id="0" name="Picture 12"/>
                        <p:cNvPicPr>
                          <a:picLocks noChangeAspect="1" noChangeArrowheads="1"/>
                        </p:cNvPicPr>
                        <p:nvPr/>
                      </p:nvPicPr>
                      <p:blipFill>
                        <a:blip r:embed="rId7"/>
                        <a:srcRect/>
                        <a:stretch>
                          <a:fillRect/>
                        </a:stretch>
                      </p:blipFill>
                      <p:spPr bwMode="auto">
                        <a:xfrm>
                          <a:off x="1438" y="1389"/>
                          <a:ext cx="1602" cy="319"/>
                        </a:xfrm>
                        <a:prstGeom prst="rect">
                          <a:avLst/>
                        </a:prstGeom>
                        <a:noFill/>
                      </p:spPr>
                    </p:pic>
                  </p:oleObj>
                </mc:Fallback>
              </mc:AlternateContent>
            </a:graphicData>
          </a:graphic>
        </p:graphicFrame>
        <p:graphicFrame>
          <p:nvGraphicFramePr>
            <p:cNvPr id="35854" name="Object 14"/>
            <p:cNvGraphicFramePr>
              <a:graphicFrameLocks noChangeAspect="1"/>
            </p:cNvGraphicFramePr>
            <p:nvPr/>
          </p:nvGraphicFramePr>
          <p:xfrm>
            <a:off x="1416" y="1844"/>
            <a:ext cx="2043" cy="392"/>
          </p:xfrm>
          <a:graphic>
            <a:graphicData uri="http://schemas.openxmlformats.org/presentationml/2006/ole">
              <mc:AlternateContent xmlns:mc="http://schemas.openxmlformats.org/markup-compatibility/2006">
                <mc:Choice xmlns:v="urn:schemas-microsoft-com:vml" Requires="v">
                  <p:oleObj spid="_x0000_s36098" r:id="rId8" imgW="1955800" imgH="368300" progId="Equation.3">
                    <p:embed/>
                  </p:oleObj>
                </mc:Choice>
                <mc:Fallback>
                  <p:oleObj r:id="rId8" imgW="1955800" imgH="368300" progId="Equation.3">
                    <p:embed/>
                    <p:pic>
                      <p:nvPicPr>
                        <p:cNvPr id="0"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6" y="1844"/>
                          <a:ext cx="2043" cy="3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858" name="Text Box 18"/>
          <p:cNvSpPr txBox="1">
            <a:spLocks noChangeArrowheads="1"/>
          </p:cNvSpPr>
          <p:nvPr/>
        </p:nvSpPr>
        <p:spPr bwMode="auto">
          <a:xfrm>
            <a:off x="685800" y="3838575"/>
            <a:ext cx="44958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标准差：用</a:t>
            </a:r>
            <a:r>
              <a:rPr lang="en-US" altLang="zh-CN" sz="2800" b="1" i="1">
                <a:ea typeface="黑体" pitchFamily="2" charset="-122"/>
              </a:rPr>
              <a:t>σ</a:t>
            </a:r>
            <a:r>
              <a:rPr lang="zh-CN" altLang="en-US" sz="2800" b="1">
                <a:ea typeface="黑体" pitchFamily="2" charset="-122"/>
              </a:rPr>
              <a:t>表示</a:t>
            </a:r>
            <a:r>
              <a:rPr lang="zh-CN" altLang="en-US" sz="2800"/>
              <a:t> </a:t>
            </a:r>
          </a:p>
        </p:txBody>
      </p:sp>
      <p:graphicFrame>
        <p:nvGraphicFramePr>
          <p:cNvPr id="35859" name="Object 19"/>
          <p:cNvGraphicFramePr>
            <a:graphicFrameLocks noChangeAspect="1"/>
          </p:cNvGraphicFramePr>
          <p:nvPr/>
        </p:nvGraphicFramePr>
        <p:xfrm>
          <a:off x="2857500" y="4605338"/>
          <a:ext cx="3467100" cy="590550"/>
        </p:xfrm>
        <a:graphic>
          <a:graphicData uri="http://schemas.openxmlformats.org/presentationml/2006/ole">
            <mc:AlternateContent xmlns:mc="http://schemas.openxmlformats.org/markup-compatibility/2006">
              <mc:Choice xmlns:v="urn:schemas-microsoft-com:vml" Requires="v">
                <p:oleObj spid="_x0000_s36099" r:id="rId10" imgW="2324100" imgH="368300" progId="Equation.3">
                  <p:embed/>
                </p:oleObj>
              </mc:Choice>
              <mc:Fallback>
                <p:oleObj r:id="rId10" imgW="2324100" imgH="368300" progId="Equation.3">
                  <p:embed/>
                  <p:pic>
                    <p:nvPicPr>
                      <p:cNvPr id="0"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7500" y="4605338"/>
                        <a:ext cx="3467100"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61" name="Text Box 21"/>
          <p:cNvSpPr txBox="1">
            <a:spLocks noChangeArrowheads="1"/>
          </p:cNvSpPr>
          <p:nvPr/>
        </p:nvSpPr>
        <p:spPr bwMode="auto">
          <a:xfrm>
            <a:off x="1066800" y="5576888"/>
            <a:ext cx="58674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表示分布散布大小。</a:t>
            </a:r>
            <a:r>
              <a:rPr lang="zh-CN" altLang="en-US" sz="2800"/>
              <a:t>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762000" y="914400"/>
            <a:ext cx="57912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 </a:t>
            </a:r>
            <a:r>
              <a:rPr lang="zh-CN" altLang="en-US" sz="2800" b="1">
                <a:ea typeface="黑体" pitchFamily="2" charset="-122"/>
              </a:rPr>
              <a:t>均值与方差的运算性质</a:t>
            </a:r>
            <a:r>
              <a:rPr lang="zh-CN" altLang="en-US" sz="2800"/>
              <a:t> </a:t>
            </a:r>
          </a:p>
        </p:txBody>
      </p:sp>
      <p:sp>
        <p:nvSpPr>
          <p:cNvPr id="36867" name="Text Box 3"/>
          <p:cNvSpPr txBox="1">
            <a:spLocks noChangeArrowheads="1"/>
          </p:cNvSpPr>
          <p:nvPr/>
        </p:nvSpPr>
        <p:spPr bwMode="auto">
          <a:xfrm>
            <a:off x="1219200" y="1752600"/>
            <a:ext cx="63246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zh-CN" altLang="en-US" sz="2800" b="1">
                <a:ea typeface="黑体" pitchFamily="2" charset="-122"/>
              </a:rPr>
              <a:t>对任意二个随机变量</a:t>
            </a:r>
            <a:r>
              <a:rPr lang="en-US" altLang="zh-CN" sz="2800" b="1">
                <a:ea typeface="黑体" pitchFamily="2" charset="-122"/>
              </a:rPr>
              <a:t>X</a:t>
            </a:r>
            <a:r>
              <a:rPr lang="en-US" altLang="zh-CN" sz="2800" b="1" baseline="-30000">
                <a:ea typeface="黑体" pitchFamily="2" charset="-122"/>
              </a:rPr>
              <a:t>1</a:t>
            </a:r>
            <a:r>
              <a:rPr lang="zh-CN" altLang="en-US" sz="2800" b="1">
                <a:ea typeface="黑体" pitchFamily="2" charset="-122"/>
              </a:rPr>
              <a:t>和</a:t>
            </a:r>
            <a:r>
              <a:rPr lang="en-US" altLang="zh-CN" sz="2800" b="1">
                <a:ea typeface="黑体" pitchFamily="2" charset="-122"/>
              </a:rPr>
              <a:t>X</a:t>
            </a:r>
            <a:r>
              <a:rPr lang="en-US" altLang="zh-CN" sz="2800" b="1" baseline="-30000">
                <a:ea typeface="黑体" pitchFamily="2" charset="-122"/>
              </a:rPr>
              <a:t>2</a:t>
            </a:r>
            <a:r>
              <a:rPr lang="zh-CN" altLang="en-US" sz="2800" b="1">
                <a:ea typeface="黑体" pitchFamily="2" charset="-122"/>
              </a:rPr>
              <a:t>，有</a:t>
            </a:r>
            <a:r>
              <a:rPr lang="zh-CN" altLang="en-US" sz="2800"/>
              <a:t> </a:t>
            </a:r>
          </a:p>
        </p:txBody>
      </p:sp>
      <p:sp>
        <p:nvSpPr>
          <p:cNvPr id="36868" name="Text Box 4"/>
          <p:cNvSpPr txBox="1">
            <a:spLocks noChangeArrowheads="1"/>
          </p:cNvSpPr>
          <p:nvPr/>
        </p:nvSpPr>
        <p:spPr bwMode="auto">
          <a:xfrm>
            <a:off x="3048000" y="2514600"/>
            <a:ext cx="53340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E(X</a:t>
            </a:r>
            <a:r>
              <a:rPr lang="en-US" altLang="zh-CN" sz="2800" b="1" baseline="-30000">
                <a:ea typeface="黑体" pitchFamily="2" charset="-122"/>
              </a:rPr>
              <a:t>1</a:t>
            </a:r>
            <a:r>
              <a:rPr lang="en-US" altLang="zh-CN" sz="2800" b="1">
                <a:ea typeface="黑体" pitchFamily="2" charset="-122"/>
              </a:rPr>
              <a:t>+X</a:t>
            </a:r>
            <a:r>
              <a:rPr lang="en-US" altLang="zh-CN" sz="2800" b="1" baseline="-30000">
                <a:ea typeface="黑体" pitchFamily="2" charset="-122"/>
              </a:rPr>
              <a:t>2</a:t>
            </a:r>
            <a:r>
              <a:rPr lang="en-US" altLang="zh-CN" sz="2800" b="1">
                <a:ea typeface="黑体" pitchFamily="2" charset="-122"/>
              </a:rPr>
              <a:t>)=E(X</a:t>
            </a:r>
            <a:r>
              <a:rPr lang="en-US" altLang="zh-CN" sz="2800" b="1" baseline="-30000">
                <a:ea typeface="黑体" pitchFamily="2" charset="-122"/>
              </a:rPr>
              <a:t>1</a:t>
            </a:r>
            <a:r>
              <a:rPr lang="en-US" altLang="zh-CN" sz="2800" b="1">
                <a:ea typeface="黑体" pitchFamily="2" charset="-122"/>
              </a:rPr>
              <a:t>)+E(X</a:t>
            </a:r>
            <a:r>
              <a:rPr lang="en-US" altLang="zh-CN" sz="2800" b="1" baseline="-30000">
                <a:ea typeface="黑体" pitchFamily="2" charset="-122"/>
              </a:rPr>
              <a:t>2</a:t>
            </a:r>
            <a:r>
              <a:rPr lang="en-US" altLang="zh-CN" sz="2800" b="1">
                <a:ea typeface="黑体" pitchFamily="2" charset="-122"/>
              </a:rPr>
              <a:t>)</a:t>
            </a:r>
            <a:r>
              <a:rPr lang="en-US" altLang="zh-CN" sz="2800"/>
              <a:t> </a:t>
            </a:r>
          </a:p>
        </p:txBody>
      </p:sp>
      <p:sp>
        <p:nvSpPr>
          <p:cNvPr id="36869" name="Text Box 5"/>
          <p:cNvSpPr txBox="1">
            <a:spLocks noChangeArrowheads="1"/>
          </p:cNvSpPr>
          <p:nvPr/>
        </p:nvSpPr>
        <p:spPr bwMode="auto">
          <a:xfrm>
            <a:off x="1219200" y="3429000"/>
            <a:ext cx="80772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zh-CN" altLang="en-US" sz="2800" b="1">
                <a:ea typeface="黑体" pitchFamily="2" charset="-122"/>
              </a:rPr>
              <a:t>设</a:t>
            </a:r>
            <a:r>
              <a:rPr lang="en-US" altLang="zh-CN" sz="2800" b="1">
                <a:ea typeface="黑体" pitchFamily="2" charset="-122"/>
              </a:rPr>
              <a:t>X</a:t>
            </a:r>
            <a:r>
              <a:rPr lang="zh-CN" altLang="en-US" sz="2800" b="1">
                <a:ea typeface="黑体" pitchFamily="2" charset="-122"/>
              </a:rPr>
              <a:t>为随机变量，</a:t>
            </a:r>
            <a:r>
              <a:rPr lang="en-US" altLang="zh-CN" sz="2800" b="1">
                <a:ea typeface="黑体" pitchFamily="2" charset="-122"/>
              </a:rPr>
              <a:t>a</a:t>
            </a:r>
            <a:r>
              <a:rPr lang="zh-CN" altLang="en-US" sz="2800" b="1">
                <a:ea typeface="黑体" pitchFamily="2" charset="-122"/>
              </a:rPr>
              <a:t>与</a:t>
            </a:r>
            <a:r>
              <a:rPr lang="en-US" altLang="zh-CN" sz="2800" b="1">
                <a:ea typeface="黑体" pitchFamily="2" charset="-122"/>
              </a:rPr>
              <a:t>b</a:t>
            </a:r>
            <a:r>
              <a:rPr lang="zh-CN" altLang="en-US" sz="2800" b="1">
                <a:ea typeface="黑体" pitchFamily="2" charset="-122"/>
              </a:rPr>
              <a:t>为任意常数，有</a:t>
            </a:r>
            <a:r>
              <a:rPr lang="zh-CN" altLang="en-US" sz="2800"/>
              <a:t> </a:t>
            </a:r>
          </a:p>
        </p:txBody>
      </p:sp>
      <p:sp>
        <p:nvSpPr>
          <p:cNvPr id="36870" name="Text Box 6"/>
          <p:cNvSpPr txBox="1">
            <a:spLocks noChangeArrowheads="1"/>
          </p:cNvSpPr>
          <p:nvPr/>
        </p:nvSpPr>
        <p:spPr bwMode="auto">
          <a:xfrm>
            <a:off x="3505200" y="4205288"/>
            <a:ext cx="29718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E(ax+b)=aE(x)+b</a:t>
            </a:r>
            <a:r>
              <a:rPr lang="en-US" altLang="zh-CN" sz="2800"/>
              <a:t> </a:t>
            </a:r>
          </a:p>
        </p:txBody>
      </p:sp>
      <p:graphicFrame>
        <p:nvGraphicFramePr>
          <p:cNvPr id="36871" name="Object 7"/>
          <p:cNvGraphicFramePr>
            <a:graphicFrameLocks noChangeAspect="1"/>
          </p:cNvGraphicFramePr>
          <p:nvPr/>
        </p:nvGraphicFramePr>
        <p:xfrm>
          <a:off x="3276600" y="5060950"/>
          <a:ext cx="3352800" cy="501650"/>
        </p:xfrm>
        <a:graphic>
          <a:graphicData uri="http://schemas.openxmlformats.org/presentationml/2006/ole">
            <mc:AlternateContent xmlns:mc="http://schemas.openxmlformats.org/markup-compatibility/2006">
              <mc:Choice xmlns:v="urn:schemas-microsoft-com:vml" Requires="v">
                <p:oleObj spid="_x0000_s36930" r:id="rId4" imgW="2120900" imgH="317500" progId="Equation.3">
                  <p:embed/>
                </p:oleObj>
              </mc:Choice>
              <mc:Fallback>
                <p:oleObj r:id="rId4" imgW="2120900" imgH="317500" progId="Equation.3">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5060950"/>
                        <a:ext cx="3352800"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609600" y="228600"/>
            <a:ext cx="5410200" cy="519113"/>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rPr>
              <a:t>——  </a:t>
            </a:r>
            <a:r>
              <a:rPr lang="zh-CN" altLang="en-US" sz="2800" b="1" dirty="0">
                <a:ea typeface="黑体" pitchFamily="2" charset="-122"/>
              </a:rPr>
              <a:t>设</a:t>
            </a:r>
            <a:r>
              <a:rPr lang="en-US" altLang="zh-CN" sz="2800" b="1" dirty="0">
                <a:ea typeface="黑体" pitchFamily="2" charset="-122"/>
              </a:rPr>
              <a:t>X</a:t>
            </a:r>
            <a:r>
              <a:rPr lang="en-US" altLang="zh-CN" sz="2800" b="1" baseline="-30000" dirty="0">
                <a:ea typeface="黑体" pitchFamily="2" charset="-122"/>
              </a:rPr>
              <a:t>1</a:t>
            </a:r>
            <a:r>
              <a:rPr lang="zh-CN" altLang="en-US" sz="2800" b="1" dirty="0">
                <a:ea typeface="黑体" pitchFamily="2" charset="-122"/>
              </a:rPr>
              <a:t>与</a:t>
            </a:r>
            <a:r>
              <a:rPr lang="en-US" altLang="zh-CN" sz="2800" b="1" dirty="0">
                <a:ea typeface="黑体" pitchFamily="2" charset="-122"/>
              </a:rPr>
              <a:t>X</a:t>
            </a:r>
            <a:r>
              <a:rPr lang="en-US" altLang="zh-CN" sz="2800" b="1" baseline="-30000" dirty="0">
                <a:ea typeface="黑体" pitchFamily="2" charset="-122"/>
              </a:rPr>
              <a:t>2</a:t>
            </a:r>
            <a:r>
              <a:rPr lang="zh-CN" altLang="en-US" sz="2800" b="1" dirty="0">
                <a:ea typeface="黑体" pitchFamily="2" charset="-122"/>
              </a:rPr>
              <a:t>相互独立</a:t>
            </a:r>
            <a:r>
              <a:rPr lang="zh-CN" altLang="en-US" sz="2800" dirty="0"/>
              <a:t> </a:t>
            </a:r>
          </a:p>
        </p:txBody>
      </p:sp>
      <p:graphicFrame>
        <p:nvGraphicFramePr>
          <p:cNvPr id="37891" name="Object 3"/>
          <p:cNvGraphicFramePr>
            <a:graphicFrameLocks noChangeAspect="1"/>
          </p:cNvGraphicFramePr>
          <p:nvPr/>
        </p:nvGraphicFramePr>
        <p:xfrm>
          <a:off x="1447800" y="914400"/>
          <a:ext cx="4267200" cy="365125"/>
        </p:xfrm>
        <a:graphic>
          <a:graphicData uri="http://schemas.openxmlformats.org/presentationml/2006/ole">
            <mc:AlternateContent xmlns:mc="http://schemas.openxmlformats.org/markup-compatibility/2006">
              <mc:Choice xmlns:v="urn:schemas-microsoft-com:vml" Requires="v">
                <p:oleObj spid="_x0000_s38017" r:id="rId4" imgW="3136900" imgH="266700" progId="Equation.3">
                  <p:embed/>
                </p:oleObj>
              </mc:Choice>
              <mc:Fallback>
                <p:oleObj r:id="rId4" imgW="3136900" imgH="26670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914400"/>
                        <a:ext cx="4267200"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893" name="Text Box 5"/>
          <p:cNvSpPr txBox="1">
            <a:spLocks noChangeArrowheads="1"/>
          </p:cNvSpPr>
          <p:nvPr/>
        </p:nvSpPr>
        <p:spPr bwMode="auto">
          <a:xfrm>
            <a:off x="4267200" y="1385888"/>
            <a:ext cx="44958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（和的方差等于方差之和）</a:t>
            </a:r>
            <a:r>
              <a:rPr lang="zh-CN" altLang="en-US" sz="2800"/>
              <a:t> </a:t>
            </a:r>
          </a:p>
        </p:txBody>
      </p:sp>
      <p:sp>
        <p:nvSpPr>
          <p:cNvPr id="37894" name="Text Box 6"/>
          <p:cNvSpPr txBox="1">
            <a:spLocks noChangeArrowheads="1"/>
          </p:cNvSpPr>
          <p:nvPr/>
        </p:nvSpPr>
        <p:spPr bwMode="auto">
          <a:xfrm>
            <a:off x="571500" y="2000943"/>
            <a:ext cx="8032948" cy="609398"/>
          </a:xfrm>
          <a:prstGeom prst="rect">
            <a:avLst/>
          </a:prstGeom>
          <a:noFill/>
          <a:ln w="9525">
            <a:noFill/>
            <a:miter lim="800000"/>
            <a:headEnd/>
            <a:tailEnd/>
          </a:ln>
          <a:effectLst/>
        </p:spPr>
        <p:txBody>
          <a:bodyPr wrap="square">
            <a:spAutoFit/>
          </a:bodyPr>
          <a:lstStyle/>
          <a:p>
            <a:pPr>
              <a:lnSpc>
                <a:spcPct val="120000"/>
              </a:lnSpc>
              <a:spcBef>
                <a:spcPct val="50000"/>
              </a:spcBef>
            </a:pPr>
            <a:r>
              <a:rPr lang="en-US" altLang="zh-CN" sz="2800" b="1" dirty="0">
                <a:ea typeface="黑体" pitchFamily="2" charset="-122"/>
                <a:sym typeface="Wingdings" pitchFamily="2" charset="2"/>
              </a:rPr>
              <a:t></a:t>
            </a:r>
            <a:r>
              <a:rPr lang="en-US" altLang="zh-CN" sz="2800" b="1" dirty="0">
                <a:ea typeface="黑体" pitchFamily="2" charset="-122"/>
              </a:rPr>
              <a:t>  </a:t>
            </a:r>
            <a:r>
              <a:rPr lang="zh-CN" altLang="en-US" sz="2400" b="1" dirty="0">
                <a:ea typeface="黑体" pitchFamily="2" charset="-122"/>
              </a:rPr>
              <a:t>这个性质可推广到三个或更多个相互</a:t>
            </a:r>
            <a:r>
              <a:rPr lang="zh-CN" altLang="en-US" sz="2400" b="1" dirty="0" smtClean="0">
                <a:ea typeface="黑体" pitchFamily="2" charset="-122"/>
              </a:rPr>
              <a:t>独立随机变量</a:t>
            </a:r>
            <a:r>
              <a:rPr lang="zh-CN" altLang="en-US" sz="2400" b="1" dirty="0">
                <a:ea typeface="黑体" pitchFamily="2" charset="-122"/>
              </a:rPr>
              <a:t>场合</a:t>
            </a:r>
            <a:r>
              <a:rPr lang="zh-CN" altLang="en-US" sz="2400" dirty="0"/>
              <a:t> </a:t>
            </a:r>
          </a:p>
        </p:txBody>
      </p:sp>
      <p:sp>
        <p:nvSpPr>
          <p:cNvPr id="37895" name="Text Box 7"/>
          <p:cNvSpPr txBox="1">
            <a:spLocks noChangeArrowheads="1"/>
          </p:cNvSpPr>
          <p:nvPr/>
        </p:nvSpPr>
        <p:spPr bwMode="auto">
          <a:xfrm>
            <a:off x="467544" y="2971799"/>
            <a:ext cx="8371656" cy="1052596"/>
          </a:xfrm>
          <a:prstGeom prst="rect">
            <a:avLst/>
          </a:prstGeom>
          <a:noFill/>
          <a:ln w="9525">
            <a:noFill/>
            <a:miter lim="800000"/>
            <a:headEnd/>
            <a:tailEnd/>
          </a:ln>
          <a:effectLst/>
        </p:spPr>
        <p:txBody>
          <a:bodyPr wrap="square">
            <a:spAutoFit/>
          </a:bodyPr>
          <a:lstStyle/>
          <a:p>
            <a:pPr>
              <a:lnSpc>
                <a:spcPct val="120000"/>
              </a:lnSpc>
              <a:spcBef>
                <a:spcPct val="50000"/>
              </a:spcBef>
            </a:pPr>
            <a:r>
              <a:rPr lang="en-US" altLang="zh-CN" sz="2800" b="1" dirty="0">
                <a:ea typeface="黑体" pitchFamily="2" charset="-122"/>
              </a:rPr>
              <a:t>——  </a:t>
            </a:r>
            <a:r>
              <a:rPr lang="zh-CN" altLang="en-US" sz="2400" b="1" dirty="0">
                <a:ea typeface="黑体" pitchFamily="2" charset="-122"/>
              </a:rPr>
              <a:t>方差的这个性质不能推广到标准差</a:t>
            </a:r>
            <a:r>
              <a:rPr lang="zh-CN" altLang="en-US" sz="2400" b="1" dirty="0" smtClean="0">
                <a:ea typeface="黑体" pitchFamily="2" charset="-122"/>
              </a:rPr>
              <a:t>场合</a:t>
            </a:r>
            <a:r>
              <a:rPr lang="zh-CN" altLang="en-US" sz="2400" b="1" dirty="0">
                <a:ea typeface="黑体" pitchFamily="2" charset="-122"/>
              </a:rPr>
              <a:t>，对任意两个相互独立的</a:t>
            </a:r>
            <a:r>
              <a:rPr lang="zh-CN" altLang="en-US" sz="2400" b="1" dirty="0" smtClean="0">
                <a:ea typeface="黑体" pitchFamily="2" charset="-122"/>
              </a:rPr>
              <a:t>随机变量</a:t>
            </a:r>
            <a:r>
              <a:rPr lang="en-US" altLang="zh-CN" sz="2400" b="1" dirty="0" smtClean="0">
                <a:ea typeface="黑体" pitchFamily="2" charset="-122"/>
              </a:rPr>
              <a:t>X</a:t>
            </a:r>
            <a:r>
              <a:rPr lang="en-US" altLang="zh-CN" sz="2400" b="1" baseline="-30000" dirty="0" smtClean="0">
                <a:ea typeface="黑体" pitchFamily="2" charset="-122"/>
              </a:rPr>
              <a:t>1</a:t>
            </a:r>
            <a:r>
              <a:rPr lang="zh-CN" altLang="en-US" sz="2400" b="1" dirty="0">
                <a:ea typeface="黑体" pitchFamily="2" charset="-122"/>
              </a:rPr>
              <a:t>与</a:t>
            </a:r>
            <a:r>
              <a:rPr lang="en-US" altLang="zh-CN" sz="2400" b="1" dirty="0">
                <a:ea typeface="黑体" pitchFamily="2" charset="-122"/>
              </a:rPr>
              <a:t>X</a:t>
            </a:r>
            <a:r>
              <a:rPr lang="en-US" altLang="zh-CN" sz="2400" b="1" baseline="-30000" dirty="0">
                <a:ea typeface="黑体" pitchFamily="2" charset="-122"/>
              </a:rPr>
              <a:t>2</a:t>
            </a:r>
            <a:r>
              <a:rPr lang="zh-CN" altLang="en-US" sz="2400" b="1" dirty="0" smtClean="0">
                <a:ea typeface="黑体" pitchFamily="2" charset="-122"/>
              </a:rPr>
              <a:t>，        </a:t>
            </a:r>
            <a:r>
              <a:rPr lang="en-US" altLang="zh-CN" sz="2400" b="1" dirty="0" smtClean="0">
                <a:ea typeface="黑体" pitchFamily="2" charset="-122"/>
              </a:rPr>
              <a:t>σ(X</a:t>
            </a:r>
            <a:r>
              <a:rPr lang="en-US" altLang="zh-CN" sz="2400" b="1" baseline="-30000" dirty="0" smtClean="0">
                <a:ea typeface="黑体" pitchFamily="2" charset="-122"/>
              </a:rPr>
              <a:t>1</a:t>
            </a:r>
            <a:r>
              <a:rPr lang="en-US" altLang="zh-CN" sz="2400" b="1" dirty="0">
                <a:ea typeface="黑体" pitchFamily="2" charset="-122"/>
              </a:rPr>
              <a:t>+ X</a:t>
            </a:r>
            <a:r>
              <a:rPr lang="en-US" altLang="zh-CN" sz="2400" b="1" baseline="-30000" dirty="0">
                <a:ea typeface="黑体" pitchFamily="2" charset="-122"/>
              </a:rPr>
              <a:t>2</a:t>
            </a:r>
            <a:r>
              <a:rPr lang="en-US" altLang="zh-CN" sz="2400" b="1" dirty="0">
                <a:ea typeface="黑体" pitchFamily="2" charset="-122"/>
              </a:rPr>
              <a:t>)≠σ(X</a:t>
            </a:r>
            <a:r>
              <a:rPr lang="en-US" altLang="zh-CN" sz="2400" b="1" baseline="-30000" dirty="0">
                <a:ea typeface="黑体" pitchFamily="2" charset="-122"/>
              </a:rPr>
              <a:t>1</a:t>
            </a:r>
            <a:r>
              <a:rPr lang="en-US" altLang="zh-CN" sz="2400" b="1" dirty="0">
                <a:ea typeface="黑体" pitchFamily="2" charset="-122"/>
              </a:rPr>
              <a:t>)+ σ(X</a:t>
            </a:r>
            <a:r>
              <a:rPr lang="en-US" altLang="zh-CN" sz="2400" b="1" baseline="-30000" dirty="0">
                <a:ea typeface="黑体" pitchFamily="2" charset="-122"/>
              </a:rPr>
              <a:t>2</a:t>
            </a:r>
            <a:r>
              <a:rPr lang="en-US" altLang="zh-CN" sz="2400" b="1" dirty="0">
                <a:ea typeface="黑体" pitchFamily="2" charset="-122"/>
              </a:rPr>
              <a:t>) </a:t>
            </a:r>
            <a:r>
              <a:rPr lang="en-US" altLang="zh-CN" sz="2400" dirty="0"/>
              <a:t> </a:t>
            </a:r>
          </a:p>
        </p:txBody>
      </p:sp>
      <p:sp>
        <p:nvSpPr>
          <p:cNvPr id="37897" name="Text Box 9"/>
          <p:cNvSpPr txBox="1">
            <a:spLocks noChangeArrowheads="1"/>
          </p:cNvSpPr>
          <p:nvPr/>
        </p:nvSpPr>
        <p:spPr bwMode="auto">
          <a:xfrm>
            <a:off x="571500" y="4388643"/>
            <a:ext cx="2362200" cy="519113"/>
          </a:xfrm>
          <a:prstGeom prst="rect">
            <a:avLst/>
          </a:prstGeom>
          <a:noFill/>
          <a:ln w="9525">
            <a:noFill/>
            <a:miter lim="800000"/>
            <a:headEnd/>
            <a:tailEnd/>
          </a:ln>
          <a:effectLst/>
        </p:spPr>
        <p:txBody>
          <a:bodyPr>
            <a:spAutoFit/>
          </a:bodyPr>
          <a:lstStyle/>
          <a:p>
            <a:pPr>
              <a:spcBef>
                <a:spcPct val="50000"/>
              </a:spcBef>
            </a:pPr>
            <a:r>
              <a:rPr lang="zh-CN" altLang="en-US" sz="2800" b="1" dirty="0">
                <a:ea typeface="黑体" pitchFamily="2" charset="-122"/>
              </a:rPr>
              <a:t>而应为：</a:t>
            </a:r>
            <a:r>
              <a:rPr lang="zh-CN" altLang="en-US" sz="2800" dirty="0"/>
              <a:t> </a:t>
            </a:r>
          </a:p>
        </p:txBody>
      </p:sp>
      <p:graphicFrame>
        <p:nvGraphicFramePr>
          <p:cNvPr id="37898" name="Object 10"/>
          <p:cNvGraphicFramePr>
            <a:graphicFrameLocks noChangeAspect="1"/>
          </p:cNvGraphicFramePr>
          <p:nvPr>
            <p:extLst>
              <p:ext uri="{D42A27DB-BD31-4B8C-83A1-F6EECF244321}">
                <p14:modId xmlns:p14="http://schemas.microsoft.com/office/powerpoint/2010/main" val="1693040288"/>
              </p:ext>
            </p:extLst>
          </p:nvPr>
        </p:nvGraphicFramePr>
        <p:xfrm>
          <a:off x="2167731" y="4581128"/>
          <a:ext cx="5722938" cy="530225"/>
        </p:xfrm>
        <a:graphic>
          <a:graphicData uri="http://schemas.openxmlformats.org/presentationml/2006/ole">
            <mc:AlternateContent xmlns:mc="http://schemas.openxmlformats.org/markup-compatibility/2006">
              <mc:Choice xmlns:v="urn:schemas-microsoft-com:vml" Requires="v">
                <p:oleObj spid="_x0000_s38018" name="公式" r:id="rId6" imgW="3911400" imgH="368280" progId="Equation.3">
                  <p:embed/>
                </p:oleObj>
              </mc:Choice>
              <mc:Fallback>
                <p:oleObj name="公式" r:id="rId6" imgW="3911400" imgH="368280" progId="Equation.3">
                  <p:embed/>
                  <p:pic>
                    <p:nvPicPr>
                      <p:cNvPr id="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7731" y="4581128"/>
                        <a:ext cx="5722938"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900" name="Text Box 12"/>
          <p:cNvSpPr txBox="1">
            <a:spLocks noChangeArrowheads="1"/>
          </p:cNvSpPr>
          <p:nvPr/>
        </p:nvSpPr>
        <p:spPr bwMode="auto">
          <a:xfrm>
            <a:off x="609600" y="5500687"/>
            <a:ext cx="7620000" cy="519113"/>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sym typeface="Wingdings" pitchFamily="2" charset="2"/>
              </a:rPr>
              <a:t></a:t>
            </a:r>
            <a:r>
              <a:rPr lang="en-US" altLang="zh-CN" sz="2800" b="1" dirty="0">
                <a:ea typeface="黑体" pitchFamily="2" charset="-122"/>
              </a:rPr>
              <a:t>  </a:t>
            </a:r>
            <a:r>
              <a:rPr lang="zh-CN" altLang="en-US" sz="2800" b="1" dirty="0">
                <a:ea typeface="黑体" pitchFamily="2" charset="-122"/>
              </a:rPr>
              <a:t>方差具有可加性，标准差不具有可加性。</a:t>
            </a:r>
            <a:r>
              <a:rPr lang="zh-CN" altLang="en-US" sz="2800" dirty="0"/>
              <a:t> </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quarter" idx="10"/>
          </p:nvPr>
        </p:nvSpPr>
        <p:spPr/>
        <p:txBody>
          <a:bodyPr/>
          <a:lstStyle/>
          <a:p>
            <a:pPr>
              <a:defRPr/>
            </a:pPr>
            <a:fld id="{8DF33DE8-342C-4F29-8E38-AC7737E9BA57}" type="datetime1">
              <a:rPr lang="zh-CN" altLang="en-US"/>
              <a:pPr>
                <a:defRPr/>
              </a:pPr>
              <a:t>2016/3/16</a:t>
            </a:fld>
            <a:endParaRPr lang="en-US" altLang="zh-CN"/>
          </a:p>
        </p:txBody>
      </p:sp>
      <p:sp>
        <p:nvSpPr>
          <p:cNvPr id="6" name="页脚占位符 5"/>
          <p:cNvSpPr>
            <a:spLocks noGrp="1"/>
          </p:cNvSpPr>
          <p:nvPr>
            <p:ph type="ftr" sz="quarter" idx="11"/>
          </p:nvPr>
        </p:nvSpPr>
        <p:spPr/>
        <p:txBody>
          <a:bodyPr/>
          <a:lstStyle/>
          <a:p>
            <a:pPr>
              <a:defRPr/>
            </a:pPr>
            <a:r>
              <a:rPr lang="en-US" altLang="zh-CN"/>
              <a:t>中级概率1</a:t>
            </a:r>
          </a:p>
        </p:txBody>
      </p:sp>
      <p:sp>
        <p:nvSpPr>
          <p:cNvPr id="7" name="灯片编号占位符 6"/>
          <p:cNvSpPr>
            <a:spLocks noGrp="1"/>
          </p:cNvSpPr>
          <p:nvPr>
            <p:ph type="sldNum" sz="quarter" idx="12"/>
          </p:nvPr>
        </p:nvSpPr>
        <p:spPr/>
        <p:txBody>
          <a:bodyPr/>
          <a:lstStyle/>
          <a:p>
            <a:pPr>
              <a:defRPr/>
            </a:pPr>
            <a:fld id="{B499DD0B-4E60-455F-BBA2-FD08A0598251}" type="slidenum">
              <a:rPr lang="en-US" altLang="zh-CN"/>
              <a:pPr>
                <a:defRPr/>
              </a:pPr>
              <a:t>49</a:t>
            </a:fld>
            <a:endParaRPr lang="en-US" altLang="zh-CN"/>
          </a:p>
        </p:txBody>
      </p:sp>
      <p:sp>
        <p:nvSpPr>
          <p:cNvPr id="24583" name="Rectangle 3"/>
          <p:cNvSpPr>
            <a:spLocks noGrp="1" noChangeArrowheads="1"/>
          </p:cNvSpPr>
          <p:nvPr>
            <p:ph type="body" sz="half" idx="1"/>
          </p:nvPr>
        </p:nvSpPr>
        <p:spPr>
          <a:xfrm>
            <a:off x="395536" y="402679"/>
            <a:ext cx="8424862" cy="5762625"/>
          </a:xfrm>
        </p:spPr>
        <p:txBody>
          <a:bodyPr/>
          <a:lstStyle/>
          <a:p>
            <a:pPr eaLnBrk="1" hangingPunct="1">
              <a:lnSpc>
                <a:spcPct val="130000"/>
              </a:lnSpc>
              <a:buFontTx/>
              <a:buNone/>
            </a:pPr>
            <a:r>
              <a:rPr lang="zh-CN" altLang="en-US" sz="2400" b="1" dirty="0" smtClean="0"/>
              <a:t>例</a:t>
            </a:r>
            <a:r>
              <a:rPr lang="en-US" altLang="zh-CN" sz="2400" b="1" dirty="0" smtClean="0"/>
              <a:t>1</a:t>
            </a:r>
            <a:r>
              <a:rPr lang="zh-CN" altLang="en-US" sz="2400" b="1" dirty="0" smtClean="0"/>
              <a:t>，离散随机变量分布列为</a:t>
            </a:r>
            <a:r>
              <a:rPr lang="en-US" altLang="zh-CN" sz="2400" b="1" dirty="0" smtClean="0"/>
              <a:t>:</a:t>
            </a:r>
          </a:p>
          <a:p>
            <a:pPr eaLnBrk="1" hangingPunct="1">
              <a:lnSpc>
                <a:spcPct val="130000"/>
              </a:lnSpc>
              <a:buFontTx/>
              <a:buNone/>
            </a:pPr>
            <a:r>
              <a:rPr lang="en-US" altLang="zh-CN" sz="2400" b="1" dirty="0" smtClean="0"/>
              <a:t> X      -1          0            1</a:t>
            </a:r>
          </a:p>
          <a:p>
            <a:pPr eaLnBrk="1" hangingPunct="1">
              <a:lnSpc>
                <a:spcPct val="130000"/>
              </a:lnSpc>
              <a:buFontTx/>
              <a:buNone/>
            </a:pPr>
            <a:r>
              <a:rPr lang="en-US" altLang="zh-CN" sz="2400" b="1" dirty="0" smtClean="0"/>
              <a:t> P     0.1      0.2       0.7</a:t>
            </a:r>
          </a:p>
          <a:p>
            <a:pPr eaLnBrk="1" hangingPunct="1">
              <a:lnSpc>
                <a:spcPct val="130000"/>
              </a:lnSpc>
              <a:buFontTx/>
              <a:buNone/>
            </a:pPr>
            <a:r>
              <a:rPr kumimoji="0" lang="zh-CN" altLang="en-US" sz="2400" b="1" dirty="0" smtClean="0"/>
              <a:t>求该</a:t>
            </a:r>
            <a:r>
              <a:rPr lang="zh-CN" altLang="en-US" sz="2400" b="1" dirty="0" smtClean="0"/>
              <a:t>随机变量</a:t>
            </a:r>
            <a:r>
              <a:rPr kumimoji="0" lang="zh-CN" altLang="en-US" sz="2400" b="1" dirty="0" smtClean="0"/>
              <a:t>的</a:t>
            </a:r>
            <a:r>
              <a:rPr lang="zh-CN" altLang="en-US" sz="2400" b="1" dirty="0" smtClean="0"/>
              <a:t>均值、方差和标准差</a:t>
            </a:r>
          </a:p>
          <a:p>
            <a:pPr eaLnBrk="1" hangingPunct="1">
              <a:lnSpc>
                <a:spcPct val="130000"/>
              </a:lnSpc>
              <a:buFontTx/>
              <a:buNone/>
            </a:pPr>
            <a:r>
              <a:rPr lang="zh-CN" altLang="en-US" sz="2400" b="1" dirty="0" smtClean="0"/>
              <a:t> </a:t>
            </a:r>
            <a:r>
              <a:rPr lang="en-US" altLang="zh-CN" sz="2400" b="1" dirty="0" smtClean="0"/>
              <a:t>E(X)=                  = -1×0.1+0×0.2+1×0.7=0.6</a:t>
            </a:r>
          </a:p>
          <a:p>
            <a:pPr eaLnBrk="1" hangingPunct="1">
              <a:lnSpc>
                <a:spcPct val="130000"/>
              </a:lnSpc>
              <a:buFontTx/>
              <a:buNone/>
            </a:pPr>
            <a:endParaRPr lang="en-US" altLang="zh-CN" sz="2400" b="1" dirty="0" smtClean="0"/>
          </a:p>
          <a:p>
            <a:pPr eaLnBrk="1" hangingPunct="1">
              <a:lnSpc>
                <a:spcPct val="130000"/>
              </a:lnSpc>
              <a:buFontTx/>
              <a:buNone/>
            </a:pPr>
            <a:r>
              <a:rPr lang="en-US" altLang="zh-CN" sz="2400" b="1" dirty="0" smtClean="0"/>
              <a:t>   </a:t>
            </a:r>
          </a:p>
          <a:p>
            <a:pPr eaLnBrk="1" hangingPunct="1">
              <a:buFontTx/>
              <a:buNone/>
            </a:pPr>
            <a:endParaRPr lang="en-US" altLang="zh-CN" sz="2400" b="1" dirty="0" smtClean="0"/>
          </a:p>
          <a:p>
            <a:pPr eaLnBrk="1" hangingPunct="1"/>
            <a:endParaRPr lang="en-US" altLang="zh-CN" sz="2800" dirty="0" smtClean="0"/>
          </a:p>
        </p:txBody>
      </p:sp>
      <p:graphicFrame>
        <p:nvGraphicFramePr>
          <p:cNvPr id="24578" name="Object 11"/>
          <p:cNvGraphicFramePr>
            <a:graphicFrameLocks noGrp="1" noChangeAspect="1"/>
          </p:cNvGraphicFramePr>
          <p:nvPr>
            <p:ph sz="half" idx="2"/>
            <p:extLst>
              <p:ext uri="{D42A27DB-BD31-4B8C-83A1-F6EECF244321}">
                <p14:modId xmlns:p14="http://schemas.microsoft.com/office/powerpoint/2010/main" val="2165230374"/>
              </p:ext>
            </p:extLst>
          </p:nvPr>
        </p:nvGraphicFramePr>
        <p:xfrm>
          <a:off x="1691680" y="4149080"/>
          <a:ext cx="5256213" cy="2211388"/>
        </p:xfrm>
        <a:graphic>
          <a:graphicData uri="http://schemas.openxmlformats.org/presentationml/2006/ole">
            <mc:AlternateContent xmlns:mc="http://schemas.openxmlformats.org/markup-compatibility/2006">
              <mc:Choice xmlns:v="urn:schemas-microsoft-com:vml" Requires="v">
                <p:oleObj spid="_x0000_s248994" name="Equation" r:id="rId3" imgW="2717640" imgH="1143000" progId="Equation.DSMT4">
                  <p:embed/>
                </p:oleObj>
              </mc:Choice>
              <mc:Fallback>
                <p:oleObj name="Equation" r:id="rId3" imgW="2717640" imgH="1143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4149080"/>
                        <a:ext cx="5256213" cy="221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816403716"/>
              </p:ext>
            </p:extLst>
          </p:nvPr>
        </p:nvGraphicFramePr>
        <p:xfrm>
          <a:off x="1475656" y="2636912"/>
          <a:ext cx="1122363" cy="742950"/>
        </p:xfrm>
        <a:graphic>
          <a:graphicData uri="http://schemas.openxmlformats.org/presentationml/2006/ole">
            <mc:AlternateContent xmlns:mc="http://schemas.openxmlformats.org/markup-compatibility/2006">
              <mc:Choice xmlns:v="urn:schemas-microsoft-com:vml" Requires="v">
                <p:oleObj spid="_x0000_s248995" name="Equation" r:id="rId5" imgW="469800" imgH="342720" progId="Equation.DSMT4">
                  <p:embed/>
                </p:oleObj>
              </mc:Choice>
              <mc:Fallback>
                <p:oleObj name="Equation" r:id="rId5" imgW="469800" imgH="342720" progId="Equation.DSMT4">
                  <p:embed/>
                  <p:pic>
                    <p:nvPicPr>
                      <p:cNvPr id="0" name="Object 4"/>
                      <p:cNvPicPr>
                        <a:picLocks noChangeAspect="1" noChangeArrowheads="1"/>
                      </p:cNvPicPr>
                      <p:nvPr/>
                    </p:nvPicPr>
                    <p:blipFill>
                      <a:blip r:embed="rId6"/>
                      <a:srcRect/>
                      <a:stretch>
                        <a:fillRect/>
                      </a:stretch>
                    </p:blipFill>
                    <p:spPr bwMode="auto">
                      <a:xfrm>
                        <a:off x="1475656" y="2636912"/>
                        <a:ext cx="1122363"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040192470"/>
              </p:ext>
            </p:extLst>
          </p:nvPr>
        </p:nvGraphicFramePr>
        <p:xfrm>
          <a:off x="683568" y="3501008"/>
          <a:ext cx="3240360" cy="774948"/>
        </p:xfrm>
        <a:graphic>
          <a:graphicData uri="http://schemas.openxmlformats.org/presentationml/2006/ole">
            <mc:AlternateContent xmlns:mc="http://schemas.openxmlformats.org/markup-compatibility/2006">
              <mc:Choice xmlns:v="urn:schemas-microsoft-com:vml" Requires="v">
                <p:oleObj spid="_x0000_s248996" name="Equation" r:id="rId7" imgW="1676160" imgH="342720" progId="Equation.DSMT4">
                  <p:embed/>
                </p:oleObj>
              </mc:Choice>
              <mc:Fallback>
                <p:oleObj name="Equation" r:id="rId7" imgW="1676160" imgH="342720" progId="Equation.DSMT4">
                  <p:embed/>
                  <p:pic>
                    <p:nvPicPr>
                      <p:cNvPr id="0" name=""/>
                      <p:cNvPicPr/>
                      <p:nvPr/>
                    </p:nvPicPr>
                    <p:blipFill>
                      <a:blip r:embed="rId8"/>
                      <a:stretch>
                        <a:fillRect/>
                      </a:stretch>
                    </p:blipFill>
                    <p:spPr>
                      <a:xfrm>
                        <a:off x="683568" y="3501008"/>
                        <a:ext cx="3240360" cy="774948"/>
                      </a:xfrm>
                      <a:prstGeom prst="rect">
                        <a:avLst/>
                      </a:prstGeom>
                    </p:spPr>
                  </p:pic>
                </p:oleObj>
              </mc:Fallback>
            </mc:AlternateContent>
          </a:graphicData>
        </a:graphic>
      </p:graphicFrame>
    </p:spTree>
    <p:extLst>
      <p:ext uri="{BB962C8B-B14F-4D97-AF65-F5344CB8AC3E}">
        <p14:creationId xmlns:p14="http://schemas.microsoft.com/office/powerpoint/2010/main" val="25127233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457200" y="547688"/>
            <a:ext cx="67056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随机事件的特征</a:t>
            </a:r>
          </a:p>
        </p:txBody>
      </p:sp>
      <p:grpSp>
        <p:nvGrpSpPr>
          <p:cNvPr id="6150" name="Group 6"/>
          <p:cNvGrpSpPr>
            <a:grpSpLocks/>
          </p:cNvGrpSpPr>
          <p:nvPr/>
        </p:nvGrpSpPr>
        <p:grpSpPr bwMode="auto">
          <a:xfrm>
            <a:off x="683568" y="1124744"/>
            <a:ext cx="8077200" cy="4706937"/>
            <a:chOff x="432" y="779"/>
            <a:chExt cx="5088" cy="2965"/>
          </a:xfrm>
        </p:grpSpPr>
        <p:sp>
          <p:nvSpPr>
            <p:cNvPr id="6147" name="Text Box 3"/>
            <p:cNvSpPr txBox="1">
              <a:spLocks noChangeArrowheads="1"/>
            </p:cNvSpPr>
            <p:nvPr/>
          </p:nvSpPr>
          <p:spPr bwMode="auto">
            <a:xfrm>
              <a:off x="432" y="779"/>
              <a:ext cx="5088" cy="2965"/>
            </a:xfrm>
            <a:prstGeom prst="rect">
              <a:avLst/>
            </a:prstGeom>
            <a:noFill/>
            <a:ln w="9525">
              <a:noFill/>
              <a:miter lim="800000"/>
              <a:headEnd/>
              <a:tailEnd/>
            </a:ln>
            <a:effectLst/>
          </p:spPr>
          <p:txBody>
            <a:bodyPr>
              <a:spAutoFit/>
            </a:bodyPr>
            <a:lstStyle/>
            <a:p>
              <a:pPr>
                <a:lnSpc>
                  <a:spcPct val="120000"/>
                </a:lnSpc>
              </a:pPr>
              <a:r>
                <a:rPr lang="en-US" altLang="zh-CN" sz="2800" b="1" dirty="0">
                  <a:ea typeface="黑体" pitchFamily="2" charset="-122"/>
                </a:rPr>
                <a:t>—— </a:t>
              </a:r>
              <a:r>
                <a:rPr lang="zh-CN" altLang="en-US" sz="2800" b="1" dirty="0">
                  <a:ea typeface="黑体" pitchFamily="2" charset="-122"/>
                </a:rPr>
                <a:t>任一事件</a:t>
              </a:r>
              <a:r>
                <a:rPr lang="en-US" altLang="zh-CN" sz="2800" b="1" dirty="0">
                  <a:ea typeface="黑体" pitchFamily="2" charset="-122"/>
                </a:rPr>
                <a:t>A</a:t>
              </a:r>
              <a:r>
                <a:rPr lang="zh-CN" altLang="en-US" sz="2800" b="1" dirty="0">
                  <a:ea typeface="黑体" pitchFamily="2" charset="-122"/>
                </a:rPr>
                <a:t>是相应样本空间</a:t>
              </a:r>
              <a:r>
                <a:rPr lang="en-US" altLang="zh-CN" sz="2800" b="1" dirty="0">
                  <a:ea typeface="黑体" pitchFamily="2" charset="-122"/>
                </a:rPr>
                <a:t>Ω</a:t>
              </a:r>
              <a:r>
                <a:rPr lang="zh-CN" altLang="en-US" sz="2800" b="1" dirty="0">
                  <a:ea typeface="黑体" pitchFamily="2" charset="-122"/>
                </a:rPr>
                <a:t>中的一个子集。</a:t>
              </a:r>
            </a:p>
            <a:p>
              <a:pPr>
                <a:lnSpc>
                  <a:spcPct val="120000"/>
                </a:lnSpc>
              </a:pPr>
              <a:r>
                <a:rPr lang="en-US" altLang="zh-CN" sz="2800" b="1" dirty="0">
                  <a:ea typeface="黑体" pitchFamily="2" charset="-122"/>
                </a:rPr>
                <a:t>—— </a:t>
              </a:r>
              <a:r>
                <a:rPr lang="zh-CN" altLang="en-US" sz="2800" b="1" dirty="0">
                  <a:ea typeface="黑体" pitchFamily="2" charset="-122"/>
                </a:rPr>
                <a:t>事件</a:t>
              </a:r>
              <a:r>
                <a:rPr lang="en-US" altLang="zh-CN" sz="2800" b="1" dirty="0">
                  <a:ea typeface="黑体" pitchFamily="2" charset="-122"/>
                </a:rPr>
                <a:t>A</a:t>
              </a:r>
              <a:r>
                <a:rPr lang="zh-CN" altLang="en-US" sz="2800" b="1" dirty="0">
                  <a:ea typeface="黑体" pitchFamily="2" charset="-122"/>
                </a:rPr>
                <a:t>发生当且仅当（     ）</a:t>
              </a:r>
              <a:r>
                <a:rPr lang="en-US" altLang="zh-CN" sz="2800" b="1" dirty="0">
                  <a:ea typeface="黑体" pitchFamily="2" charset="-122"/>
                </a:rPr>
                <a:t>A	</a:t>
              </a:r>
              <a:r>
                <a:rPr lang="zh-CN" altLang="en-US" sz="2800" b="1" dirty="0">
                  <a:ea typeface="黑体" pitchFamily="2" charset="-122"/>
                </a:rPr>
                <a:t>中某一样本点 </a:t>
              </a:r>
            </a:p>
            <a:p>
              <a:pPr>
                <a:lnSpc>
                  <a:spcPct val="120000"/>
                </a:lnSpc>
              </a:pPr>
              <a:r>
                <a:rPr lang="zh-CN" altLang="en-US" sz="2800" b="1" dirty="0">
                  <a:ea typeface="黑体" pitchFamily="2" charset="-122"/>
                </a:rPr>
                <a:t>         发生。</a:t>
              </a:r>
            </a:p>
            <a:p>
              <a:pPr>
                <a:lnSpc>
                  <a:spcPct val="120000"/>
                </a:lnSpc>
              </a:pPr>
              <a:r>
                <a:rPr lang="en-US" altLang="zh-CN" sz="2800" b="1" dirty="0">
                  <a:solidFill>
                    <a:srgbClr val="FF0000"/>
                  </a:solidFill>
                  <a:ea typeface="黑体" pitchFamily="2" charset="-122"/>
                </a:rPr>
                <a:t>—— </a:t>
              </a:r>
              <a:r>
                <a:rPr lang="zh-CN" altLang="en-US" sz="2800" b="1" dirty="0">
                  <a:solidFill>
                    <a:srgbClr val="FF0000"/>
                  </a:solidFill>
                  <a:ea typeface="黑体" pitchFamily="2" charset="-122"/>
                </a:rPr>
                <a:t>事件</a:t>
              </a:r>
              <a:r>
                <a:rPr lang="en-US" altLang="zh-CN" sz="2800" b="1" dirty="0">
                  <a:solidFill>
                    <a:srgbClr val="FF0000"/>
                  </a:solidFill>
                  <a:ea typeface="黑体" pitchFamily="2" charset="-122"/>
                </a:rPr>
                <a:t>A</a:t>
              </a:r>
              <a:r>
                <a:rPr lang="zh-CN" altLang="en-US" sz="2800" b="1" dirty="0">
                  <a:solidFill>
                    <a:srgbClr val="FF0000"/>
                  </a:solidFill>
                  <a:ea typeface="黑体" pitchFamily="2" charset="-122"/>
                </a:rPr>
                <a:t>的表示可用集合，也可用语言，但所用          </a:t>
              </a:r>
            </a:p>
            <a:p>
              <a:pPr>
                <a:lnSpc>
                  <a:spcPct val="120000"/>
                </a:lnSpc>
              </a:pPr>
              <a:r>
                <a:rPr lang="zh-CN" altLang="en-US" sz="2800" b="1" dirty="0">
                  <a:solidFill>
                    <a:srgbClr val="FF0000"/>
                  </a:solidFill>
                  <a:ea typeface="黑体" pitchFamily="2" charset="-122"/>
                </a:rPr>
                <a:t>         语言要大家明白无误。</a:t>
              </a:r>
            </a:p>
            <a:p>
              <a:pPr>
                <a:lnSpc>
                  <a:spcPct val="120000"/>
                </a:lnSpc>
              </a:pPr>
              <a:r>
                <a:rPr lang="en-US" altLang="zh-CN" sz="2800" b="1" dirty="0">
                  <a:ea typeface="黑体" pitchFamily="2" charset="-122"/>
                </a:rPr>
                <a:t>—— </a:t>
              </a:r>
              <a:r>
                <a:rPr lang="zh-CN" altLang="en-US" sz="2800" b="1" dirty="0">
                  <a:ea typeface="黑体" pitchFamily="2" charset="-122"/>
                </a:rPr>
                <a:t>任一样本空间</a:t>
              </a:r>
              <a:r>
                <a:rPr lang="en-US" altLang="zh-CN" sz="2800" b="1" dirty="0">
                  <a:ea typeface="黑体" pitchFamily="2" charset="-122"/>
                </a:rPr>
                <a:t>Ω</a:t>
              </a:r>
              <a:r>
                <a:rPr lang="zh-CN" altLang="en-US" sz="2800" b="1" dirty="0">
                  <a:ea typeface="黑体" pitchFamily="2" charset="-122"/>
                </a:rPr>
                <a:t>有一个最大子集即</a:t>
              </a:r>
              <a:r>
                <a:rPr lang="en-US" altLang="zh-CN" sz="2800" b="1" dirty="0">
                  <a:ea typeface="黑体" pitchFamily="2" charset="-122"/>
                </a:rPr>
                <a:t>Ω</a:t>
              </a:r>
              <a:r>
                <a:rPr lang="zh-CN" altLang="en-US" sz="2800" b="1" dirty="0">
                  <a:ea typeface="黑体" pitchFamily="2" charset="-122"/>
                </a:rPr>
                <a:t>；它对    </a:t>
              </a:r>
            </a:p>
            <a:p>
              <a:pPr>
                <a:lnSpc>
                  <a:spcPct val="120000"/>
                </a:lnSpc>
              </a:pPr>
              <a:r>
                <a:rPr lang="zh-CN" altLang="en-US" sz="2800" b="1" dirty="0">
                  <a:ea typeface="黑体" pitchFamily="2" charset="-122"/>
                </a:rPr>
                <a:t>         应的事件称为必然事件，仍用</a:t>
              </a:r>
              <a:r>
                <a:rPr lang="en-US" altLang="zh-CN" sz="2800" b="1" dirty="0">
                  <a:ea typeface="黑体" pitchFamily="2" charset="-122"/>
                </a:rPr>
                <a:t>Ω</a:t>
              </a:r>
              <a:r>
                <a:rPr lang="zh-CN" altLang="en-US" sz="2800" b="1" dirty="0">
                  <a:ea typeface="黑体" pitchFamily="2" charset="-122"/>
                </a:rPr>
                <a:t>表示。</a:t>
              </a:r>
            </a:p>
            <a:p>
              <a:pPr>
                <a:lnSpc>
                  <a:spcPct val="120000"/>
                </a:lnSpc>
              </a:pPr>
              <a:r>
                <a:rPr lang="en-US" altLang="zh-CN" sz="2800" b="1" dirty="0">
                  <a:ea typeface="黑体" pitchFamily="2" charset="-122"/>
                </a:rPr>
                <a:t>—— </a:t>
              </a:r>
              <a:r>
                <a:rPr lang="zh-CN" altLang="en-US" sz="2800" b="1" dirty="0">
                  <a:ea typeface="黑体" pitchFamily="2" charset="-122"/>
                </a:rPr>
                <a:t>任一样本空间</a:t>
              </a:r>
              <a:r>
                <a:rPr lang="en-US" altLang="zh-CN" sz="2800" b="1" dirty="0">
                  <a:ea typeface="黑体" pitchFamily="2" charset="-122"/>
                </a:rPr>
                <a:t>Ω</a:t>
              </a:r>
              <a:r>
                <a:rPr lang="zh-CN" altLang="en-US" sz="2800" b="1" dirty="0">
                  <a:ea typeface="黑体" pitchFamily="2" charset="-122"/>
                </a:rPr>
                <a:t>都有一个最小子集即空集，</a:t>
              </a:r>
            </a:p>
            <a:p>
              <a:pPr>
                <a:lnSpc>
                  <a:spcPct val="120000"/>
                </a:lnSpc>
              </a:pPr>
              <a:r>
                <a:rPr lang="zh-CN" altLang="en-US" sz="2800" b="1" dirty="0">
                  <a:ea typeface="黑体" pitchFamily="2" charset="-122"/>
                </a:rPr>
                <a:t>         它对应的事件称为不可能事件，记为</a:t>
              </a:r>
              <a:r>
                <a:rPr lang="en-US" altLang="zh-CN" sz="2800" b="1" dirty="0">
                  <a:ea typeface="黑体" pitchFamily="2" charset="-122"/>
                </a:rPr>
                <a:t>Φ</a:t>
              </a:r>
              <a:endParaRPr lang="en-US" altLang="zh-CN" sz="2800" dirty="0"/>
            </a:p>
          </p:txBody>
        </p:sp>
        <p:sp>
          <p:nvSpPr>
            <p:cNvPr id="6148" name="Freeform 4"/>
            <p:cNvSpPr>
              <a:spLocks/>
            </p:cNvSpPr>
            <p:nvPr/>
          </p:nvSpPr>
          <p:spPr bwMode="auto">
            <a:xfrm>
              <a:off x="3168" y="1262"/>
              <a:ext cx="292" cy="3"/>
            </a:xfrm>
            <a:custGeom>
              <a:avLst/>
              <a:gdLst/>
              <a:ahLst/>
              <a:cxnLst>
                <a:cxn ang="0">
                  <a:pos x="292" y="0"/>
                </a:cxn>
                <a:cxn ang="0">
                  <a:pos x="0" y="3"/>
                </a:cxn>
              </a:cxnLst>
              <a:rect l="0" t="0" r="r" b="b"/>
              <a:pathLst>
                <a:path w="292" h="3">
                  <a:moveTo>
                    <a:pt x="292" y="0"/>
                  </a:moveTo>
                  <a:lnTo>
                    <a:pt x="0" y="3"/>
                  </a:lnTo>
                </a:path>
              </a:pathLst>
            </a:custGeom>
            <a:noFill/>
            <a:ln w="9525">
              <a:solidFill>
                <a:schemeClr val="tx1"/>
              </a:solidFill>
              <a:round/>
              <a:headEnd type="none" w="med" len="med"/>
              <a:tailEnd type="triangle" w="med" len="med"/>
            </a:ln>
            <a:effectLst/>
          </p:spPr>
          <p:txBody>
            <a:bodyPr wrap="none" anchor="ctr"/>
            <a:lstStyle/>
            <a:p>
              <a:endParaRPr lang="zh-CN" altLang="en-US"/>
            </a:p>
          </p:txBody>
        </p:sp>
        <p:sp>
          <p:nvSpPr>
            <p:cNvPr id="6149" name="Freeform 5"/>
            <p:cNvSpPr>
              <a:spLocks/>
            </p:cNvSpPr>
            <p:nvPr/>
          </p:nvSpPr>
          <p:spPr bwMode="auto">
            <a:xfrm>
              <a:off x="3187" y="1348"/>
              <a:ext cx="265" cy="1"/>
            </a:xfrm>
            <a:custGeom>
              <a:avLst/>
              <a:gdLst/>
              <a:ahLst/>
              <a:cxnLst>
                <a:cxn ang="0">
                  <a:pos x="0" y="0"/>
                </a:cxn>
                <a:cxn ang="0">
                  <a:pos x="265" y="0"/>
                </a:cxn>
              </a:cxnLst>
              <a:rect l="0" t="0" r="r" b="b"/>
              <a:pathLst>
                <a:path w="265" h="1">
                  <a:moveTo>
                    <a:pt x="0" y="0"/>
                  </a:moveTo>
                  <a:lnTo>
                    <a:pt x="265" y="0"/>
                  </a:lnTo>
                </a:path>
              </a:pathLst>
            </a:custGeom>
            <a:noFill/>
            <a:ln w="9525">
              <a:solidFill>
                <a:schemeClr val="tx1"/>
              </a:solidFill>
              <a:round/>
              <a:headEnd type="none" w="med" len="med"/>
              <a:tailEnd type="triangle" w="med" len="med"/>
            </a:ln>
            <a:effectLst/>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533400" y="533400"/>
            <a:ext cx="42672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四、常用分布</a:t>
            </a:r>
          </a:p>
        </p:txBody>
      </p:sp>
      <p:sp>
        <p:nvSpPr>
          <p:cNvPr id="38915" name="Text Box 3"/>
          <p:cNvSpPr txBox="1">
            <a:spLocks noChangeArrowheads="1"/>
          </p:cNvSpPr>
          <p:nvPr/>
        </p:nvSpPr>
        <p:spPr bwMode="auto">
          <a:xfrm>
            <a:off x="673100" y="1155700"/>
            <a:ext cx="48768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（一）常用的离散分布</a:t>
            </a:r>
          </a:p>
        </p:txBody>
      </p:sp>
      <p:sp>
        <p:nvSpPr>
          <p:cNvPr id="38916" name="Text Box 4"/>
          <p:cNvSpPr txBox="1">
            <a:spLocks noChangeArrowheads="1"/>
          </p:cNvSpPr>
          <p:nvPr/>
        </p:nvSpPr>
        <p:spPr bwMode="auto">
          <a:xfrm>
            <a:off x="1371600" y="1803400"/>
            <a:ext cx="55626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二项分布</a:t>
            </a:r>
          </a:p>
        </p:txBody>
      </p:sp>
      <p:graphicFrame>
        <p:nvGraphicFramePr>
          <p:cNvPr id="38917" name="Object 5"/>
          <p:cNvGraphicFramePr>
            <a:graphicFrameLocks noChangeAspect="1"/>
          </p:cNvGraphicFramePr>
          <p:nvPr/>
        </p:nvGraphicFramePr>
        <p:xfrm>
          <a:off x="2654300" y="2573338"/>
          <a:ext cx="3822700" cy="474662"/>
        </p:xfrm>
        <a:graphic>
          <a:graphicData uri="http://schemas.openxmlformats.org/presentationml/2006/ole">
            <mc:AlternateContent xmlns:mc="http://schemas.openxmlformats.org/markup-compatibility/2006">
              <mc:Choice xmlns:v="urn:schemas-microsoft-com:vml" Requires="v">
                <p:oleObj spid="_x0000_s251998" name="公式" r:id="rId4" imgW="3073320" imgH="380880" progId="Equation.3">
                  <p:embed/>
                </p:oleObj>
              </mc:Choice>
              <mc:Fallback>
                <p:oleObj name="公式" r:id="rId4" imgW="3073320" imgH="380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4300" y="2573338"/>
                        <a:ext cx="3822700"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8" name="Text Box 6"/>
          <p:cNvSpPr txBox="1">
            <a:spLocks noChangeArrowheads="1"/>
          </p:cNvSpPr>
          <p:nvPr/>
        </p:nvSpPr>
        <p:spPr bwMode="auto">
          <a:xfrm>
            <a:off x="1066800" y="3200400"/>
            <a:ext cx="5105400" cy="519113"/>
          </a:xfrm>
          <a:prstGeom prst="rect">
            <a:avLst/>
          </a:prstGeom>
          <a:noFill/>
          <a:ln w="9525">
            <a:noFill/>
            <a:miter lim="800000"/>
            <a:headEnd/>
            <a:tailEnd/>
          </a:ln>
          <a:effectLst/>
        </p:spPr>
        <p:txBody>
          <a:bodyPr>
            <a:spAutoFit/>
          </a:bodyPr>
          <a:lstStyle/>
          <a:p>
            <a:pPr>
              <a:spcBef>
                <a:spcPct val="50000"/>
              </a:spcBef>
            </a:pPr>
            <a:r>
              <a:rPr lang="en-US" altLang="zh-CN" sz="2800" b="1" i="1" dirty="0">
                <a:ea typeface="黑体" pitchFamily="2" charset="-122"/>
              </a:rPr>
              <a:t>x </a:t>
            </a:r>
            <a:r>
              <a:rPr lang="en-US" altLang="zh-CN" sz="2800" b="1" dirty="0">
                <a:ea typeface="黑体" pitchFamily="2" charset="-122"/>
              </a:rPr>
              <a:t>=0</a:t>
            </a:r>
            <a:r>
              <a:rPr lang="zh-CN" altLang="en-US" sz="2800" b="1" dirty="0">
                <a:ea typeface="黑体" pitchFamily="2" charset="-122"/>
              </a:rPr>
              <a:t>，</a:t>
            </a:r>
            <a:r>
              <a:rPr lang="en-US" altLang="zh-CN" sz="2800" b="1" dirty="0">
                <a:ea typeface="黑体" pitchFamily="2" charset="-122"/>
              </a:rPr>
              <a:t>1</a:t>
            </a:r>
            <a:r>
              <a:rPr lang="zh-CN" altLang="en-US" sz="2800" b="1" dirty="0">
                <a:ea typeface="黑体" pitchFamily="2" charset="-122"/>
              </a:rPr>
              <a:t>，</a:t>
            </a:r>
            <a:r>
              <a:rPr lang="en-US" altLang="zh-CN" sz="2800" b="1" dirty="0">
                <a:ea typeface="黑体" pitchFamily="2" charset="-122"/>
              </a:rPr>
              <a:t>……</a:t>
            </a:r>
            <a:r>
              <a:rPr lang="zh-CN" altLang="en-US" sz="2800" b="1" dirty="0">
                <a:ea typeface="黑体" pitchFamily="2" charset="-122"/>
              </a:rPr>
              <a:t>，</a:t>
            </a:r>
            <a:r>
              <a:rPr lang="en-US" altLang="zh-CN" sz="2800" b="1" dirty="0">
                <a:ea typeface="黑体" pitchFamily="2" charset="-122"/>
              </a:rPr>
              <a:t>n</a:t>
            </a:r>
          </a:p>
        </p:txBody>
      </p:sp>
      <p:grpSp>
        <p:nvGrpSpPr>
          <p:cNvPr id="38921" name="Group 9"/>
          <p:cNvGrpSpPr>
            <a:grpSpLocks/>
          </p:cNvGrpSpPr>
          <p:nvPr/>
        </p:nvGrpSpPr>
        <p:grpSpPr bwMode="auto">
          <a:xfrm>
            <a:off x="990600" y="3962400"/>
            <a:ext cx="7391400" cy="1289050"/>
            <a:chOff x="768" y="2448"/>
            <a:chExt cx="4656" cy="812"/>
          </a:xfrm>
        </p:grpSpPr>
        <p:sp>
          <p:nvSpPr>
            <p:cNvPr id="38919" name="Text Box 7"/>
            <p:cNvSpPr txBox="1">
              <a:spLocks noChangeArrowheads="1"/>
            </p:cNvSpPr>
            <p:nvPr/>
          </p:nvSpPr>
          <p:spPr bwMode="auto">
            <a:xfrm>
              <a:off x="768" y="2448"/>
              <a:ext cx="4656" cy="812"/>
            </a:xfrm>
            <a:prstGeom prst="rect">
              <a:avLst/>
            </a:prstGeom>
            <a:noFill/>
            <a:ln w="9525">
              <a:noFill/>
              <a:miter lim="800000"/>
              <a:headEnd/>
              <a:tailEnd/>
            </a:ln>
            <a:effectLst/>
          </p:spPr>
          <p:txBody>
            <a:bodyPr>
              <a:spAutoFit/>
            </a:bodyPr>
            <a:lstStyle/>
            <a:p>
              <a:pPr>
                <a:lnSpc>
                  <a:spcPct val="140000"/>
                </a:lnSpc>
                <a:spcBef>
                  <a:spcPct val="50000"/>
                </a:spcBef>
              </a:pPr>
              <a:r>
                <a:rPr lang="en-US" altLang="zh-CN" sz="2800" b="1">
                  <a:ea typeface="黑体" pitchFamily="2" charset="-122"/>
                </a:rPr>
                <a:t>      </a:t>
              </a:r>
              <a:r>
                <a:rPr lang="zh-CN" altLang="en-US" sz="2800" b="1">
                  <a:ea typeface="黑体" pitchFamily="2" charset="-122"/>
                </a:rPr>
                <a:t>其中                         表示从</a:t>
              </a:r>
              <a:r>
                <a:rPr lang="en-US" altLang="zh-CN" sz="2800" b="1">
                  <a:ea typeface="黑体" pitchFamily="2" charset="-122"/>
                </a:rPr>
                <a:t>n</a:t>
              </a:r>
              <a:r>
                <a:rPr lang="zh-CN" altLang="en-US" sz="2800" b="1">
                  <a:ea typeface="黑体" pitchFamily="2" charset="-122"/>
                </a:rPr>
                <a:t>个不同元素取出</a:t>
              </a:r>
              <a:r>
                <a:rPr lang="en-US" altLang="zh-CN" sz="2800" b="1" i="1">
                  <a:ea typeface="黑体" pitchFamily="2" charset="-122"/>
                </a:rPr>
                <a:t>x</a:t>
              </a:r>
              <a:r>
                <a:rPr lang="zh-CN" altLang="en-US" sz="2800" b="1">
                  <a:ea typeface="黑体" pitchFamily="2" charset="-122"/>
                </a:rPr>
                <a:t>个的组合数。</a:t>
              </a:r>
            </a:p>
          </p:txBody>
        </p:sp>
        <p:graphicFrame>
          <p:nvGraphicFramePr>
            <p:cNvPr id="38920" name="Object 8"/>
            <p:cNvGraphicFramePr>
              <a:graphicFrameLocks noChangeAspect="1"/>
            </p:cNvGraphicFramePr>
            <p:nvPr/>
          </p:nvGraphicFramePr>
          <p:xfrm>
            <a:off x="1672" y="2472"/>
            <a:ext cx="1280" cy="483"/>
          </p:xfrm>
          <a:graphic>
            <a:graphicData uri="http://schemas.openxmlformats.org/presentationml/2006/ole">
              <mc:AlternateContent xmlns:mc="http://schemas.openxmlformats.org/markup-compatibility/2006">
                <mc:Choice xmlns:v="urn:schemas-microsoft-com:vml" Requires="v">
                  <p:oleObj spid="_x0000_s251999" name="公式" r:id="rId6" imgW="1777680" imgH="672840" progId="Equation.3">
                    <p:embed/>
                  </p:oleObj>
                </mc:Choice>
                <mc:Fallback>
                  <p:oleObj name="公式" r:id="rId6" imgW="1777680" imgH="6728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2" y="2472"/>
                          <a:ext cx="1280" cy="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8922" name="Text Box 10"/>
          <p:cNvSpPr txBox="1">
            <a:spLocks noChangeArrowheads="1"/>
          </p:cNvSpPr>
          <p:nvPr/>
        </p:nvSpPr>
        <p:spPr bwMode="auto">
          <a:xfrm>
            <a:off x="1524000" y="5424488"/>
            <a:ext cx="5280248" cy="523220"/>
          </a:xfrm>
          <a:prstGeom prst="rect">
            <a:avLst/>
          </a:prstGeom>
          <a:noFill/>
          <a:ln w="9525">
            <a:noFill/>
            <a:miter lim="800000"/>
            <a:headEnd/>
            <a:tailEnd/>
          </a:ln>
          <a:effectLst/>
        </p:spPr>
        <p:txBody>
          <a:bodyPr wrap="square">
            <a:spAutoFit/>
          </a:bodyPr>
          <a:lstStyle/>
          <a:p>
            <a:pPr>
              <a:spcBef>
                <a:spcPct val="50000"/>
              </a:spcBef>
            </a:pPr>
            <a:r>
              <a:rPr lang="zh-CN" altLang="en-US" sz="2800" b="1" dirty="0">
                <a:ea typeface="黑体" pitchFamily="2" charset="-122"/>
              </a:rPr>
              <a:t>记为</a:t>
            </a:r>
            <a:r>
              <a:rPr lang="en-US" altLang="zh-CN" sz="2800" b="1" dirty="0">
                <a:ea typeface="黑体" pitchFamily="2" charset="-122"/>
              </a:rPr>
              <a:t>b</a:t>
            </a:r>
            <a:r>
              <a:rPr lang="zh-CN" altLang="en-US" sz="2800" b="1" dirty="0">
                <a:ea typeface="黑体" pitchFamily="2" charset="-122"/>
              </a:rPr>
              <a:t>（</a:t>
            </a:r>
            <a:r>
              <a:rPr lang="en-US" altLang="zh-CN" sz="2800" b="1" dirty="0">
                <a:ea typeface="黑体" pitchFamily="2" charset="-122"/>
              </a:rPr>
              <a:t>n</a:t>
            </a:r>
            <a:r>
              <a:rPr lang="zh-CN" altLang="en-US" sz="2800" b="1" dirty="0">
                <a:ea typeface="黑体" pitchFamily="2" charset="-122"/>
              </a:rPr>
              <a:t>，</a:t>
            </a:r>
            <a:r>
              <a:rPr lang="en-US" altLang="zh-CN" sz="2800" b="1" dirty="0">
                <a:ea typeface="黑体" pitchFamily="2" charset="-122"/>
              </a:rPr>
              <a:t>p</a:t>
            </a:r>
            <a:r>
              <a:rPr lang="zh-CN" altLang="en-US" sz="2800" b="1" dirty="0" smtClean="0">
                <a:ea typeface="黑体" pitchFamily="2" charset="-122"/>
              </a:rPr>
              <a:t>）或</a:t>
            </a:r>
            <a:r>
              <a:rPr lang="en-US" altLang="zh-CN" sz="2800" b="1" dirty="0" smtClean="0">
                <a:ea typeface="黑体" pitchFamily="2" charset="-122"/>
              </a:rPr>
              <a:t>B</a:t>
            </a:r>
            <a:r>
              <a:rPr lang="zh-CN" altLang="en-US" sz="2800" b="1" dirty="0" smtClean="0">
                <a:ea typeface="黑体" pitchFamily="2" charset="-122"/>
              </a:rPr>
              <a:t>（</a:t>
            </a:r>
            <a:r>
              <a:rPr lang="en-US" altLang="zh-CN" sz="2800" b="1" dirty="0" smtClean="0">
                <a:ea typeface="黑体" pitchFamily="2" charset="-122"/>
              </a:rPr>
              <a:t>n</a:t>
            </a:r>
            <a:r>
              <a:rPr lang="zh-CN" altLang="en-US" sz="2800" b="1" dirty="0" smtClean="0">
                <a:ea typeface="黑体" pitchFamily="2" charset="-122"/>
              </a:rPr>
              <a:t>，</a:t>
            </a:r>
            <a:r>
              <a:rPr lang="en-US" altLang="zh-CN" sz="2800" b="1" dirty="0" smtClean="0">
                <a:ea typeface="黑体" pitchFamily="2" charset="-122"/>
              </a:rPr>
              <a:t>p</a:t>
            </a:r>
            <a:r>
              <a:rPr lang="zh-CN" altLang="en-US" sz="2800" b="1" dirty="0" smtClean="0">
                <a:ea typeface="黑体" pitchFamily="2" charset="-122"/>
              </a:rPr>
              <a:t>）</a:t>
            </a:r>
            <a:endParaRPr lang="zh-CN" altLang="en-US" sz="2800" b="1" dirty="0">
              <a:ea typeface="黑体" pitchFamily="2" charset="-122"/>
            </a:endParaRPr>
          </a:p>
        </p:txBody>
      </p:sp>
    </p:spTree>
    <p:extLst>
      <p:ext uri="{BB962C8B-B14F-4D97-AF65-F5344CB8AC3E}">
        <p14:creationId xmlns:p14="http://schemas.microsoft.com/office/powerpoint/2010/main" val="29534824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533400" y="533400"/>
            <a:ext cx="42672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四、常用分布</a:t>
            </a:r>
          </a:p>
        </p:txBody>
      </p:sp>
      <p:sp>
        <p:nvSpPr>
          <p:cNvPr id="38915" name="Text Box 3"/>
          <p:cNvSpPr txBox="1">
            <a:spLocks noChangeArrowheads="1"/>
          </p:cNvSpPr>
          <p:nvPr/>
        </p:nvSpPr>
        <p:spPr bwMode="auto">
          <a:xfrm>
            <a:off x="673100" y="1155700"/>
            <a:ext cx="4876800" cy="519113"/>
          </a:xfrm>
          <a:prstGeom prst="rect">
            <a:avLst/>
          </a:prstGeom>
          <a:noFill/>
          <a:ln w="9525">
            <a:noFill/>
            <a:miter lim="800000"/>
            <a:headEnd/>
            <a:tailEnd/>
          </a:ln>
          <a:effectLst/>
        </p:spPr>
        <p:txBody>
          <a:bodyPr>
            <a:spAutoFit/>
          </a:bodyPr>
          <a:lstStyle/>
          <a:p>
            <a:pPr>
              <a:spcBef>
                <a:spcPct val="50000"/>
              </a:spcBef>
            </a:pPr>
            <a:r>
              <a:rPr lang="zh-CN" altLang="en-US" sz="2800" b="1" dirty="0">
                <a:ea typeface="黑体" pitchFamily="2" charset="-122"/>
              </a:rPr>
              <a:t>（一）常用的离散分布</a:t>
            </a:r>
          </a:p>
        </p:txBody>
      </p:sp>
      <p:sp>
        <p:nvSpPr>
          <p:cNvPr id="38916" name="Text Box 4"/>
          <p:cNvSpPr txBox="1">
            <a:spLocks noChangeArrowheads="1"/>
          </p:cNvSpPr>
          <p:nvPr/>
        </p:nvSpPr>
        <p:spPr bwMode="auto">
          <a:xfrm>
            <a:off x="536600" y="1645086"/>
            <a:ext cx="8427888" cy="4185761"/>
          </a:xfrm>
          <a:prstGeom prst="rect">
            <a:avLst/>
          </a:prstGeom>
          <a:noFill/>
          <a:ln w="9525">
            <a:noFill/>
            <a:miter lim="800000"/>
            <a:headEnd/>
            <a:tailEnd/>
          </a:ln>
          <a:effectLst/>
        </p:spPr>
        <p:txBody>
          <a:bodyPr wrap="square">
            <a:spAutoFit/>
          </a:bodyPr>
          <a:lstStyle/>
          <a:p>
            <a:pPr marL="457200" indent="-457200">
              <a:spcBef>
                <a:spcPct val="50000"/>
              </a:spcBef>
              <a:buFont typeface="Wingdings" pitchFamily="2" charset="2"/>
              <a:buChar char="l"/>
            </a:pPr>
            <a:r>
              <a:rPr lang="zh-CN" altLang="en-US" sz="2800" b="1" dirty="0" smtClean="0">
                <a:ea typeface="黑体" pitchFamily="2" charset="-122"/>
              </a:rPr>
              <a:t>二项分布  （</a:t>
            </a:r>
            <a:r>
              <a:rPr lang="zh-CN" altLang="en-US" sz="2800" b="1" dirty="0" smtClean="0">
                <a:solidFill>
                  <a:srgbClr val="FF0000"/>
                </a:solidFill>
                <a:ea typeface="黑体" pitchFamily="2" charset="-122"/>
              </a:rPr>
              <a:t>用于无限总体 抽样中 或有限总体放回抽样，抽样检验中</a:t>
            </a:r>
            <a:r>
              <a:rPr lang="en-US" altLang="zh-CN" sz="2800" b="1" dirty="0" smtClean="0">
                <a:solidFill>
                  <a:srgbClr val="FF0000"/>
                </a:solidFill>
                <a:ea typeface="黑体" pitchFamily="2" charset="-122"/>
              </a:rPr>
              <a:t>N≥250</a:t>
            </a:r>
            <a:r>
              <a:rPr lang="zh-CN" altLang="en-US" sz="2800" b="1" dirty="0" smtClean="0">
                <a:solidFill>
                  <a:srgbClr val="FF0000"/>
                </a:solidFill>
                <a:ea typeface="黑体" pitchFamily="2" charset="-122"/>
              </a:rPr>
              <a:t>近似看做无限总体</a:t>
            </a:r>
            <a:r>
              <a:rPr lang="zh-CN" altLang="en-US" sz="2800" b="1" dirty="0" smtClean="0">
                <a:ea typeface="黑体" pitchFamily="2" charset="-122"/>
              </a:rPr>
              <a:t>）</a:t>
            </a:r>
            <a:endParaRPr lang="en-US" altLang="zh-CN" sz="2800" b="1" dirty="0" smtClean="0">
              <a:ea typeface="黑体" pitchFamily="2" charset="-122"/>
            </a:endParaRPr>
          </a:p>
          <a:p>
            <a:pPr marL="457200" indent="-457200">
              <a:spcBef>
                <a:spcPct val="50000"/>
              </a:spcBef>
              <a:buFont typeface="Wingdings" pitchFamily="2" charset="2"/>
              <a:buChar char="l"/>
            </a:pPr>
            <a:r>
              <a:rPr lang="zh-CN" altLang="en-US" sz="2800" b="1" dirty="0" smtClean="0">
                <a:ea typeface="黑体" pitchFamily="2" charset="-122"/>
              </a:rPr>
              <a:t>条件</a:t>
            </a:r>
            <a:r>
              <a:rPr lang="en-US" altLang="zh-CN" sz="2800" b="1" dirty="0" smtClean="0">
                <a:ea typeface="黑体" pitchFamily="2" charset="-122"/>
              </a:rPr>
              <a:t>:</a:t>
            </a:r>
          </a:p>
          <a:p>
            <a:pPr>
              <a:spcBef>
                <a:spcPct val="50000"/>
              </a:spcBef>
            </a:pPr>
            <a:r>
              <a:rPr lang="en-US" altLang="zh-CN" sz="2800" b="1" dirty="0" smtClean="0">
                <a:ea typeface="黑体" pitchFamily="2" charset="-122"/>
              </a:rPr>
              <a:t>1)   </a:t>
            </a:r>
            <a:r>
              <a:rPr lang="zh-CN" altLang="en-US" sz="2800" b="1" dirty="0" smtClean="0">
                <a:ea typeface="黑体" pitchFamily="2" charset="-122"/>
              </a:rPr>
              <a:t>重复试验</a:t>
            </a:r>
            <a:r>
              <a:rPr lang="en-US" altLang="zh-CN" sz="2800" b="1" dirty="0" smtClean="0">
                <a:ea typeface="黑体" pitchFamily="2" charset="-122"/>
              </a:rPr>
              <a:t>n</a:t>
            </a:r>
            <a:r>
              <a:rPr lang="zh-CN" altLang="en-US" sz="2800" b="1" dirty="0" smtClean="0">
                <a:ea typeface="黑体" pitchFamily="2" charset="-122"/>
              </a:rPr>
              <a:t>次</a:t>
            </a:r>
            <a:endParaRPr lang="en-US" altLang="zh-CN" sz="2800" b="1" dirty="0" smtClean="0">
              <a:ea typeface="黑体" pitchFamily="2" charset="-122"/>
            </a:endParaRPr>
          </a:p>
          <a:p>
            <a:pPr>
              <a:spcBef>
                <a:spcPct val="50000"/>
              </a:spcBef>
            </a:pPr>
            <a:r>
              <a:rPr lang="en-US" altLang="zh-CN" sz="2800" b="1" dirty="0" smtClean="0">
                <a:ea typeface="黑体" pitchFamily="2" charset="-122"/>
              </a:rPr>
              <a:t>2</a:t>
            </a:r>
            <a:r>
              <a:rPr lang="zh-CN" altLang="en-US" sz="2800" b="1" dirty="0" smtClean="0">
                <a:ea typeface="黑体" pitchFamily="2" charset="-122"/>
              </a:rPr>
              <a:t>）结果相互独立</a:t>
            </a:r>
            <a:endParaRPr lang="en-US" altLang="zh-CN" sz="2800" b="1" dirty="0" smtClean="0">
              <a:ea typeface="黑体" pitchFamily="2" charset="-122"/>
            </a:endParaRPr>
          </a:p>
          <a:p>
            <a:pPr>
              <a:spcBef>
                <a:spcPct val="50000"/>
              </a:spcBef>
            </a:pPr>
            <a:r>
              <a:rPr lang="en-US" altLang="zh-CN" sz="2800" b="1" dirty="0" smtClean="0">
                <a:ea typeface="黑体" pitchFamily="2" charset="-122"/>
              </a:rPr>
              <a:t>3</a:t>
            </a:r>
            <a:r>
              <a:rPr lang="zh-CN" altLang="en-US" sz="2800" b="1" dirty="0" smtClean="0">
                <a:ea typeface="黑体" pitchFamily="2" charset="-122"/>
              </a:rPr>
              <a:t>）仅有</a:t>
            </a:r>
            <a:r>
              <a:rPr lang="en-US" altLang="zh-CN" sz="2800" b="1" dirty="0" smtClean="0">
                <a:ea typeface="黑体" pitchFamily="2" charset="-122"/>
              </a:rPr>
              <a:t>2</a:t>
            </a:r>
            <a:r>
              <a:rPr lang="zh-CN" altLang="en-US" sz="2800" b="1" dirty="0" smtClean="0">
                <a:ea typeface="黑体" pitchFamily="2" charset="-122"/>
              </a:rPr>
              <a:t>个可能结果</a:t>
            </a:r>
            <a:endParaRPr lang="en-US" altLang="zh-CN" sz="2800" b="1" dirty="0" smtClean="0">
              <a:ea typeface="黑体" pitchFamily="2" charset="-122"/>
            </a:endParaRPr>
          </a:p>
          <a:p>
            <a:pPr>
              <a:spcBef>
                <a:spcPct val="50000"/>
              </a:spcBef>
            </a:pPr>
            <a:r>
              <a:rPr lang="en-US" altLang="zh-CN" sz="2800" b="1" dirty="0" smtClean="0">
                <a:ea typeface="黑体" pitchFamily="2" charset="-122"/>
              </a:rPr>
              <a:t>4</a:t>
            </a:r>
            <a:r>
              <a:rPr lang="zh-CN" altLang="en-US" sz="2800" b="1" dirty="0" smtClean="0">
                <a:ea typeface="黑体" pitchFamily="2" charset="-122"/>
              </a:rPr>
              <a:t>）</a:t>
            </a:r>
            <a:r>
              <a:rPr lang="en-US" altLang="zh-CN" sz="2800" b="1" dirty="0" smtClean="0">
                <a:ea typeface="黑体" pitchFamily="2" charset="-122"/>
              </a:rPr>
              <a:t>2</a:t>
            </a:r>
            <a:r>
              <a:rPr lang="zh-CN" altLang="en-US" sz="2800" b="1" dirty="0" smtClean="0">
                <a:ea typeface="黑体" pitchFamily="2" charset="-122"/>
              </a:rPr>
              <a:t>试验结果的概率分别为</a:t>
            </a:r>
            <a:r>
              <a:rPr lang="en-US" altLang="zh-CN" sz="2800" b="1" dirty="0" smtClean="0">
                <a:ea typeface="黑体" pitchFamily="2" charset="-122"/>
              </a:rPr>
              <a:t>p</a:t>
            </a:r>
            <a:r>
              <a:rPr lang="zh-CN" altLang="en-US" sz="2800" b="1" dirty="0" smtClean="0">
                <a:ea typeface="黑体" pitchFamily="2" charset="-122"/>
              </a:rPr>
              <a:t>和</a:t>
            </a:r>
            <a:r>
              <a:rPr lang="en-US" altLang="zh-CN" sz="2800" b="1" dirty="0" smtClean="0">
                <a:ea typeface="黑体" pitchFamily="2" charset="-122"/>
              </a:rPr>
              <a:t>1-</a:t>
            </a:r>
            <a:r>
              <a:rPr lang="en-US" altLang="zh-CN" sz="2800" b="1" dirty="0">
                <a:ea typeface="黑体" pitchFamily="2" charset="-122"/>
              </a:rPr>
              <a:t>p</a:t>
            </a:r>
            <a:endParaRPr lang="zh-CN" altLang="en-US" sz="2800" b="1" dirty="0">
              <a:ea typeface="黑体" pitchFamily="2"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609600" y="355600"/>
            <a:ext cx="47244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（一）离散随机变量的分布</a:t>
            </a:r>
            <a:r>
              <a:rPr lang="zh-CN" altLang="en-US" sz="2800"/>
              <a:t> </a:t>
            </a:r>
          </a:p>
        </p:txBody>
      </p:sp>
      <p:sp>
        <p:nvSpPr>
          <p:cNvPr id="9" name="矩形 8"/>
          <p:cNvSpPr/>
          <p:nvPr/>
        </p:nvSpPr>
        <p:spPr>
          <a:xfrm>
            <a:off x="323528" y="980728"/>
            <a:ext cx="8496944" cy="1938992"/>
          </a:xfrm>
          <a:prstGeom prst="rect">
            <a:avLst/>
          </a:prstGeom>
        </p:spPr>
        <p:txBody>
          <a:bodyPr wrap="square">
            <a:spAutoFit/>
          </a:bodyPr>
          <a:lstStyle/>
          <a:p>
            <a:endParaRPr lang="en-US" altLang="zh-CN" sz="2000" b="1" dirty="0"/>
          </a:p>
          <a:p>
            <a:r>
              <a:rPr lang="zh-CN" altLang="en-US" sz="2000" b="1" dirty="0" smtClean="0"/>
              <a:t>例</a:t>
            </a:r>
            <a:r>
              <a:rPr lang="en-US" altLang="zh-CN" sz="2000" b="1" dirty="0" smtClean="0"/>
              <a:t>2</a:t>
            </a:r>
            <a:r>
              <a:rPr lang="zh-CN" altLang="en-US" sz="2000" b="1" dirty="0" smtClean="0"/>
              <a:t>：</a:t>
            </a:r>
            <a:r>
              <a:rPr lang="en-US" altLang="zh-CN" sz="2000" b="1" dirty="0" smtClean="0"/>
              <a:t>10</a:t>
            </a:r>
            <a:r>
              <a:rPr lang="zh-CN" altLang="en-US" sz="2000" b="1" dirty="0" smtClean="0"/>
              <a:t>个产品中，有</a:t>
            </a:r>
            <a:r>
              <a:rPr lang="en-US" altLang="zh-CN" sz="2000" b="1" dirty="0" smtClean="0"/>
              <a:t>2</a:t>
            </a:r>
            <a:r>
              <a:rPr lang="zh-CN" altLang="en-US" sz="2000" b="1" dirty="0" smtClean="0"/>
              <a:t>个不合格品，若每次抽完检验后再放回去，随机抽</a:t>
            </a:r>
            <a:endParaRPr lang="en-US" altLang="zh-CN" sz="2000" b="1" dirty="0" smtClean="0"/>
          </a:p>
          <a:p>
            <a:r>
              <a:rPr lang="en-US" altLang="zh-CN" sz="2000" b="1" dirty="0"/>
              <a:t> </a:t>
            </a:r>
            <a:r>
              <a:rPr lang="en-US" altLang="zh-CN" sz="2000" b="1" dirty="0" smtClean="0"/>
              <a:t>          </a:t>
            </a:r>
            <a:r>
              <a:rPr lang="zh-CN" altLang="en-US" sz="2000" b="1" dirty="0" smtClean="0"/>
              <a:t>取</a:t>
            </a:r>
            <a:r>
              <a:rPr lang="en-US" altLang="zh-CN" sz="2000" b="1" dirty="0" smtClean="0"/>
              <a:t>4</a:t>
            </a:r>
            <a:r>
              <a:rPr lang="zh-CN" altLang="en-US" sz="2000" b="1" dirty="0" smtClean="0"/>
              <a:t>次，抽到不合格品的个数</a:t>
            </a:r>
            <a:r>
              <a:rPr lang="en-US" altLang="zh-CN" sz="2000" b="1" dirty="0" smtClean="0"/>
              <a:t>Y</a:t>
            </a:r>
            <a:r>
              <a:rPr lang="zh-CN" altLang="en-US" sz="2000" b="1" dirty="0" smtClean="0"/>
              <a:t>的分布：</a:t>
            </a:r>
            <a:endParaRPr lang="en-US" altLang="zh-CN" sz="2000" b="1" dirty="0" smtClean="0"/>
          </a:p>
          <a:p>
            <a:endParaRPr lang="en-US" altLang="zh-CN" sz="2000" b="1" dirty="0"/>
          </a:p>
          <a:p>
            <a:r>
              <a:rPr lang="zh-CN" altLang="en-US" sz="2000" b="1" dirty="0" smtClean="0"/>
              <a:t>解</a:t>
            </a:r>
            <a:r>
              <a:rPr lang="zh-CN" altLang="en-US" sz="2000" b="1" dirty="0">
                <a:sym typeface="Wingdings" pitchFamily="2" charset="2"/>
              </a:rPr>
              <a:t> </a:t>
            </a:r>
            <a:r>
              <a:rPr lang="zh-CN" altLang="en-US" sz="2000" b="1" dirty="0" smtClean="0">
                <a:sym typeface="Wingdings" pitchFamily="2" charset="2"/>
              </a:rPr>
              <a:t>（</a:t>
            </a:r>
            <a:r>
              <a:rPr lang="zh-CN" altLang="en-US" sz="2000" b="1" dirty="0" smtClean="0"/>
              <a:t>放回抽样）</a:t>
            </a:r>
            <a:r>
              <a:rPr lang="en-US" altLang="zh-CN" sz="2000" b="1" dirty="0" smtClean="0"/>
              <a:t>Y</a:t>
            </a:r>
            <a:r>
              <a:rPr lang="zh-CN" altLang="en-US" sz="2000" b="1" dirty="0" smtClean="0"/>
              <a:t>可能取值为</a:t>
            </a:r>
            <a:r>
              <a:rPr lang="en-US" altLang="zh-CN" sz="2000" b="1" dirty="0" smtClean="0"/>
              <a:t>0,  1,  2</a:t>
            </a:r>
            <a:r>
              <a:rPr lang="zh-CN" altLang="en-US" sz="2000" b="1" dirty="0" smtClean="0"/>
              <a:t>，</a:t>
            </a:r>
            <a:r>
              <a:rPr lang="en-US" altLang="zh-CN" sz="2000" b="1" dirty="0" smtClean="0"/>
              <a:t>3,  4</a:t>
            </a:r>
            <a:endParaRPr lang="en-US" altLang="zh-CN" sz="2000" b="1" dirty="0"/>
          </a:p>
          <a:p>
            <a:endParaRPr lang="en-US" altLang="zh-CN" sz="2000" b="1"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2268593827"/>
              </p:ext>
            </p:extLst>
          </p:nvPr>
        </p:nvGraphicFramePr>
        <p:xfrm>
          <a:off x="944686" y="2852936"/>
          <a:ext cx="3843338" cy="573088"/>
        </p:xfrm>
        <a:graphic>
          <a:graphicData uri="http://schemas.openxmlformats.org/presentationml/2006/ole">
            <mc:AlternateContent xmlns:mc="http://schemas.openxmlformats.org/markup-compatibility/2006">
              <mc:Choice xmlns:v="urn:schemas-microsoft-com:vml" Requires="v">
                <p:oleObj spid="_x0000_s249954" name="Equation" r:id="rId4" imgW="1587240" imgH="241200" progId="Equation.DSMT4">
                  <p:embed/>
                </p:oleObj>
              </mc:Choice>
              <mc:Fallback>
                <p:oleObj name="Equation" r:id="rId4" imgW="1587240" imgH="241200" progId="Equation.DSMT4">
                  <p:embed/>
                  <p:pic>
                    <p:nvPicPr>
                      <p:cNvPr id="0" name=""/>
                      <p:cNvPicPr>
                        <a:picLocks noChangeAspect="1" noChangeArrowheads="1"/>
                      </p:cNvPicPr>
                      <p:nvPr/>
                    </p:nvPicPr>
                    <p:blipFill>
                      <a:blip r:embed="rId5"/>
                      <a:srcRect/>
                      <a:stretch>
                        <a:fillRect/>
                      </a:stretch>
                    </p:blipFill>
                    <p:spPr bwMode="auto">
                      <a:xfrm>
                        <a:off x="944686" y="2852936"/>
                        <a:ext cx="3843338" cy="573088"/>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324265855"/>
              </p:ext>
            </p:extLst>
          </p:nvPr>
        </p:nvGraphicFramePr>
        <p:xfrm>
          <a:off x="5148064" y="2780928"/>
          <a:ext cx="2124075" cy="482600"/>
        </p:xfrm>
        <a:graphic>
          <a:graphicData uri="http://schemas.openxmlformats.org/presentationml/2006/ole">
            <mc:AlternateContent xmlns:mc="http://schemas.openxmlformats.org/markup-compatibility/2006">
              <mc:Choice xmlns:v="urn:schemas-microsoft-com:vml" Requires="v">
                <p:oleObj spid="_x0000_s249955" name="Equation" r:id="rId6" imgW="876240" imgH="203040" progId="Equation.DSMT4">
                  <p:embed/>
                </p:oleObj>
              </mc:Choice>
              <mc:Fallback>
                <p:oleObj name="Equation" r:id="rId6" imgW="876240" imgH="203040" progId="Equation.DSMT4">
                  <p:embed/>
                  <p:pic>
                    <p:nvPicPr>
                      <p:cNvPr id="0" name=""/>
                      <p:cNvPicPr>
                        <a:picLocks noChangeAspect="1" noChangeArrowheads="1"/>
                      </p:cNvPicPr>
                      <p:nvPr/>
                    </p:nvPicPr>
                    <p:blipFill>
                      <a:blip r:embed="rId7"/>
                      <a:srcRect/>
                      <a:stretch>
                        <a:fillRect/>
                      </a:stretch>
                    </p:blipFill>
                    <p:spPr bwMode="auto">
                      <a:xfrm>
                        <a:off x="5148064" y="2780928"/>
                        <a:ext cx="21240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25336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647700" y="548680"/>
            <a:ext cx="6553200" cy="519112"/>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sym typeface="Wingdings" pitchFamily="2" charset="2"/>
              </a:rPr>
              <a:t></a:t>
            </a:r>
            <a:r>
              <a:rPr lang="en-US" altLang="zh-CN" sz="2800" b="1" dirty="0">
                <a:ea typeface="黑体" pitchFamily="2" charset="-122"/>
              </a:rPr>
              <a:t>  </a:t>
            </a:r>
            <a:r>
              <a:rPr lang="zh-CN" altLang="en-US" sz="2800" b="1" dirty="0">
                <a:ea typeface="黑体" pitchFamily="2" charset="-122"/>
              </a:rPr>
              <a:t>二项分布均值、方差和标准差</a:t>
            </a:r>
          </a:p>
        </p:txBody>
      </p:sp>
      <p:sp>
        <p:nvSpPr>
          <p:cNvPr id="39939" name="Text Box 3"/>
          <p:cNvSpPr txBox="1">
            <a:spLocks noChangeArrowheads="1"/>
          </p:cNvSpPr>
          <p:nvPr/>
        </p:nvSpPr>
        <p:spPr bwMode="auto">
          <a:xfrm>
            <a:off x="952500" y="1340768"/>
            <a:ext cx="5943600" cy="519113"/>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rPr>
              <a:t>——  </a:t>
            </a:r>
            <a:r>
              <a:rPr lang="zh-CN" altLang="en-US" sz="2800" b="1" dirty="0">
                <a:ea typeface="黑体" pitchFamily="2" charset="-122"/>
              </a:rPr>
              <a:t>均值</a:t>
            </a:r>
            <a:r>
              <a:rPr lang="en-US" altLang="zh-CN" sz="2800" b="1" dirty="0">
                <a:ea typeface="黑体" pitchFamily="2" charset="-122"/>
              </a:rPr>
              <a:t>E(x)=</a:t>
            </a:r>
            <a:r>
              <a:rPr lang="en-US" altLang="zh-CN" sz="2800" b="1" dirty="0" err="1">
                <a:ea typeface="黑体" pitchFamily="2" charset="-122"/>
              </a:rPr>
              <a:t>np</a:t>
            </a:r>
            <a:endParaRPr lang="en-US" altLang="zh-CN" sz="2800" b="1" dirty="0">
              <a:ea typeface="黑体" pitchFamily="2" charset="-122"/>
            </a:endParaRPr>
          </a:p>
        </p:txBody>
      </p:sp>
      <p:sp>
        <p:nvSpPr>
          <p:cNvPr id="39940" name="Text Box 4"/>
          <p:cNvSpPr txBox="1">
            <a:spLocks noChangeArrowheads="1"/>
          </p:cNvSpPr>
          <p:nvPr/>
        </p:nvSpPr>
        <p:spPr bwMode="auto">
          <a:xfrm>
            <a:off x="876300" y="1988840"/>
            <a:ext cx="6096000" cy="519112"/>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rPr>
              <a:t>——  </a:t>
            </a:r>
            <a:r>
              <a:rPr lang="zh-CN" altLang="en-US" sz="2800" b="1" dirty="0">
                <a:ea typeface="黑体" pitchFamily="2" charset="-122"/>
              </a:rPr>
              <a:t>方差：</a:t>
            </a:r>
            <a:r>
              <a:rPr lang="en-US" altLang="zh-CN" sz="2800" b="1" dirty="0" err="1">
                <a:ea typeface="黑体" pitchFamily="2" charset="-122"/>
              </a:rPr>
              <a:t>Var</a:t>
            </a:r>
            <a:r>
              <a:rPr lang="en-US" altLang="zh-CN" sz="2800" b="1" dirty="0">
                <a:ea typeface="黑体" pitchFamily="2" charset="-122"/>
              </a:rPr>
              <a:t>(x)=</a:t>
            </a:r>
            <a:r>
              <a:rPr lang="en-US" altLang="zh-CN" sz="2800" b="1" dirty="0" err="1">
                <a:ea typeface="黑体" pitchFamily="2" charset="-122"/>
              </a:rPr>
              <a:t>np</a:t>
            </a:r>
            <a:r>
              <a:rPr lang="en-US" altLang="zh-CN" sz="2800" b="1" dirty="0">
                <a:ea typeface="黑体" pitchFamily="2" charset="-122"/>
              </a:rPr>
              <a:t>(1-p)</a:t>
            </a:r>
          </a:p>
        </p:txBody>
      </p:sp>
      <p:sp>
        <p:nvSpPr>
          <p:cNvPr id="39941" name="Text Box 5"/>
          <p:cNvSpPr txBox="1">
            <a:spLocks noChangeArrowheads="1"/>
          </p:cNvSpPr>
          <p:nvPr/>
        </p:nvSpPr>
        <p:spPr bwMode="auto">
          <a:xfrm>
            <a:off x="900956" y="2708920"/>
            <a:ext cx="7620000" cy="519113"/>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rPr>
              <a:t>——  </a:t>
            </a:r>
            <a:r>
              <a:rPr lang="zh-CN" altLang="en-US" sz="2800" b="1" dirty="0">
                <a:ea typeface="黑体" pitchFamily="2" charset="-122"/>
              </a:rPr>
              <a:t>标准差：</a:t>
            </a:r>
          </a:p>
        </p:txBody>
      </p:sp>
      <p:graphicFrame>
        <p:nvGraphicFramePr>
          <p:cNvPr id="39942" name="Object 6"/>
          <p:cNvGraphicFramePr>
            <a:graphicFrameLocks noChangeAspect="1"/>
          </p:cNvGraphicFramePr>
          <p:nvPr>
            <p:extLst>
              <p:ext uri="{D42A27DB-BD31-4B8C-83A1-F6EECF244321}">
                <p14:modId xmlns:p14="http://schemas.microsoft.com/office/powerpoint/2010/main" val="3505820409"/>
              </p:ext>
            </p:extLst>
          </p:nvPr>
        </p:nvGraphicFramePr>
        <p:xfrm>
          <a:off x="3275856" y="2756917"/>
          <a:ext cx="2127250" cy="471488"/>
        </p:xfrm>
        <a:graphic>
          <a:graphicData uri="http://schemas.openxmlformats.org/presentationml/2006/ole">
            <mc:AlternateContent xmlns:mc="http://schemas.openxmlformats.org/markup-compatibility/2006">
              <mc:Choice xmlns:v="urn:schemas-microsoft-com:vml" Requires="v">
                <p:oleObj spid="_x0000_s40103" name="公式" r:id="rId4" imgW="1663560" imgH="368280" progId="Equation.3">
                  <p:embed/>
                </p:oleObj>
              </mc:Choice>
              <mc:Fallback>
                <p:oleObj name="公式" r:id="rId4" imgW="1663560" imgH="36828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5856" y="2756917"/>
                        <a:ext cx="2127250"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2"/>
          <p:cNvSpPr txBox="1">
            <a:spLocks noChangeArrowheads="1"/>
          </p:cNvSpPr>
          <p:nvPr/>
        </p:nvSpPr>
        <p:spPr bwMode="auto">
          <a:xfrm>
            <a:off x="800100" y="3501008"/>
            <a:ext cx="6553200" cy="519112"/>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sym typeface="Wingdings" pitchFamily="2" charset="2"/>
              </a:rPr>
              <a:t></a:t>
            </a:r>
            <a:r>
              <a:rPr lang="en-US" altLang="zh-CN" sz="2800" b="1" dirty="0">
                <a:ea typeface="黑体" pitchFamily="2" charset="-122"/>
              </a:rPr>
              <a:t>  </a:t>
            </a:r>
            <a:r>
              <a:rPr lang="zh-CN" altLang="en-US" sz="2800" b="1" dirty="0" smtClean="0">
                <a:ea typeface="黑体" pitchFamily="2" charset="-122"/>
              </a:rPr>
              <a:t>两点分布：</a:t>
            </a:r>
            <a:r>
              <a:rPr lang="en-US" altLang="zh-CN" sz="2800" b="1" dirty="0" smtClean="0">
                <a:ea typeface="黑体" pitchFamily="2" charset="-122"/>
              </a:rPr>
              <a:t>n=1</a:t>
            </a:r>
            <a:r>
              <a:rPr lang="zh-CN" altLang="en-US" sz="2800" b="1" dirty="0" smtClean="0">
                <a:ea typeface="黑体" pitchFamily="2" charset="-122"/>
              </a:rPr>
              <a:t>时的二项分布</a:t>
            </a:r>
            <a:endParaRPr lang="zh-CN" altLang="en-US" sz="2800" b="1" dirty="0">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70208767"/>
              </p:ext>
            </p:extLst>
          </p:nvPr>
        </p:nvGraphicFramePr>
        <p:xfrm>
          <a:off x="1249388" y="4229225"/>
          <a:ext cx="3456384" cy="553764"/>
        </p:xfrm>
        <a:graphic>
          <a:graphicData uri="http://schemas.openxmlformats.org/presentationml/2006/ole">
            <mc:AlternateContent xmlns:mc="http://schemas.openxmlformats.org/markup-compatibility/2006">
              <mc:Choice xmlns:v="urn:schemas-microsoft-com:vml" Requires="v">
                <p:oleObj spid="_x0000_s40104" name="Equation" r:id="rId6" imgW="1460160" imgH="228600" progId="Equation.DSMT4">
                  <p:embed/>
                </p:oleObj>
              </mc:Choice>
              <mc:Fallback>
                <p:oleObj name="Equation" r:id="rId6" imgW="1460160" imgH="228600" progId="Equation.DSMT4">
                  <p:embed/>
                  <p:pic>
                    <p:nvPicPr>
                      <p:cNvPr id="0" name="Object 5"/>
                      <p:cNvPicPr>
                        <a:picLocks noChangeAspect="1" noChangeArrowheads="1"/>
                      </p:cNvPicPr>
                      <p:nvPr/>
                    </p:nvPicPr>
                    <p:blipFill>
                      <a:blip r:embed="rId7"/>
                      <a:srcRect/>
                      <a:stretch>
                        <a:fillRect/>
                      </a:stretch>
                    </p:blipFill>
                    <p:spPr bwMode="auto">
                      <a:xfrm>
                        <a:off x="1249388" y="4229225"/>
                        <a:ext cx="3456384" cy="553764"/>
                      </a:xfrm>
                      <a:prstGeom prst="rect">
                        <a:avLst/>
                      </a:prstGeom>
                      <a:noFill/>
                      <a:ln>
                        <a:noFill/>
                      </a:ln>
                      <a:effectLst/>
                    </p:spPr>
                  </p:pic>
                </p:oleObj>
              </mc:Fallback>
            </mc:AlternateContent>
          </a:graphicData>
        </a:graphic>
      </p:graphicFrame>
      <p:sp>
        <p:nvSpPr>
          <p:cNvPr id="9" name="Text Box 6"/>
          <p:cNvSpPr txBox="1">
            <a:spLocks noChangeArrowheads="1"/>
          </p:cNvSpPr>
          <p:nvPr/>
        </p:nvSpPr>
        <p:spPr bwMode="auto">
          <a:xfrm>
            <a:off x="5148064" y="4293095"/>
            <a:ext cx="2205236" cy="519113"/>
          </a:xfrm>
          <a:prstGeom prst="rect">
            <a:avLst/>
          </a:prstGeom>
          <a:noFill/>
          <a:ln w="9525">
            <a:noFill/>
            <a:miter lim="800000"/>
            <a:headEnd/>
            <a:tailEnd/>
          </a:ln>
          <a:effectLst/>
        </p:spPr>
        <p:txBody>
          <a:bodyPr wrap="square">
            <a:spAutoFit/>
          </a:bodyPr>
          <a:lstStyle/>
          <a:p>
            <a:pPr>
              <a:spcBef>
                <a:spcPct val="50000"/>
              </a:spcBef>
            </a:pPr>
            <a:r>
              <a:rPr lang="en-US" altLang="zh-CN" sz="2800" b="1" i="1" dirty="0">
                <a:ea typeface="黑体" pitchFamily="2" charset="-122"/>
              </a:rPr>
              <a:t>x </a:t>
            </a:r>
            <a:r>
              <a:rPr lang="en-US" altLang="zh-CN" sz="2800" b="1" dirty="0">
                <a:ea typeface="黑体" pitchFamily="2" charset="-122"/>
              </a:rPr>
              <a:t>=0</a:t>
            </a:r>
            <a:r>
              <a:rPr lang="zh-CN" altLang="en-US" sz="2800" b="1" dirty="0">
                <a:ea typeface="黑体" pitchFamily="2" charset="-122"/>
              </a:rPr>
              <a:t>，</a:t>
            </a:r>
            <a:r>
              <a:rPr lang="en-US" altLang="zh-CN" sz="2800" b="1" dirty="0" smtClean="0">
                <a:ea typeface="黑体" pitchFamily="2" charset="-122"/>
              </a:rPr>
              <a:t>1</a:t>
            </a:r>
            <a:endParaRPr lang="en-US" altLang="zh-CN" sz="2800" b="1" dirty="0">
              <a:ea typeface="黑体" pitchFamily="2" charset="-122"/>
            </a:endParaRPr>
          </a:p>
        </p:txBody>
      </p:sp>
      <p:sp>
        <p:nvSpPr>
          <p:cNvPr id="10" name="Text Box 3"/>
          <p:cNvSpPr txBox="1">
            <a:spLocks noChangeArrowheads="1"/>
          </p:cNvSpPr>
          <p:nvPr/>
        </p:nvSpPr>
        <p:spPr bwMode="auto">
          <a:xfrm>
            <a:off x="981720" y="4812208"/>
            <a:ext cx="5943600" cy="519113"/>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rPr>
              <a:t>——  </a:t>
            </a:r>
            <a:r>
              <a:rPr lang="zh-CN" altLang="en-US" sz="2800" b="1" dirty="0">
                <a:ea typeface="黑体" pitchFamily="2" charset="-122"/>
              </a:rPr>
              <a:t>均值</a:t>
            </a:r>
            <a:r>
              <a:rPr lang="en-US" altLang="zh-CN" sz="2800" b="1" dirty="0">
                <a:ea typeface="黑体" pitchFamily="2" charset="-122"/>
              </a:rPr>
              <a:t>E(x</a:t>
            </a:r>
            <a:r>
              <a:rPr lang="en-US" altLang="zh-CN" sz="2800" b="1" dirty="0" smtClean="0">
                <a:ea typeface="黑体" pitchFamily="2" charset="-122"/>
              </a:rPr>
              <a:t>)=p</a:t>
            </a:r>
            <a:endParaRPr lang="en-US" altLang="zh-CN" sz="2800" b="1" dirty="0">
              <a:ea typeface="黑体" pitchFamily="2" charset="-122"/>
            </a:endParaRPr>
          </a:p>
        </p:txBody>
      </p:sp>
      <p:sp>
        <p:nvSpPr>
          <p:cNvPr id="11" name="Text Box 4"/>
          <p:cNvSpPr txBox="1">
            <a:spLocks noChangeArrowheads="1"/>
          </p:cNvSpPr>
          <p:nvPr/>
        </p:nvSpPr>
        <p:spPr bwMode="auto">
          <a:xfrm>
            <a:off x="973708" y="5331321"/>
            <a:ext cx="6096000" cy="519112"/>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rPr>
              <a:t>——  </a:t>
            </a:r>
            <a:r>
              <a:rPr lang="zh-CN" altLang="en-US" sz="2800" b="1" dirty="0">
                <a:ea typeface="黑体" pitchFamily="2" charset="-122"/>
              </a:rPr>
              <a:t>方差：</a:t>
            </a:r>
            <a:r>
              <a:rPr lang="en-US" altLang="zh-CN" sz="2800" b="1" dirty="0" err="1">
                <a:ea typeface="黑体" pitchFamily="2" charset="-122"/>
              </a:rPr>
              <a:t>Var</a:t>
            </a:r>
            <a:r>
              <a:rPr lang="en-US" altLang="zh-CN" sz="2800" b="1" dirty="0">
                <a:ea typeface="黑体" pitchFamily="2" charset="-122"/>
              </a:rPr>
              <a:t>(x</a:t>
            </a:r>
            <a:r>
              <a:rPr lang="en-US" altLang="zh-CN" sz="2800" b="1" dirty="0" smtClean="0">
                <a:ea typeface="黑体" pitchFamily="2" charset="-122"/>
              </a:rPr>
              <a:t>)=p(1-p</a:t>
            </a:r>
            <a:r>
              <a:rPr lang="en-US" altLang="zh-CN" sz="2800" b="1" dirty="0">
                <a:ea typeface="黑体" pitchFamily="2" charset="-122"/>
              </a:rPr>
              <a:t>)</a:t>
            </a:r>
          </a:p>
        </p:txBody>
      </p:sp>
      <p:sp>
        <p:nvSpPr>
          <p:cNvPr id="12" name="Text Box 5"/>
          <p:cNvSpPr txBox="1">
            <a:spLocks noChangeArrowheads="1"/>
          </p:cNvSpPr>
          <p:nvPr/>
        </p:nvSpPr>
        <p:spPr bwMode="auto">
          <a:xfrm>
            <a:off x="952500" y="5949280"/>
            <a:ext cx="7620000" cy="519113"/>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rPr>
              <a:t>——  </a:t>
            </a:r>
            <a:r>
              <a:rPr lang="zh-CN" altLang="en-US" sz="2800" b="1" dirty="0">
                <a:ea typeface="黑体" pitchFamily="2" charset="-122"/>
              </a:rPr>
              <a:t>标准差：</a:t>
            </a:r>
          </a:p>
        </p:txBody>
      </p:sp>
      <p:graphicFrame>
        <p:nvGraphicFramePr>
          <p:cNvPr id="3" name="对象 2"/>
          <p:cNvGraphicFramePr>
            <a:graphicFrameLocks noChangeAspect="1"/>
          </p:cNvGraphicFramePr>
          <p:nvPr>
            <p:extLst>
              <p:ext uri="{D42A27DB-BD31-4B8C-83A1-F6EECF244321}">
                <p14:modId xmlns:p14="http://schemas.microsoft.com/office/powerpoint/2010/main" val="1604478572"/>
              </p:ext>
            </p:extLst>
          </p:nvPr>
        </p:nvGraphicFramePr>
        <p:xfrm>
          <a:off x="3279106" y="5949280"/>
          <a:ext cx="1653331" cy="466849"/>
        </p:xfrm>
        <a:graphic>
          <a:graphicData uri="http://schemas.openxmlformats.org/presentationml/2006/ole">
            <mc:AlternateContent xmlns:mc="http://schemas.openxmlformats.org/markup-compatibility/2006">
              <mc:Choice xmlns:v="urn:schemas-microsoft-com:vml" Requires="v">
                <p:oleObj spid="_x0000_s40105" name="Equation" r:id="rId8" imgW="901440" imgH="253800" progId="Equation.DSMT4">
                  <p:embed/>
                </p:oleObj>
              </mc:Choice>
              <mc:Fallback>
                <p:oleObj name="Equation" r:id="rId8" imgW="901440" imgH="253800" progId="Equation.DSMT4">
                  <p:embed/>
                  <p:pic>
                    <p:nvPicPr>
                      <p:cNvPr id="0" name="Object 6"/>
                      <p:cNvPicPr>
                        <a:picLocks noChangeAspect="1" noChangeArrowheads="1"/>
                      </p:cNvPicPr>
                      <p:nvPr/>
                    </p:nvPicPr>
                    <p:blipFill>
                      <a:blip r:embed="rId9"/>
                      <a:srcRect/>
                      <a:stretch>
                        <a:fillRect/>
                      </a:stretch>
                    </p:blipFill>
                    <p:spPr bwMode="auto">
                      <a:xfrm>
                        <a:off x="3279106" y="5949280"/>
                        <a:ext cx="1653331" cy="466849"/>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762000" y="546100"/>
            <a:ext cx="7620000" cy="6155531"/>
          </a:xfrm>
          <a:prstGeom prst="rect">
            <a:avLst/>
          </a:prstGeom>
          <a:noFill/>
          <a:ln w="9525">
            <a:noFill/>
            <a:miter lim="800000"/>
            <a:headEnd/>
            <a:tailEnd/>
          </a:ln>
          <a:effectLst/>
        </p:spPr>
        <p:txBody>
          <a:bodyPr>
            <a:spAutoFit/>
          </a:bodyPr>
          <a:lstStyle/>
          <a:p>
            <a:pPr marL="457200" indent="-457200">
              <a:spcBef>
                <a:spcPct val="50000"/>
              </a:spcBef>
              <a:buFont typeface="Wingdings" pitchFamily="2" charset="2"/>
              <a:buChar char="l"/>
            </a:pPr>
            <a:r>
              <a:rPr lang="zh-CN" altLang="en-US" sz="2800" b="1" dirty="0" smtClean="0">
                <a:ea typeface="黑体" pitchFamily="2" charset="-122"/>
              </a:rPr>
              <a:t>泊松分布</a:t>
            </a:r>
            <a:r>
              <a:rPr lang="zh-CN" altLang="en-US" sz="2800" b="1" dirty="0">
                <a:ea typeface="黑体" pitchFamily="2" charset="-122"/>
              </a:rPr>
              <a:t>：（常用</a:t>
            </a:r>
            <a:r>
              <a:rPr lang="zh-CN" altLang="en-US" sz="2800" b="1" dirty="0" smtClean="0">
                <a:ea typeface="黑体" pitchFamily="2" charset="-122"/>
              </a:rPr>
              <a:t>于</a:t>
            </a:r>
            <a:r>
              <a:rPr lang="zh-CN" altLang="en-US" sz="2800" b="1" dirty="0" smtClean="0">
                <a:solidFill>
                  <a:srgbClr val="FF0000"/>
                </a:solidFill>
                <a:ea typeface="黑体" pitchFamily="2" charset="-122"/>
              </a:rPr>
              <a:t>无限总体</a:t>
            </a:r>
            <a:r>
              <a:rPr lang="zh-CN" altLang="en-US" sz="2800" b="1" dirty="0" smtClean="0">
                <a:ea typeface="黑体" pitchFamily="2" charset="-122"/>
              </a:rPr>
              <a:t>计</a:t>
            </a:r>
            <a:r>
              <a:rPr lang="zh-CN" altLang="en-US" sz="2800" b="1" dirty="0">
                <a:ea typeface="黑体" pitchFamily="2" charset="-122"/>
              </a:rPr>
              <a:t>点过程</a:t>
            </a:r>
            <a:r>
              <a:rPr lang="zh-CN" altLang="en-US" sz="2800" b="1" dirty="0" smtClean="0">
                <a:ea typeface="黑体" pitchFamily="2" charset="-122"/>
              </a:rPr>
              <a:t>）</a:t>
            </a:r>
            <a:endParaRPr lang="en-US" altLang="zh-CN" sz="2800" b="1" dirty="0" smtClean="0">
              <a:ea typeface="黑体" pitchFamily="2" charset="-122"/>
            </a:endParaRPr>
          </a:p>
          <a:p>
            <a:pPr>
              <a:spcBef>
                <a:spcPct val="50000"/>
              </a:spcBef>
            </a:pPr>
            <a:r>
              <a:rPr lang="zh-CN" altLang="en-US" sz="2800" b="1" dirty="0" smtClean="0">
                <a:ea typeface="黑体" pitchFamily="2" charset="-122"/>
              </a:rPr>
              <a:t>例子：</a:t>
            </a:r>
            <a:endParaRPr lang="en-US" altLang="zh-CN" sz="2800" b="1" dirty="0" smtClean="0">
              <a:ea typeface="黑体" pitchFamily="2" charset="-122"/>
            </a:endParaRPr>
          </a:p>
          <a:p>
            <a:pPr>
              <a:spcBef>
                <a:spcPct val="50000"/>
              </a:spcBef>
            </a:pPr>
            <a:r>
              <a:rPr lang="en-US" altLang="zh-CN" sz="2400" b="1" dirty="0" smtClean="0">
                <a:ea typeface="黑体" pitchFamily="2" charset="-122"/>
              </a:rPr>
              <a:t>1</a:t>
            </a:r>
            <a:r>
              <a:rPr lang="zh-CN" altLang="en-US" sz="2400" b="1" dirty="0" smtClean="0">
                <a:ea typeface="黑体" pitchFamily="2" charset="-122"/>
              </a:rPr>
              <a:t>）一定时间内，电话接错的次数</a:t>
            </a:r>
            <a:endParaRPr lang="en-US" altLang="zh-CN" sz="2400" b="1" dirty="0" smtClean="0">
              <a:ea typeface="黑体" pitchFamily="2" charset="-122"/>
            </a:endParaRPr>
          </a:p>
          <a:p>
            <a:pPr>
              <a:spcBef>
                <a:spcPct val="50000"/>
              </a:spcBef>
            </a:pPr>
            <a:r>
              <a:rPr lang="en-US" altLang="zh-CN" sz="2400" b="1" dirty="0" smtClean="0">
                <a:ea typeface="黑体" pitchFamily="2" charset="-122"/>
              </a:rPr>
              <a:t>2</a:t>
            </a:r>
            <a:r>
              <a:rPr lang="zh-CN" altLang="en-US" sz="2400" b="1" dirty="0" smtClean="0">
                <a:ea typeface="黑体" pitchFamily="2" charset="-122"/>
              </a:rPr>
              <a:t>）一定时间内，某操作系统故障次数</a:t>
            </a:r>
            <a:endParaRPr lang="en-US" altLang="zh-CN" sz="2400" b="1" dirty="0" smtClean="0">
              <a:ea typeface="黑体" pitchFamily="2" charset="-122"/>
            </a:endParaRPr>
          </a:p>
          <a:p>
            <a:pPr>
              <a:spcBef>
                <a:spcPct val="50000"/>
              </a:spcBef>
            </a:pPr>
            <a:r>
              <a:rPr lang="en-US" altLang="zh-CN" sz="2400" b="1" dirty="0" smtClean="0">
                <a:ea typeface="黑体" pitchFamily="2" charset="-122"/>
              </a:rPr>
              <a:t>3</a:t>
            </a:r>
            <a:r>
              <a:rPr lang="zh-CN" altLang="en-US" sz="2400" b="1" dirty="0" smtClean="0">
                <a:ea typeface="黑体" pitchFamily="2" charset="-122"/>
              </a:rPr>
              <a:t>）一块布匹上瑕点的个数</a:t>
            </a:r>
            <a:endParaRPr lang="en-US" altLang="zh-CN" sz="2400" b="1" dirty="0" smtClean="0">
              <a:ea typeface="黑体" pitchFamily="2" charset="-122"/>
            </a:endParaRPr>
          </a:p>
          <a:p>
            <a:pPr>
              <a:spcBef>
                <a:spcPct val="50000"/>
              </a:spcBef>
            </a:pPr>
            <a:r>
              <a:rPr lang="en-US" altLang="zh-CN" sz="2400" b="1" dirty="0" smtClean="0">
                <a:ea typeface="黑体" pitchFamily="2" charset="-122"/>
              </a:rPr>
              <a:t>4</a:t>
            </a:r>
            <a:r>
              <a:rPr lang="zh-CN" altLang="en-US" sz="2400" b="1" dirty="0" smtClean="0">
                <a:ea typeface="黑体" pitchFamily="2" charset="-122"/>
              </a:rPr>
              <a:t>）一页书上错字个数</a:t>
            </a:r>
            <a:endParaRPr lang="en-US" altLang="zh-CN" sz="2400" b="1" dirty="0" smtClean="0">
              <a:ea typeface="黑体" pitchFamily="2" charset="-122"/>
            </a:endParaRPr>
          </a:p>
          <a:p>
            <a:pPr>
              <a:spcBef>
                <a:spcPct val="50000"/>
              </a:spcBef>
            </a:pPr>
            <a:r>
              <a:rPr lang="en-US" altLang="zh-CN" sz="2400" b="1" dirty="0" smtClean="0">
                <a:ea typeface="黑体" pitchFamily="2" charset="-122"/>
              </a:rPr>
              <a:t>5</a:t>
            </a:r>
            <a:r>
              <a:rPr lang="zh-CN" altLang="en-US" sz="2400" b="1" dirty="0" smtClean="0">
                <a:ea typeface="黑体" pitchFamily="2" charset="-122"/>
              </a:rPr>
              <a:t>）一幅地图上标注的错误数</a:t>
            </a:r>
            <a:endParaRPr lang="en-US" altLang="zh-CN" sz="2400" b="1" dirty="0" smtClean="0">
              <a:ea typeface="黑体" pitchFamily="2" charset="-122"/>
            </a:endParaRPr>
          </a:p>
          <a:p>
            <a:pPr>
              <a:spcBef>
                <a:spcPct val="50000"/>
              </a:spcBef>
            </a:pPr>
            <a:r>
              <a:rPr lang="zh-CN" altLang="en-US" sz="2400" b="1" dirty="0" smtClean="0">
                <a:ea typeface="黑体" pitchFamily="2" charset="-122"/>
              </a:rPr>
              <a:t> 前提：一定时间、一定区域或特定单位内的计点次数</a:t>
            </a:r>
            <a:endParaRPr lang="en-US" altLang="zh-CN" sz="2400" b="1" dirty="0" smtClean="0">
              <a:ea typeface="黑体" pitchFamily="2" charset="-122"/>
            </a:endParaRPr>
          </a:p>
          <a:p>
            <a:pPr>
              <a:spcBef>
                <a:spcPct val="50000"/>
              </a:spcBef>
            </a:pPr>
            <a:r>
              <a:rPr lang="zh-CN" altLang="en-US" sz="2400" b="1" dirty="0" smtClean="0">
                <a:solidFill>
                  <a:srgbClr val="FF0000"/>
                </a:solidFill>
                <a:ea typeface="黑体" pitchFamily="2" charset="-122"/>
              </a:rPr>
              <a:t>        用 </a:t>
            </a:r>
            <a:r>
              <a:rPr lang="en-US" altLang="zh-CN" sz="2400" b="1" dirty="0" smtClean="0">
                <a:solidFill>
                  <a:srgbClr val="FF0000"/>
                </a:solidFill>
                <a:ea typeface="黑体" pitchFamily="2" charset="-122"/>
              </a:rPr>
              <a:t>λ</a:t>
            </a:r>
            <a:r>
              <a:rPr lang="zh-CN" altLang="en-US" sz="2400" b="1" dirty="0" smtClean="0">
                <a:solidFill>
                  <a:srgbClr val="FF0000"/>
                </a:solidFill>
                <a:ea typeface="黑体" pitchFamily="2" charset="-122"/>
              </a:rPr>
              <a:t>（</a:t>
            </a:r>
            <a:r>
              <a:rPr lang="en-US" altLang="zh-CN" sz="2400" b="1" dirty="0" smtClean="0">
                <a:solidFill>
                  <a:srgbClr val="FF0000"/>
                </a:solidFill>
                <a:ea typeface="黑体" pitchFamily="2" charset="-122"/>
              </a:rPr>
              <a:t>λ&gt;0</a:t>
            </a:r>
            <a:r>
              <a:rPr lang="zh-CN" altLang="en-US" sz="2400" b="1" dirty="0" smtClean="0">
                <a:solidFill>
                  <a:srgbClr val="FF0000"/>
                </a:solidFill>
                <a:ea typeface="黑体" pitchFamily="2" charset="-122"/>
              </a:rPr>
              <a:t>）表示特定单位内的平均计点数</a:t>
            </a:r>
            <a:endParaRPr lang="en-US" altLang="zh-CN" sz="2400" b="1" dirty="0" smtClean="0">
              <a:solidFill>
                <a:srgbClr val="FF0000"/>
              </a:solidFill>
              <a:ea typeface="黑体" pitchFamily="2" charset="-122"/>
            </a:endParaRPr>
          </a:p>
          <a:p>
            <a:pPr>
              <a:spcBef>
                <a:spcPct val="50000"/>
              </a:spcBef>
            </a:pPr>
            <a:endParaRPr lang="en-US" altLang="zh-CN" sz="2400" b="1" dirty="0">
              <a:solidFill>
                <a:srgbClr val="FF0000"/>
              </a:solidFill>
              <a:ea typeface="黑体" pitchFamily="2" charset="-122"/>
            </a:endParaRPr>
          </a:p>
          <a:p>
            <a:pPr>
              <a:spcBef>
                <a:spcPct val="50000"/>
              </a:spcBef>
            </a:pPr>
            <a:endParaRPr lang="en-US" altLang="zh-CN" sz="2400" b="1" dirty="0">
              <a:solidFill>
                <a:srgbClr val="FF0000"/>
              </a:solidFill>
              <a:ea typeface="黑体" pitchFamily="2" charset="-122"/>
            </a:endParaRPr>
          </a:p>
        </p:txBody>
      </p:sp>
    </p:spTree>
    <p:extLst>
      <p:ext uri="{BB962C8B-B14F-4D97-AF65-F5344CB8AC3E}">
        <p14:creationId xmlns:p14="http://schemas.microsoft.com/office/powerpoint/2010/main" val="12480476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762000" y="546100"/>
            <a:ext cx="76200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泊松分布：（常用于计点过程）</a:t>
            </a:r>
          </a:p>
        </p:txBody>
      </p:sp>
      <p:graphicFrame>
        <p:nvGraphicFramePr>
          <p:cNvPr id="40963" name="Object 3"/>
          <p:cNvGraphicFramePr>
            <a:graphicFrameLocks noChangeAspect="1"/>
          </p:cNvGraphicFramePr>
          <p:nvPr>
            <p:extLst>
              <p:ext uri="{D42A27DB-BD31-4B8C-83A1-F6EECF244321}">
                <p14:modId xmlns:p14="http://schemas.microsoft.com/office/powerpoint/2010/main" val="3221975607"/>
              </p:ext>
            </p:extLst>
          </p:nvPr>
        </p:nvGraphicFramePr>
        <p:xfrm>
          <a:off x="1403648" y="1332289"/>
          <a:ext cx="2808312" cy="1018472"/>
        </p:xfrm>
        <a:graphic>
          <a:graphicData uri="http://schemas.openxmlformats.org/presentationml/2006/ole">
            <mc:AlternateContent xmlns:mc="http://schemas.openxmlformats.org/markup-compatibility/2006">
              <mc:Choice xmlns:v="urn:schemas-microsoft-com:vml" Requires="v">
                <p:oleObj spid="_x0000_s41151" name="Equation" r:id="rId4" imgW="1155600" imgH="419040" progId="Equation.DSMT4">
                  <p:embed/>
                </p:oleObj>
              </mc:Choice>
              <mc:Fallback>
                <p:oleObj name="Equation" r:id="rId4" imgW="1155600" imgH="419040" progId="Equation.DSMT4">
                  <p:embed/>
                  <p:pic>
                    <p:nvPicPr>
                      <p:cNvPr id="0" name="Picture 3"/>
                      <p:cNvPicPr>
                        <a:picLocks noChangeAspect="1" noChangeArrowheads="1"/>
                      </p:cNvPicPr>
                      <p:nvPr/>
                    </p:nvPicPr>
                    <p:blipFill>
                      <a:blip r:embed="rId5"/>
                      <a:srcRect/>
                      <a:stretch>
                        <a:fillRect/>
                      </a:stretch>
                    </p:blipFill>
                    <p:spPr bwMode="auto">
                      <a:xfrm>
                        <a:off x="1403648" y="1332289"/>
                        <a:ext cx="2808312" cy="1018472"/>
                      </a:xfrm>
                      <a:prstGeom prst="rect">
                        <a:avLst/>
                      </a:prstGeom>
                      <a:noFill/>
                      <a:ln>
                        <a:noFill/>
                      </a:ln>
                      <a:effectLst/>
                    </p:spPr>
                  </p:pic>
                </p:oleObj>
              </mc:Fallback>
            </mc:AlternateContent>
          </a:graphicData>
        </a:graphic>
      </p:graphicFrame>
      <p:sp>
        <p:nvSpPr>
          <p:cNvPr id="40964" name="Text Box 4"/>
          <p:cNvSpPr txBox="1">
            <a:spLocks noChangeArrowheads="1"/>
          </p:cNvSpPr>
          <p:nvPr/>
        </p:nvSpPr>
        <p:spPr bwMode="auto">
          <a:xfrm>
            <a:off x="4648200" y="1536700"/>
            <a:ext cx="3733800" cy="519113"/>
          </a:xfrm>
          <a:prstGeom prst="rect">
            <a:avLst/>
          </a:prstGeom>
          <a:noFill/>
          <a:ln w="9525">
            <a:noFill/>
            <a:miter lim="800000"/>
            <a:headEnd/>
            <a:tailEnd/>
          </a:ln>
          <a:effectLst/>
        </p:spPr>
        <p:txBody>
          <a:bodyPr>
            <a:spAutoFit/>
          </a:bodyPr>
          <a:lstStyle/>
          <a:p>
            <a:pPr>
              <a:spcBef>
                <a:spcPct val="50000"/>
              </a:spcBef>
            </a:pPr>
            <a:r>
              <a:rPr lang="en-US" altLang="zh-CN" sz="2800" b="1" i="1">
                <a:ea typeface="黑体" pitchFamily="2" charset="-122"/>
              </a:rPr>
              <a:t>x </a:t>
            </a:r>
            <a:r>
              <a:rPr lang="en-US" altLang="zh-CN" sz="2800" b="1">
                <a:ea typeface="黑体" pitchFamily="2" charset="-122"/>
              </a:rPr>
              <a:t>=0</a:t>
            </a:r>
            <a:r>
              <a:rPr lang="zh-CN" altLang="en-US" sz="2800" b="1">
                <a:ea typeface="黑体" pitchFamily="2" charset="-122"/>
              </a:rPr>
              <a:t>，</a:t>
            </a:r>
            <a:r>
              <a:rPr lang="en-US" altLang="zh-CN" sz="2800" b="1">
                <a:ea typeface="黑体" pitchFamily="2" charset="-122"/>
              </a:rPr>
              <a:t>1</a:t>
            </a:r>
            <a:r>
              <a:rPr lang="zh-CN" altLang="en-US" sz="2800" b="1">
                <a:ea typeface="黑体" pitchFamily="2" charset="-122"/>
              </a:rPr>
              <a:t>，</a:t>
            </a:r>
            <a:r>
              <a:rPr lang="en-US" altLang="zh-CN" sz="2800" b="1">
                <a:ea typeface="黑体" pitchFamily="2" charset="-122"/>
              </a:rPr>
              <a:t>2</a:t>
            </a:r>
            <a:r>
              <a:rPr lang="zh-CN" altLang="en-US" sz="2800" b="1">
                <a:ea typeface="黑体" pitchFamily="2" charset="-122"/>
              </a:rPr>
              <a:t>，</a:t>
            </a:r>
            <a:r>
              <a:rPr lang="en-US" altLang="zh-CN" sz="2800" b="1">
                <a:ea typeface="黑体" pitchFamily="2" charset="-122"/>
              </a:rPr>
              <a:t>……</a:t>
            </a:r>
          </a:p>
        </p:txBody>
      </p:sp>
      <p:sp>
        <p:nvSpPr>
          <p:cNvPr id="40965" name="Text Box 5"/>
          <p:cNvSpPr txBox="1">
            <a:spLocks noChangeArrowheads="1"/>
          </p:cNvSpPr>
          <p:nvPr/>
        </p:nvSpPr>
        <p:spPr bwMode="auto">
          <a:xfrm>
            <a:off x="2374900" y="2414588"/>
            <a:ext cx="54864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记为</a:t>
            </a:r>
            <a:r>
              <a:rPr lang="en-US" altLang="zh-CN" sz="2800" b="1">
                <a:ea typeface="黑体" pitchFamily="2" charset="-122"/>
              </a:rPr>
              <a:t>P(</a:t>
            </a:r>
            <a:r>
              <a:rPr lang="en-US" altLang="zh-CN" sz="2800" b="1" i="1">
                <a:ea typeface="黑体" pitchFamily="2" charset="-122"/>
              </a:rPr>
              <a:t>λ</a:t>
            </a:r>
            <a:r>
              <a:rPr lang="en-US" altLang="zh-CN" sz="2800" b="1">
                <a:ea typeface="黑体" pitchFamily="2" charset="-122"/>
              </a:rPr>
              <a:t>)</a:t>
            </a:r>
          </a:p>
        </p:txBody>
      </p:sp>
      <p:sp>
        <p:nvSpPr>
          <p:cNvPr id="40966" name="Text Box 6"/>
          <p:cNvSpPr txBox="1">
            <a:spLocks noChangeArrowheads="1"/>
          </p:cNvSpPr>
          <p:nvPr/>
        </p:nvSpPr>
        <p:spPr bwMode="auto">
          <a:xfrm>
            <a:off x="4343400" y="2425700"/>
            <a:ext cx="3276600" cy="519113"/>
          </a:xfrm>
          <a:prstGeom prst="rect">
            <a:avLst/>
          </a:prstGeom>
          <a:noFill/>
          <a:ln w="9525">
            <a:noFill/>
            <a:miter lim="800000"/>
            <a:headEnd/>
            <a:tailEnd/>
          </a:ln>
          <a:effectLst/>
        </p:spPr>
        <p:txBody>
          <a:bodyPr>
            <a:spAutoFit/>
          </a:bodyPr>
          <a:lstStyle/>
          <a:p>
            <a:pPr>
              <a:spcBef>
                <a:spcPct val="50000"/>
              </a:spcBef>
            </a:pPr>
            <a:r>
              <a:rPr lang="zh-CN" altLang="en-US" sz="2800" b="1" dirty="0">
                <a:ea typeface="黑体" pitchFamily="2" charset="-122"/>
              </a:rPr>
              <a:t>其中</a:t>
            </a:r>
            <a:r>
              <a:rPr lang="en-US" altLang="zh-CN" sz="2800" b="1" dirty="0">
                <a:ea typeface="黑体" pitchFamily="2" charset="-122"/>
              </a:rPr>
              <a:t>e=2.71828</a:t>
            </a:r>
          </a:p>
        </p:txBody>
      </p:sp>
      <p:sp>
        <p:nvSpPr>
          <p:cNvPr id="40967" name="Text Box 7"/>
          <p:cNvSpPr txBox="1">
            <a:spLocks noChangeArrowheads="1"/>
          </p:cNvSpPr>
          <p:nvPr/>
        </p:nvSpPr>
        <p:spPr bwMode="auto">
          <a:xfrm>
            <a:off x="762000" y="3213100"/>
            <a:ext cx="56388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泊松分布均值、方差和标准差</a:t>
            </a:r>
          </a:p>
        </p:txBody>
      </p:sp>
      <p:sp>
        <p:nvSpPr>
          <p:cNvPr id="40968" name="Text Box 8"/>
          <p:cNvSpPr txBox="1">
            <a:spLocks noChangeArrowheads="1"/>
          </p:cNvSpPr>
          <p:nvPr/>
        </p:nvSpPr>
        <p:spPr bwMode="auto">
          <a:xfrm>
            <a:off x="990600" y="3848100"/>
            <a:ext cx="3962400" cy="519113"/>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rPr>
              <a:t>——  </a:t>
            </a:r>
            <a:r>
              <a:rPr lang="zh-CN" altLang="en-US" sz="2800" b="1" dirty="0">
                <a:ea typeface="黑体" pitchFamily="2" charset="-122"/>
              </a:rPr>
              <a:t>均值：</a:t>
            </a:r>
            <a:r>
              <a:rPr lang="en-US" altLang="zh-CN" sz="2800" b="1" dirty="0">
                <a:ea typeface="黑体" pitchFamily="2" charset="-122"/>
              </a:rPr>
              <a:t>E(X)=λ</a:t>
            </a:r>
          </a:p>
        </p:txBody>
      </p:sp>
      <p:sp>
        <p:nvSpPr>
          <p:cNvPr id="40969" name="Text Box 9"/>
          <p:cNvSpPr txBox="1">
            <a:spLocks noChangeArrowheads="1"/>
          </p:cNvSpPr>
          <p:nvPr/>
        </p:nvSpPr>
        <p:spPr bwMode="auto">
          <a:xfrm>
            <a:off x="990600" y="4586288"/>
            <a:ext cx="40386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zh-CN" altLang="en-US" sz="2800" b="1">
                <a:ea typeface="黑体" pitchFamily="2" charset="-122"/>
              </a:rPr>
              <a:t>方差：</a:t>
            </a:r>
          </a:p>
        </p:txBody>
      </p:sp>
      <p:graphicFrame>
        <p:nvGraphicFramePr>
          <p:cNvPr id="40970" name="Object 10"/>
          <p:cNvGraphicFramePr>
            <a:graphicFrameLocks noChangeAspect="1"/>
          </p:cNvGraphicFramePr>
          <p:nvPr/>
        </p:nvGraphicFramePr>
        <p:xfrm>
          <a:off x="2971800" y="4676775"/>
          <a:ext cx="1676400" cy="388938"/>
        </p:xfrm>
        <a:graphic>
          <a:graphicData uri="http://schemas.openxmlformats.org/presentationml/2006/ole">
            <mc:AlternateContent xmlns:mc="http://schemas.openxmlformats.org/markup-compatibility/2006">
              <mc:Choice xmlns:v="urn:schemas-microsoft-com:vml" Requires="v">
                <p:oleObj spid="_x0000_s41152" name="公式" r:id="rId6" imgW="1307880" imgH="304560" progId="Equation.3">
                  <p:embed/>
                </p:oleObj>
              </mc:Choice>
              <mc:Fallback>
                <p:oleObj name="公式" r:id="rId6" imgW="1307880" imgH="304560" progId="Equation.3">
                  <p:embed/>
                  <p:pic>
                    <p:nvPicPr>
                      <p:cNvPr id="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4676775"/>
                        <a:ext cx="1676400"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0973" name="Group 13"/>
          <p:cNvGrpSpPr>
            <a:grpSpLocks/>
          </p:cNvGrpSpPr>
          <p:nvPr/>
        </p:nvGrpSpPr>
        <p:grpSpPr bwMode="auto">
          <a:xfrm>
            <a:off x="990600" y="5346700"/>
            <a:ext cx="4343400" cy="519113"/>
            <a:chOff x="624" y="3360"/>
            <a:chExt cx="2736" cy="327"/>
          </a:xfrm>
        </p:grpSpPr>
        <p:sp>
          <p:nvSpPr>
            <p:cNvPr id="40971" name="Text Box 11"/>
            <p:cNvSpPr txBox="1">
              <a:spLocks noChangeArrowheads="1"/>
            </p:cNvSpPr>
            <p:nvPr/>
          </p:nvSpPr>
          <p:spPr bwMode="auto">
            <a:xfrm>
              <a:off x="624" y="3360"/>
              <a:ext cx="2736" cy="327"/>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zh-CN" altLang="en-US" sz="2800" b="1">
                  <a:ea typeface="黑体" pitchFamily="2" charset="-122"/>
                </a:rPr>
                <a:t>标准差：</a:t>
              </a:r>
            </a:p>
          </p:txBody>
        </p:sp>
        <p:graphicFrame>
          <p:nvGraphicFramePr>
            <p:cNvPr id="40972" name="Object 12"/>
            <p:cNvGraphicFramePr>
              <a:graphicFrameLocks noChangeAspect="1"/>
            </p:cNvGraphicFramePr>
            <p:nvPr/>
          </p:nvGraphicFramePr>
          <p:xfrm>
            <a:off x="2072" y="3385"/>
            <a:ext cx="624" cy="246"/>
          </p:xfrm>
          <a:graphic>
            <a:graphicData uri="http://schemas.openxmlformats.org/presentationml/2006/ole">
              <mc:AlternateContent xmlns:mc="http://schemas.openxmlformats.org/markup-compatibility/2006">
                <mc:Choice xmlns:v="urn:schemas-microsoft-com:vml" Requires="v">
                  <p:oleObj spid="_x0000_s41153" name="公式" r:id="rId8" imgW="799920" imgH="317160" progId="Equation.3">
                    <p:embed/>
                  </p:oleObj>
                </mc:Choice>
                <mc:Fallback>
                  <p:oleObj name="公式" r:id="rId8" imgW="799920" imgH="317160" progId="Equation.3">
                    <p:embed/>
                    <p:pic>
                      <p:nvPicPr>
                        <p:cNvPr id="0"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72" y="3385"/>
                          <a:ext cx="624"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79513" y="404664"/>
            <a:ext cx="8856983" cy="6050657"/>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nSpc>
                <a:spcPct val="120000"/>
              </a:lnSpc>
              <a:buFontTx/>
              <a:buNone/>
            </a:pPr>
            <a:r>
              <a:rPr lang="zh-CN" altLang="en-US" sz="2400" b="1" dirty="0" smtClean="0">
                <a:latin typeface="黑体" pitchFamily="49" charset="-122"/>
                <a:ea typeface="黑体" pitchFamily="49" charset="-122"/>
              </a:rPr>
              <a:t>例</a:t>
            </a:r>
            <a:r>
              <a:rPr lang="en-US" altLang="zh-CN" sz="2400" b="1" dirty="0" smtClean="0">
                <a:latin typeface="黑体" pitchFamily="49" charset="-122"/>
                <a:ea typeface="黑体" pitchFamily="49" charset="-122"/>
              </a:rPr>
              <a:t>1</a:t>
            </a:r>
            <a:r>
              <a:rPr lang="zh-CN" altLang="en-US" sz="2400" b="1" dirty="0" smtClean="0">
                <a:latin typeface="黑体" pitchFamily="49" charset="-122"/>
                <a:ea typeface="黑体" pitchFamily="49" charset="-122"/>
              </a:rPr>
              <a:t>，根据记录统计（仅考虑</a:t>
            </a:r>
            <a:r>
              <a:rPr lang="en-US" altLang="zh-CN" sz="2400" b="1" dirty="0" smtClean="0">
                <a:latin typeface="黑体" pitchFamily="49" charset="-122"/>
                <a:ea typeface="黑体" pitchFamily="49" charset="-122"/>
              </a:rPr>
              <a:t>weekday</a:t>
            </a:r>
            <a:r>
              <a:rPr lang="zh-CN" altLang="en-US" sz="2400" b="1" dirty="0" smtClean="0">
                <a:latin typeface="黑体" pitchFamily="49" charset="-122"/>
                <a:ea typeface="黑体" pitchFamily="49" charset="-122"/>
              </a:rPr>
              <a:t>），某人在一天内接到的电话次数平均为</a:t>
            </a:r>
            <a:r>
              <a:rPr lang="en-US" altLang="zh-CN" sz="2400" b="1" dirty="0" smtClean="0">
                <a:latin typeface="黑体" pitchFamily="49" charset="-122"/>
                <a:ea typeface="黑体" pitchFamily="49" charset="-122"/>
              </a:rPr>
              <a:t>8</a:t>
            </a:r>
            <a:r>
              <a:rPr lang="zh-CN" altLang="en-US" sz="2400" b="1" dirty="0" smtClean="0">
                <a:latin typeface="黑体" pitchFamily="49" charset="-122"/>
                <a:ea typeface="黑体" pitchFamily="49" charset="-122"/>
              </a:rPr>
              <a:t>次；</a:t>
            </a:r>
          </a:p>
          <a:p>
            <a:pPr>
              <a:lnSpc>
                <a:spcPct val="120000"/>
              </a:lnSpc>
              <a:buFontTx/>
              <a:buNone/>
            </a:pPr>
            <a:r>
              <a:rPr lang="en-US" altLang="zh-CN" sz="2400" b="1" dirty="0" smtClean="0">
                <a:latin typeface="黑体" pitchFamily="49" charset="-122"/>
                <a:ea typeface="黑体" pitchFamily="49" charset="-122"/>
              </a:rPr>
              <a:t>1</a:t>
            </a:r>
            <a:r>
              <a:rPr lang="zh-CN" altLang="en-US" sz="2400" b="1" dirty="0" smtClean="0">
                <a:latin typeface="黑体" pitchFamily="49" charset="-122"/>
                <a:ea typeface="黑体" pitchFamily="49" charset="-122"/>
              </a:rPr>
              <a:t>）一天“没有接到电话”的概率。</a:t>
            </a:r>
          </a:p>
          <a:p>
            <a:pPr>
              <a:lnSpc>
                <a:spcPct val="120000"/>
              </a:lnSpc>
              <a:buFontTx/>
              <a:buNone/>
            </a:pPr>
            <a:r>
              <a:rPr lang="en-US" altLang="zh-CN" sz="2400" b="1" dirty="0" smtClean="0">
                <a:latin typeface="黑体" pitchFamily="49" charset="-122"/>
                <a:ea typeface="黑体" pitchFamily="49" charset="-122"/>
              </a:rPr>
              <a:t>2</a:t>
            </a:r>
            <a:r>
              <a:rPr lang="zh-CN" altLang="en-US" sz="2400" b="1" dirty="0" smtClean="0">
                <a:latin typeface="黑体" pitchFamily="49" charset="-122"/>
                <a:ea typeface="黑体" pitchFamily="49" charset="-122"/>
              </a:rPr>
              <a:t>）一天 “接到</a:t>
            </a:r>
            <a:r>
              <a:rPr lang="en-US" altLang="zh-CN" sz="2400" b="1" dirty="0" smtClean="0">
                <a:latin typeface="黑体" pitchFamily="49" charset="-122"/>
                <a:ea typeface="黑体" pitchFamily="49" charset="-122"/>
              </a:rPr>
              <a:t>7</a:t>
            </a:r>
            <a:r>
              <a:rPr lang="zh-CN" altLang="en-US" sz="2400" b="1" dirty="0" smtClean="0">
                <a:latin typeface="黑体" pitchFamily="49" charset="-122"/>
                <a:ea typeface="黑体" pitchFamily="49" charset="-122"/>
              </a:rPr>
              <a:t>次电话”的概率。</a:t>
            </a:r>
          </a:p>
          <a:p>
            <a:pPr>
              <a:lnSpc>
                <a:spcPct val="120000"/>
              </a:lnSpc>
              <a:buFontTx/>
              <a:buNone/>
            </a:pPr>
            <a:r>
              <a:rPr lang="en-US" altLang="zh-CN" sz="2400" b="1" dirty="0" smtClean="0">
                <a:latin typeface="黑体" pitchFamily="49" charset="-122"/>
                <a:ea typeface="黑体" pitchFamily="49" charset="-122"/>
              </a:rPr>
              <a:t>3</a:t>
            </a:r>
            <a:r>
              <a:rPr lang="zh-CN" altLang="en-US" sz="2400" b="1" dirty="0" smtClean="0">
                <a:latin typeface="黑体" pitchFamily="49" charset="-122"/>
                <a:ea typeface="黑体" pitchFamily="49" charset="-122"/>
              </a:rPr>
              <a:t>）一天 “接到至少</a:t>
            </a:r>
            <a:r>
              <a:rPr lang="en-US" altLang="zh-CN" sz="2400" b="1" dirty="0" smtClean="0">
                <a:latin typeface="黑体" pitchFamily="49" charset="-122"/>
                <a:ea typeface="黑体" pitchFamily="49" charset="-122"/>
              </a:rPr>
              <a:t>2</a:t>
            </a:r>
            <a:r>
              <a:rPr lang="zh-CN" altLang="en-US" sz="2400" b="1" dirty="0" smtClean="0">
                <a:latin typeface="黑体" pitchFamily="49" charset="-122"/>
                <a:ea typeface="黑体" pitchFamily="49" charset="-122"/>
              </a:rPr>
              <a:t>次电话”的概率。</a:t>
            </a:r>
          </a:p>
          <a:p>
            <a:pPr>
              <a:lnSpc>
                <a:spcPct val="80000"/>
              </a:lnSpc>
              <a:buFontTx/>
              <a:buNone/>
            </a:pPr>
            <a:endParaRPr lang="en-US" altLang="zh-CN" sz="2000" dirty="0" smtClean="0"/>
          </a:p>
          <a:p>
            <a:pPr>
              <a:lnSpc>
                <a:spcPct val="80000"/>
              </a:lnSpc>
              <a:buFontTx/>
              <a:buNone/>
            </a:pPr>
            <a:r>
              <a:rPr lang="en-US" altLang="zh-CN" sz="2000" dirty="0" smtClean="0"/>
              <a:t>1)</a:t>
            </a:r>
          </a:p>
          <a:p>
            <a:pPr>
              <a:lnSpc>
                <a:spcPct val="80000"/>
              </a:lnSpc>
              <a:buFontTx/>
              <a:buNone/>
            </a:pPr>
            <a:endParaRPr lang="en-US" altLang="zh-CN" sz="2000" dirty="0"/>
          </a:p>
          <a:p>
            <a:pPr>
              <a:lnSpc>
                <a:spcPct val="80000"/>
              </a:lnSpc>
              <a:buFontTx/>
              <a:buNone/>
            </a:pPr>
            <a:endParaRPr lang="en-US" altLang="zh-CN" sz="2000" dirty="0" smtClean="0"/>
          </a:p>
          <a:p>
            <a:pPr>
              <a:lnSpc>
                <a:spcPct val="80000"/>
              </a:lnSpc>
              <a:buFontTx/>
              <a:buNone/>
            </a:pPr>
            <a:r>
              <a:rPr lang="en-US" altLang="zh-CN" sz="2000" dirty="0" smtClean="0"/>
              <a:t>2)   </a:t>
            </a:r>
          </a:p>
          <a:p>
            <a:pPr>
              <a:lnSpc>
                <a:spcPct val="80000"/>
              </a:lnSpc>
              <a:buFontTx/>
              <a:buNone/>
            </a:pPr>
            <a:endParaRPr lang="en-US" altLang="zh-CN" sz="2000" dirty="0"/>
          </a:p>
          <a:p>
            <a:pPr>
              <a:lnSpc>
                <a:spcPct val="80000"/>
              </a:lnSpc>
              <a:buFontTx/>
              <a:buNone/>
            </a:pPr>
            <a:endParaRPr lang="en-US" altLang="zh-CN" sz="2000" dirty="0" smtClean="0"/>
          </a:p>
          <a:p>
            <a:pPr>
              <a:lnSpc>
                <a:spcPct val="80000"/>
              </a:lnSpc>
              <a:buFontTx/>
              <a:buNone/>
            </a:pPr>
            <a:r>
              <a:rPr lang="en-US" altLang="zh-CN" sz="2000" dirty="0" smtClean="0"/>
              <a:t>3)       </a:t>
            </a:r>
          </a:p>
        </p:txBody>
      </p:sp>
      <p:graphicFrame>
        <p:nvGraphicFramePr>
          <p:cNvPr id="3" name="对象 2"/>
          <p:cNvGraphicFramePr>
            <a:graphicFrameLocks noChangeAspect="1"/>
          </p:cNvGraphicFramePr>
          <p:nvPr>
            <p:extLst>
              <p:ext uri="{D42A27DB-BD31-4B8C-83A1-F6EECF244321}">
                <p14:modId xmlns:p14="http://schemas.microsoft.com/office/powerpoint/2010/main" val="3580295673"/>
              </p:ext>
            </p:extLst>
          </p:nvPr>
        </p:nvGraphicFramePr>
        <p:xfrm>
          <a:off x="971600" y="2852936"/>
          <a:ext cx="3486150" cy="936873"/>
        </p:xfrm>
        <a:graphic>
          <a:graphicData uri="http://schemas.openxmlformats.org/presentationml/2006/ole">
            <mc:AlternateContent xmlns:mc="http://schemas.openxmlformats.org/markup-compatibility/2006">
              <mc:Choice xmlns:v="urn:schemas-microsoft-com:vml" Requires="v">
                <p:oleObj spid="_x0000_s253070" name="Equation" r:id="rId3" imgW="1434960" imgH="419040" progId="Equation.DSMT4">
                  <p:embed/>
                </p:oleObj>
              </mc:Choice>
              <mc:Fallback>
                <p:oleObj name="Equation" r:id="rId3" imgW="1434960" imgH="419040" progId="Equation.DSMT4">
                  <p:embed/>
                  <p:pic>
                    <p:nvPicPr>
                      <p:cNvPr id="0" name="Object 3"/>
                      <p:cNvPicPr>
                        <a:picLocks noChangeAspect="1" noChangeArrowheads="1"/>
                      </p:cNvPicPr>
                      <p:nvPr/>
                    </p:nvPicPr>
                    <p:blipFill>
                      <a:blip r:embed="rId4"/>
                      <a:srcRect/>
                      <a:stretch>
                        <a:fillRect/>
                      </a:stretch>
                    </p:blipFill>
                    <p:spPr bwMode="auto">
                      <a:xfrm>
                        <a:off x="971600" y="2852936"/>
                        <a:ext cx="3486150" cy="936873"/>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982478787"/>
              </p:ext>
            </p:extLst>
          </p:nvPr>
        </p:nvGraphicFramePr>
        <p:xfrm>
          <a:off x="1043608" y="3717032"/>
          <a:ext cx="3171155" cy="935781"/>
        </p:xfrm>
        <a:graphic>
          <a:graphicData uri="http://schemas.openxmlformats.org/presentationml/2006/ole">
            <mc:AlternateContent xmlns:mc="http://schemas.openxmlformats.org/markup-compatibility/2006">
              <mc:Choice xmlns:v="urn:schemas-microsoft-com:vml" Requires="v">
                <p:oleObj spid="_x0000_s253071" name="Equation" r:id="rId5" imgW="1104840" imgH="419040" progId="Equation.DSMT4">
                  <p:embed/>
                </p:oleObj>
              </mc:Choice>
              <mc:Fallback>
                <p:oleObj name="Equation" r:id="rId5" imgW="1104840" imgH="419040" progId="Equation.DSMT4">
                  <p:embed/>
                  <p:pic>
                    <p:nvPicPr>
                      <p:cNvPr id="0" name="对象 2"/>
                      <p:cNvPicPr>
                        <a:picLocks noChangeAspect="1" noChangeArrowheads="1"/>
                      </p:cNvPicPr>
                      <p:nvPr/>
                    </p:nvPicPr>
                    <p:blipFill>
                      <a:blip r:embed="rId6"/>
                      <a:srcRect/>
                      <a:stretch>
                        <a:fillRect/>
                      </a:stretch>
                    </p:blipFill>
                    <p:spPr bwMode="auto">
                      <a:xfrm>
                        <a:off x="1043608" y="3717032"/>
                        <a:ext cx="3171155" cy="935781"/>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340721"/>
              </p:ext>
            </p:extLst>
          </p:nvPr>
        </p:nvGraphicFramePr>
        <p:xfrm>
          <a:off x="683569" y="5157192"/>
          <a:ext cx="8208912" cy="1080120"/>
        </p:xfrm>
        <a:graphic>
          <a:graphicData uri="http://schemas.openxmlformats.org/presentationml/2006/ole">
            <mc:AlternateContent xmlns:mc="http://schemas.openxmlformats.org/markup-compatibility/2006">
              <mc:Choice xmlns:v="urn:schemas-microsoft-com:vml" Requires="v">
                <p:oleObj spid="_x0000_s253072" name="Equation" r:id="rId7" imgW="3085920" imgH="431640" progId="Equation.DSMT4">
                  <p:embed/>
                </p:oleObj>
              </mc:Choice>
              <mc:Fallback>
                <p:oleObj name="Equation" r:id="rId7" imgW="3085920" imgH="431640" progId="Equation.DSMT4">
                  <p:embed/>
                  <p:pic>
                    <p:nvPicPr>
                      <p:cNvPr id="0" name="对象 3"/>
                      <p:cNvPicPr>
                        <a:picLocks noChangeAspect="1" noChangeArrowheads="1"/>
                      </p:cNvPicPr>
                      <p:nvPr/>
                    </p:nvPicPr>
                    <p:blipFill>
                      <a:blip r:embed="rId8"/>
                      <a:srcRect/>
                      <a:stretch>
                        <a:fillRect/>
                      </a:stretch>
                    </p:blipFill>
                    <p:spPr bwMode="auto">
                      <a:xfrm>
                        <a:off x="683569" y="5157192"/>
                        <a:ext cx="8208912" cy="108012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8966918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762000" y="228600"/>
            <a:ext cx="8058472" cy="523220"/>
          </a:xfrm>
          <a:prstGeom prst="rect">
            <a:avLst/>
          </a:prstGeom>
          <a:noFill/>
          <a:ln w="9525">
            <a:noFill/>
            <a:miter lim="800000"/>
            <a:headEnd/>
            <a:tailEnd/>
          </a:ln>
          <a:effectLst/>
        </p:spPr>
        <p:txBody>
          <a:bodyPr wrap="square">
            <a:spAutoFit/>
          </a:bodyPr>
          <a:lstStyle/>
          <a:p>
            <a:pPr>
              <a:spcBef>
                <a:spcPct val="50000"/>
              </a:spcBef>
            </a:pPr>
            <a:r>
              <a:rPr lang="en-US" altLang="zh-CN" sz="2800" b="1" dirty="0">
                <a:ea typeface="黑体" pitchFamily="2" charset="-122"/>
                <a:sym typeface="Wingdings" pitchFamily="2" charset="2"/>
              </a:rPr>
              <a:t></a:t>
            </a:r>
            <a:r>
              <a:rPr lang="en-US" altLang="zh-CN" sz="2800" b="1" dirty="0">
                <a:ea typeface="黑体" pitchFamily="2" charset="-122"/>
              </a:rPr>
              <a:t>  </a:t>
            </a:r>
            <a:r>
              <a:rPr lang="zh-CN" altLang="en-US" sz="2800" b="1" dirty="0">
                <a:ea typeface="黑体" pitchFamily="2" charset="-122"/>
              </a:rPr>
              <a:t>超几何分布：</a:t>
            </a:r>
            <a:r>
              <a:rPr lang="zh-CN" altLang="en-US" sz="2800" b="1" dirty="0" smtClean="0">
                <a:ea typeface="黑体" pitchFamily="2" charset="-122"/>
              </a:rPr>
              <a:t>（有限总体</a:t>
            </a:r>
            <a:r>
              <a:rPr lang="zh-CN" altLang="en-US" sz="2800" b="1" dirty="0" smtClean="0">
                <a:solidFill>
                  <a:srgbClr val="FF0000"/>
                </a:solidFill>
                <a:ea typeface="黑体" pitchFamily="2" charset="-122"/>
              </a:rPr>
              <a:t>不放回抽样</a:t>
            </a:r>
            <a:r>
              <a:rPr lang="zh-CN" altLang="en-US" sz="2800" b="1" dirty="0" smtClean="0">
                <a:ea typeface="黑体" pitchFamily="2" charset="-122"/>
              </a:rPr>
              <a:t>）</a:t>
            </a:r>
            <a:endParaRPr lang="zh-CN" altLang="en-US" sz="2800" b="1" dirty="0">
              <a:solidFill>
                <a:srgbClr val="FF0000"/>
              </a:solidFill>
              <a:ea typeface="黑体" pitchFamily="2" charset="-122"/>
            </a:endParaRPr>
          </a:p>
        </p:txBody>
      </p:sp>
      <p:graphicFrame>
        <p:nvGraphicFramePr>
          <p:cNvPr id="41987" name="Object 3"/>
          <p:cNvGraphicFramePr>
            <a:graphicFrameLocks noChangeAspect="1"/>
          </p:cNvGraphicFramePr>
          <p:nvPr/>
        </p:nvGraphicFramePr>
        <p:xfrm>
          <a:off x="1447800" y="863600"/>
          <a:ext cx="3352800" cy="1054100"/>
        </p:xfrm>
        <a:graphic>
          <a:graphicData uri="http://schemas.openxmlformats.org/presentationml/2006/ole">
            <mc:AlternateContent xmlns:mc="http://schemas.openxmlformats.org/markup-compatibility/2006">
              <mc:Choice xmlns:v="urn:schemas-microsoft-com:vml" Requires="v">
                <p:oleObj spid="_x0000_s42179" name="公式" r:id="rId4" imgW="2425680" imgH="761760" progId="Equation.3">
                  <p:embed/>
                </p:oleObj>
              </mc:Choice>
              <mc:Fallback>
                <p:oleObj name="公式" r:id="rId4" imgW="2425680" imgH="76176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863600"/>
                        <a:ext cx="33528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8" name="Text Box 4"/>
          <p:cNvSpPr txBox="1">
            <a:spLocks noChangeArrowheads="1"/>
          </p:cNvSpPr>
          <p:nvPr/>
        </p:nvSpPr>
        <p:spPr bwMode="auto">
          <a:xfrm>
            <a:off x="5143500" y="1101725"/>
            <a:ext cx="2857500" cy="519113"/>
          </a:xfrm>
          <a:prstGeom prst="rect">
            <a:avLst/>
          </a:prstGeom>
          <a:noFill/>
          <a:ln w="9525">
            <a:noFill/>
            <a:miter lim="800000"/>
            <a:headEnd/>
            <a:tailEnd/>
          </a:ln>
          <a:effectLst/>
        </p:spPr>
        <p:txBody>
          <a:bodyPr>
            <a:spAutoFit/>
          </a:bodyPr>
          <a:lstStyle/>
          <a:p>
            <a:pPr>
              <a:spcBef>
                <a:spcPct val="50000"/>
              </a:spcBef>
            </a:pPr>
            <a:r>
              <a:rPr lang="en-US" altLang="zh-CN" sz="2800" b="1" i="1">
                <a:ea typeface="黑体" pitchFamily="2" charset="-122"/>
              </a:rPr>
              <a:t>x </a:t>
            </a:r>
            <a:r>
              <a:rPr lang="en-US" altLang="zh-CN" sz="2800" b="1">
                <a:ea typeface="黑体" pitchFamily="2" charset="-122"/>
              </a:rPr>
              <a:t>=1</a:t>
            </a:r>
            <a:r>
              <a:rPr lang="zh-CN" altLang="en-US" sz="2800" b="1">
                <a:ea typeface="黑体" pitchFamily="2" charset="-122"/>
              </a:rPr>
              <a:t>，</a:t>
            </a:r>
            <a:r>
              <a:rPr lang="en-US" altLang="zh-CN" sz="2800" b="1">
                <a:ea typeface="黑体" pitchFamily="2" charset="-122"/>
              </a:rPr>
              <a:t>2……</a:t>
            </a:r>
            <a:r>
              <a:rPr lang="zh-CN" altLang="en-US" sz="2800" b="1">
                <a:ea typeface="黑体" pitchFamily="2" charset="-122"/>
              </a:rPr>
              <a:t>，</a:t>
            </a:r>
            <a:r>
              <a:rPr lang="en-US" altLang="zh-CN" sz="2800" b="1">
                <a:ea typeface="黑体" pitchFamily="2" charset="-122"/>
              </a:rPr>
              <a:t>r</a:t>
            </a:r>
          </a:p>
        </p:txBody>
      </p:sp>
      <p:sp>
        <p:nvSpPr>
          <p:cNvPr id="41989" name="Text Box 5"/>
          <p:cNvSpPr txBox="1">
            <a:spLocks noChangeArrowheads="1"/>
          </p:cNvSpPr>
          <p:nvPr/>
        </p:nvSpPr>
        <p:spPr bwMode="auto">
          <a:xfrm>
            <a:off x="539552" y="2033588"/>
            <a:ext cx="4343400" cy="519112"/>
          </a:xfrm>
          <a:prstGeom prst="rect">
            <a:avLst/>
          </a:prstGeom>
          <a:noFill/>
          <a:ln w="9525">
            <a:noFill/>
            <a:miter lim="800000"/>
            <a:headEnd/>
            <a:tailEnd/>
          </a:ln>
          <a:effectLst/>
        </p:spPr>
        <p:txBody>
          <a:bodyPr>
            <a:spAutoFit/>
          </a:bodyPr>
          <a:lstStyle/>
          <a:p>
            <a:pPr>
              <a:spcBef>
                <a:spcPct val="50000"/>
              </a:spcBef>
            </a:pPr>
            <a:r>
              <a:rPr lang="zh-CN" altLang="en-US" sz="2800" b="1" dirty="0">
                <a:ea typeface="黑体" pitchFamily="2" charset="-122"/>
              </a:rPr>
              <a:t>式中</a:t>
            </a:r>
            <a:r>
              <a:rPr lang="en-US" altLang="zh-CN" sz="2800" b="1" dirty="0">
                <a:ea typeface="黑体" pitchFamily="2" charset="-122"/>
              </a:rPr>
              <a:t>r=min</a:t>
            </a:r>
            <a:r>
              <a:rPr lang="zh-CN" altLang="en-US" sz="2800" b="1" dirty="0">
                <a:ea typeface="黑体" pitchFamily="2" charset="-122"/>
              </a:rPr>
              <a:t>（</a:t>
            </a:r>
            <a:r>
              <a:rPr lang="en-US" altLang="zh-CN" sz="2800" b="1" dirty="0">
                <a:ea typeface="黑体" pitchFamily="2" charset="-122"/>
              </a:rPr>
              <a:t>n</a:t>
            </a:r>
            <a:r>
              <a:rPr lang="zh-CN" altLang="en-US" sz="2800" b="1" dirty="0">
                <a:ea typeface="黑体" pitchFamily="2" charset="-122"/>
              </a:rPr>
              <a:t>，</a:t>
            </a:r>
            <a:r>
              <a:rPr lang="en-US" altLang="zh-CN" sz="2800" b="1" dirty="0">
                <a:ea typeface="黑体" pitchFamily="2" charset="-122"/>
              </a:rPr>
              <a:t>M</a:t>
            </a:r>
            <a:r>
              <a:rPr lang="zh-CN" altLang="en-US" sz="2800" b="1" dirty="0">
                <a:ea typeface="黑体" pitchFamily="2" charset="-122"/>
              </a:rPr>
              <a:t>）</a:t>
            </a:r>
          </a:p>
        </p:txBody>
      </p:sp>
      <p:sp>
        <p:nvSpPr>
          <p:cNvPr id="41990" name="Text Box 6"/>
          <p:cNvSpPr txBox="1">
            <a:spLocks noChangeArrowheads="1"/>
          </p:cNvSpPr>
          <p:nvPr/>
        </p:nvSpPr>
        <p:spPr bwMode="auto">
          <a:xfrm>
            <a:off x="571104" y="2641600"/>
            <a:ext cx="6248400" cy="519113"/>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rPr>
              <a:t>M</a:t>
            </a:r>
            <a:r>
              <a:rPr lang="zh-CN" altLang="en-US" sz="2800" b="1" dirty="0" smtClean="0">
                <a:ea typeface="黑体" pitchFamily="2" charset="-122"/>
              </a:rPr>
              <a:t>为批量</a:t>
            </a:r>
            <a:r>
              <a:rPr lang="en-US" altLang="zh-CN" sz="2800" b="1" dirty="0" smtClean="0">
                <a:ea typeface="黑体" pitchFamily="2" charset="-122"/>
              </a:rPr>
              <a:t>N</a:t>
            </a:r>
            <a:r>
              <a:rPr lang="zh-CN" altLang="en-US" sz="2800" b="1" dirty="0">
                <a:ea typeface="黑体" pitchFamily="2" charset="-122"/>
              </a:rPr>
              <a:t>中所含不合格品</a:t>
            </a:r>
            <a:r>
              <a:rPr lang="zh-CN" altLang="en-US" sz="2800" b="1" dirty="0" smtClean="0">
                <a:ea typeface="黑体" pitchFamily="2" charset="-122"/>
              </a:rPr>
              <a:t>数，</a:t>
            </a:r>
            <a:endParaRPr lang="zh-CN" altLang="en-US" sz="2800" b="1" dirty="0">
              <a:ea typeface="黑体" pitchFamily="2" charset="-122"/>
            </a:endParaRPr>
          </a:p>
        </p:txBody>
      </p:sp>
      <p:sp>
        <p:nvSpPr>
          <p:cNvPr id="41991" name="Text Box 7"/>
          <p:cNvSpPr txBox="1">
            <a:spLocks noChangeArrowheads="1"/>
          </p:cNvSpPr>
          <p:nvPr/>
        </p:nvSpPr>
        <p:spPr bwMode="auto">
          <a:xfrm>
            <a:off x="5724128" y="2641600"/>
            <a:ext cx="2592288" cy="519113"/>
          </a:xfrm>
          <a:prstGeom prst="rect">
            <a:avLst/>
          </a:prstGeom>
          <a:noFill/>
          <a:ln w="9525">
            <a:noFill/>
            <a:miter lim="800000"/>
            <a:headEnd/>
            <a:tailEnd/>
          </a:ln>
          <a:effectLst/>
        </p:spPr>
        <p:txBody>
          <a:bodyPr wrap="square">
            <a:spAutoFit/>
          </a:bodyPr>
          <a:lstStyle/>
          <a:p>
            <a:pPr>
              <a:spcBef>
                <a:spcPct val="50000"/>
              </a:spcBef>
            </a:pPr>
            <a:r>
              <a:rPr lang="en-US" altLang="zh-CN" sz="2800" b="1" dirty="0">
                <a:ea typeface="黑体" pitchFamily="2" charset="-122"/>
              </a:rPr>
              <a:t>n</a:t>
            </a:r>
            <a:r>
              <a:rPr lang="zh-CN" altLang="en-US" sz="2800" b="1" dirty="0">
                <a:ea typeface="黑体" pitchFamily="2" charset="-122"/>
              </a:rPr>
              <a:t>为样本量</a:t>
            </a:r>
          </a:p>
        </p:txBody>
      </p:sp>
      <p:sp>
        <p:nvSpPr>
          <p:cNvPr id="41992" name="Text Box 8"/>
          <p:cNvSpPr txBox="1">
            <a:spLocks noChangeArrowheads="1"/>
          </p:cNvSpPr>
          <p:nvPr/>
        </p:nvSpPr>
        <p:spPr bwMode="auto">
          <a:xfrm>
            <a:off x="539552" y="3316284"/>
            <a:ext cx="5791200" cy="519113"/>
          </a:xfrm>
          <a:prstGeom prst="rect">
            <a:avLst/>
          </a:prstGeom>
          <a:noFill/>
          <a:ln w="9525">
            <a:noFill/>
            <a:miter lim="800000"/>
            <a:headEnd/>
            <a:tailEnd/>
          </a:ln>
          <a:effectLst/>
        </p:spPr>
        <p:txBody>
          <a:bodyPr>
            <a:spAutoFit/>
          </a:bodyPr>
          <a:lstStyle/>
          <a:p>
            <a:pPr>
              <a:spcBef>
                <a:spcPct val="50000"/>
              </a:spcBef>
            </a:pPr>
            <a:r>
              <a:rPr lang="zh-CN" altLang="en-US" sz="2800" b="1" dirty="0">
                <a:ea typeface="黑体" pitchFamily="2" charset="-122"/>
              </a:rPr>
              <a:t>记为</a:t>
            </a:r>
            <a:r>
              <a:rPr lang="en-US" altLang="zh-CN" sz="2800" b="1" dirty="0">
                <a:ea typeface="黑体" pitchFamily="2" charset="-122"/>
              </a:rPr>
              <a:t>h</a:t>
            </a:r>
            <a:r>
              <a:rPr lang="zh-CN" altLang="en-US" sz="2800" b="1" dirty="0">
                <a:ea typeface="黑体" pitchFamily="2" charset="-122"/>
              </a:rPr>
              <a:t>（</a:t>
            </a:r>
            <a:r>
              <a:rPr lang="en-US" altLang="zh-CN" sz="2800" b="1" dirty="0">
                <a:ea typeface="黑体" pitchFamily="2" charset="-122"/>
              </a:rPr>
              <a:t>n</a:t>
            </a:r>
            <a:r>
              <a:rPr lang="zh-CN" altLang="en-US" sz="2800" b="1" dirty="0">
                <a:ea typeface="黑体" pitchFamily="2" charset="-122"/>
              </a:rPr>
              <a:t>，</a:t>
            </a:r>
            <a:r>
              <a:rPr lang="en-US" altLang="zh-CN" sz="2800" b="1" dirty="0">
                <a:ea typeface="黑体" pitchFamily="2" charset="-122"/>
              </a:rPr>
              <a:t>N</a:t>
            </a:r>
            <a:r>
              <a:rPr lang="zh-CN" altLang="en-US" sz="2800" b="1" dirty="0">
                <a:ea typeface="黑体" pitchFamily="2" charset="-122"/>
              </a:rPr>
              <a:t>，</a:t>
            </a:r>
            <a:r>
              <a:rPr lang="en-US" altLang="zh-CN" sz="2800" b="1" dirty="0">
                <a:ea typeface="黑体" pitchFamily="2" charset="-122"/>
              </a:rPr>
              <a:t>M</a:t>
            </a:r>
            <a:r>
              <a:rPr lang="zh-CN" altLang="en-US" sz="2800" b="1" dirty="0">
                <a:ea typeface="黑体" pitchFamily="2" charset="-122"/>
              </a:rPr>
              <a:t>）</a:t>
            </a:r>
          </a:p>
        </p:txBody>
      </p:sp>
      <p:sp>
        <p:nvSpPr>
          <p:cNvPr id="2" name="矩形 1"/>
          <p:cNvSpPr/>
          <p:nvPr/>
        </p:nvSpPr>
        <p:spPr>
          <a:xfrm>
            <a:off x="395536" y="4149080"/>
            <a:ext cx="8215188" cy="1200329"/>
          </a:xfrm>
          <a:prstGeom prst="rect">
            <a:avLst/>
          </a:prstGeom>
        </p:spPr>
        <p:txBody>
          <a:bodyPr wrap="square">
            <a:spAutoFit/>
          </a:bodyPr>
          <a:lstStyle/>
          <a:p>
            <a:r>
              <a:rPr lang="zh-CN" altLang="en-US" sz="2400" b="1" dirty="0"/>
              <a:t>例</a:t>
            </a:r>
            <a:r>
              <a:rPr lang="en-US" altLang="zh-CN" sz="2400" b="1" dirty="0"/>
              <a:t>2</a:t>
            </a:r>
            <a:r>
              <a:rPr lang="zh-CN" altLang="en-US" sz="2400" b="1" dirty="0"/>
              <a:t>：</a:t>
            </a:r>
            <a:r>
              <a:rPr lang="en-US" altLang="zh-CN" sz="2400" b="1" dirty="0"/>
              <a:t>10</a:t>
            </a:r>
            <a:r>
              <a:rPr lang="zh-CN" altLang="en-US" sz="2400" b="1" dirty="0"/>
              <a:t>个产品中，有</a:t>
            </a:r>
            <a:r>
              <a:rPr lang="en-US" altLang="zh-CN" sz="2400" b="1" dirty="0"/>
              <a:t>2</a:t>
            </a:r>
            <a:r>
              <a:rPr lang="zh-CN" altLang="en-US" sz="2400" b="1" dirty="0"/>
              <a:t>个不合格品，若随机抽取</a:t>
            </a:r>
            <a:r>
              <a:rPr lang="en-US" altLang="zh-CN" sz="2400" b="1" dirty="0"/>
              <a:t>4</a:t>
            </a:r>
            <a:r>
              <a:rPr lang="zh-CN" altLang="en-US" sz="2400" b="1" dirty="0"/>
              <a:t>个产品，抽到不合格品的 </a:t>
            </a:r>
            <a:r>
              <a:rPr lang="zh-CN" altLang="en-US" sz="2400" b="1" dirty="0" smtClean="0"/>
              <a:t>个数</a:t>
            </a:r>
            <a:r>
              <a:rPr lang="en-US" altLang="zh-CN" sz="2400" b="1" dirty="0"/>
              <a:t>X</a:t>
            </a:r>
            <a:r>
              <a:rPr lang="zh-CN" altLang="en-US" sz="2400" b="1" dirty="0"/>
              <a:t>的分布：</a:t>
            </a:r>
            <a:endParaRPr lang="en-US" altLang="zh-CN" sz="2400" b="1" dirty="0"/>
          </a:p>
          <a:p>
            <a:endParaRPr lang="en-US" altLang="zh-CN" sz="2400" b="1" dirty="0"/>
          </a:p>
        </p:txBody>
      </p:sp>
      <p:graphicFrame>
        <p:nvGraphicFramePr>
          <p:cNvPr id="3" name="对象 2"/>
          <p:cNvGraphicFramePr>
            <a:graphicFrameLocks noChangeAspect="1"/>
          </p:cNvGraphicFramePr>
          <p:nvPr>
            <p:extLst>
              <p:ext uri="{D42A27DB-BD31-4B8C-83A1-F6EECF244321}">
                <p14:modId xmlns:p14="http://schemas.microsoft.com/office/powerpoint/2010/main" val="3886959522"/>
              </p:ext>
            </p:extLst>
          </p:nvPr>
        </p:nvGraphicFramePr>
        <p:xfrm>
          <a:off x="971600" y="5157192"/>
          <a:ext cx="3168650" cy="1085850"/>
        </p:xfrm>
        <a:graphic>
          <a:graphicData uri="http://schemas.openxmlformats.org/presentationml/2006/ole">
            <mc:AlternateContent xmlns:mc="http://schemas.openxmlformats.org/markup-compatibility/2006">
              <mc:Choice xmlns:v="urn:schemas-microsoft-com:vml" Requires="v">
                <p:oleObj spid="_x0000_s42180" name="Equation" r:id="rId6" imgW="1307880" imgH="457200" progId="Equation.DSMT4">
                  <p:embed/>
                </p:oleObj>
              </mc:Choice>
              <mc:Fallback>
                <p:oleObj name="Equation" r:id="rId6" imgW="1307880" imgH="457200" progId="Equation.DSMT4">
                  <p:embed/>
                  <p:pic>
                    <p:nvPicPr>
                      <p:cNvPr id="0"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600" y="5157192"/>
                        <a:ext cx="316865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614291808"/>
              </p:ext>
            </p:extLst>
          </p:nvPr>
        </p:nvGraphicFramePr>
        <p:xfrm>
          <a:off x="4970065" y="5363473"/>
          <a:ext cx="1508125" cy="482600"/>
        </p:xfrm>
        <a:graphic>
          <a:graphicData uri="http://schemas.openxmlformats.org/presentationml/2006/ole">
            <mc:AlternateContent xmlns:mc="http://schemas.openxmlformats.org/markup-compatibility/2006">
              <mc:Choice xmlns:v="urn:schemas-microsoft-com:vml" Requires="v">
                <p:oleObj spid="_x0000_s42181" name="Equation" r:id="rId8" imgW="622080" imgH="203040" progId="Equation.DSMT4">
                  <p:embed/>
                </p:oleObj>
              </mc:Choice>
              <mc:Fallback>
                <p:oleObj name="Equation" r:id="rId8" imgW="622080" imgH="203040" progId="Equation.DSMT4">
                  <p:embed/>
                  <p:pic>
                    <p:nvPicPr>
                      <p:cNvPr id="0" name="对象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70065" y="5363473"/>
                        <a:ext cx="15081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762000" y="228600"/>
            <a:ext cx="7554416" cy="1815882"/>
          </a:xfrm>
          <a:prstGeom prst="rect">
            <a:avLst/>
          </a:prstGeom>
          <a:noFill/>
          <a:ln w="9525">
            <a:noFill/>
            <a:miter lim="800000"/>
            <a:headEnd/>
            <a:tailEnd/>
          </a:ln>
          <a:effectLst/>
        </p:spPr>
        <p:txBody>
          <a:bodyPr wrap="square">
            <a:spAutoFit/>
          </a:bodyPr>
          <a:lstStyle/>
          <a:p>
            <a:pPr marL="457200" indent="-457200">
              <a:spcBef>
                <a:spcPct val="50000"/>
              </a:spcBef>
              <a:buFont typeface="Wingdings"/>
              <a:buChar char="l"/>
            </a:pPr>
            <a:r>
              <a:rPr lang="zh-CN" altLang="en-US" sz="2800" b="1" dirty="0" smtClean="0">
                <a:ea typeface="黑体" pitchFamily="2" charset="-122"/>
              </a:rPr>
              <a:t>超几何分布</a:t>
            </a:r>
            <a:r>
              <a:rPr lang="zh-CN" altLang="en-US" sz="2800" b="1" dirty="0">
                <a:ea typeface="黑体" pitchFamily="2" charset="-122"/>
              </a:rPr>
              <a:t>：</a:t>
            </a:r>
            <a:r>
              <a:rPr lang="zh-CN" altLang="en-US" sz="2800" b="1" dirty="0" smtClean="0">
                <a:ea typeface="黑体" pitchFamily="2" charset="-122"/>
              </a:rPr>
              <a:t>（有限总体</a:t>
            </a:r>
            <a:r>
              <a:rPr lang="zh-CN" altLang="en-US" sz="2800" b="1" dirty="0">
                <a:ea typeface="黑体" pitchFamily="2" charset="-122"/>
              </a:rPr>
              <a:t>不放回抽样</a:t>
            </a:r>
            <a:r>
              <a:rPr lang="zh-CN" altLang="en-US" sz="2800" b="1" dirty="0" smtClean="0">
                <a:ea typeface="黑体" pitchFamily="2" charset="-122"/>
              </a:rPr>
              <a:t>）</a:t>
            </a:r>
            <a:endParaRPr lang="en-US" altLang="zh-CN" sz="2800" b="1" dirty="0" smtClean="0">
              <a:ea typeface="黑体" pitchFamily="2" charset="-122"/>
            </a:endParaRPr>
          </a:p>
          <a:p>
            <a:pPr>
              <a:spcBef>
                <a:spcPct val="50000"/>
              </a:spcBef>
            </a:pPr>
            <a:r>
              <a:rPr lang="zh-CN" altLang="en-US" sz="2800" b="1" dirty="0" smtClean="0">
                <a:ea typeface="黑体" pitchFamily="2" charset="-122"/>
              </a:rPr>
              <a:t>（</a:t>
            </a:r>
            <a:r>
              <a:rPr lang="zh-CN" altLang="en-US" sz="2800" b="1" dirty="0">
                <a:solidFill>
                  <a:srgbClr val="FF0000"/>
                </a:solidFill>
                <a:ea typeface="黑体" pitchFamily="2" charset="-122"/>
              </a:rPr>
              <a:t>了解即可</a:t>
            </a:r>
            <a:r>
              <a:rPr lang="zh-CN" altLang="en-US" sz="2800" b="1" dirty="0">
                <a:ea typeface="黑体" pitchFamily="2" charset="-122"/>
              </a:rPr>
              <a:t>）</a:t>
            </a:r>
          </a:p>
          <a:p>
            <a:pPr>
              <a:spcBef>
                <a:spcPct val="50000"/>
              </a:spcBef>
            </a:pPr>
            <a:endParaRPr lang="zh-CN" altLang="en-US" sz="2800" b="1" dirty="0">
              <a:solidFill>
                <a:srgbClr val="FF0000"/>
              </a:solidFill>
              <a:ea typeface="黑体" pitchFamily="2" charset="-122"/>
            </a:endParaRPr>
          </a:p>
        </p:txBody>
      </p:sp>
      <p:sp>
        <p:nvSpPr>
          <p:cNvPr id="41993" name="Text Box 9"/>
          <p:cNvSpPr txBox="1">
            <a:spLocks noChangeArrowheads="1"/>
          </p:cNvSpPr>
          <p:nvPr/>
        </p:nvSpPr>
        <p:spPr bwMode="auto">
          <a:xfrm>
            <a:off x="795784" y="1609646"/>
            <a:ext cx="5867400" cy="523220"/>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sym typeface="Wingdings" pitchFamily="2" charset="2"/>
              </a:rPr>
              <a:t></a:t>
            </a:r>
            <a:r>
              <a:rPr lang="en-US" altLang="zh-CN" sz="2800" b="1" dirty="0">
                <a:ea typeface="黑体" pitchFamily="2" charset="-122"/>
              </a:rPr>
              <a:t>  </a:t>
            </a:r>
            <a:r>
              <a:rPr lang="zh-CN" altLang="en-US" sz="2800" b="1" dirty="0">
                <a:ea typeface="黑体" pitchFamily="2" charset="-122"/>
              </a:rPr>
              <a:t>超几何分布均值、方差、</a:t>
            </a:r>
            <a:r>
              <a:rPr lang="zh-CN" altLang="en-US" sz="2800" b="1" dirty="0" smtClean="0">
                <a:ea typeface="黑体" pitchFamily="2" charset="-122"/>
              </a:rPr>
              <a:t>标准差</a:t>
            </a:r>
            <a:endParaRPr lang="zh-CN" altLang="en-US" sz="2800" b="1" dirty="0">
              <a:ea typeface="黑体" pitchFamily="2" charset="-122"/>
            </a:endParaRPr>
          </a:p>
        </p:txBody>
      </p:sp>
      <p:sp>
        <p:nvSpPr>
          <p:cNvPr id="41994" name="Text Box 10"/>
          <p:cNvSpPr txBox="1">
            <a:spLocks noChangeArrowheads="1"/>
          </p:cNvSpPr>
          <p:nvPr/>
        </p:nvSpPr>
        <p:spPr bwMode="auto">
          <a:xfrm>
            <a:off x="1111920" y="2276871"/>
            <a:ext cx="6019800" cy="519113"/>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rPr>
              <a:t>——  </a:t>
            </a:r>
            <a:r>
              <a:rPr lang="zh-CN" altLang="en-US" sz="2800" b="1" dirty="0">
                <a:ea typeface="黑体" pitchFamily="2" charset="-122"/>
              </a:rPr>
              <a:t>均值：</a:t>
            </a:r>
          </a:p>
        </p:txBody>
      </p:sp>
      <p:graphicFrame>
        <p:nvGraphicFramePr>
          <p:cNvPr id="41995" name="Object 11"/>
          <p:cNvGraphicFramePr>
            <a:graphicFrameLocks noChangeAspect="1"/>
          </p:cNvGraphicFramePr>
          <p:nvPr>
            <p:extLst>
              <p:ext uri="{D42A27DB-BD31-4B8C-83A1-F6EECF244321}">
                <p14:modId xmlns:p14="http://schemas.microsoft.com/office/powerpoint/2010/main" val="2604151266"/>
              </p:ext>
            </p:extLst>
          </p:nvPr>
        </p:nvGraphicFramePr>
        <p:xfrm>
          <a:off x="3225800" y="2132856"/>
          <a:ext cx="1752600" cy="779463"/>
        </p:xfrm>
        <a:graphic>
          <a:graphicData uri="http://schemas.openxmlformats.org/presentationml/2006/ole">
            <mc:AlternateContent xmlns:mc="http://schemas.openxmlformats.org/markup-compatibility/2006">
              <mc:Choice xmlns:v="urn:schemas-microsoft-com:vml" Requires="v">
                <p:oleObj spid="_x0000_s255063" name="公式" r:id="rId4" imgW="1396800" imgH="622080" progId="Equation.3">
                  <p:embed/>
                </p:oleObj>
              </mc:Choice>
              <mc:Fallback>
                <p:oleObj name="公式" r:id="rId4" imgW="1396800" imgH="6220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5800" y="2132856"/>
                        <a:ext cx="17526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1998" name="Group 14"/>
          <p:cNvGrpSpPr>
            <a:grpSpLocks/>
          </p:cNvGrpSpPr>
          <p:nvPr/>
        </p:nvGrpSpPr>
        <p:grpSpPr bwMode="auto">
          <a:xfrm>
            <a:off x="1111920" y="2994794"/>
            <a:ext cx="5702300" cy="690563"/>
            <a:chOff x="688" y="3652"/>
            <a:chExt cx="3592" cy="435"/>
          </a:xfrm>
        </p:grpSpPr>
        <p:sp>
          <p:nvSpPr>
            <p:cNvPr id="41996" name="Text Box 12"/>
            <p:cNvSpPr txBox="1">
              <a:spLocks noChangeArrowheads="1"/>
            </p:cNvSpPr>
            <p:nvPr/>
          </p:nvSpPr>
          <p:spPr bwMode="auto">
            <a:xfrm>
              <a:off x="688" y="3696"/>
              <a:ext cx="2352" cy="327"/>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zh-CN" altLang="en-US" sz="2800" b="1">
                  <a:ea typeface="黑体" pitchFamily="2" charset="-122"/>
                </a:rPr>
                <a:t>方差：</a:t>
              </a:r>
            </a:p>
          </p:txBody>
        </p:sp>
        <p:graphicFrame>
          <p:nvGraphicFramePr>
            <p:cNvPr id="41997" name="Object 13"/>
            <p:cNvGraphicFramePr>
              <a:graphicFrameLocks noChangeAspect="1"/>
            </p:cNvGraphicFramePr>
            <p:nvPr/>
          </p:nvGraphicFramePr>
          <p:xfrm>
            <a:off x="1928" y="3652"/>
            <a:ext cx="2352" cy="435"/>
          </p:xfrm>
          <a:graphic>
            <a:graphicData uri="http://schemas.openxmlformats.org/presentationml/2006/ole">
              <mc:AlternateContent xmlns:mc="http://schemas.openxmlformats.org/markup-compatibility/2006">
                <mc:Choice xmlns:v="urn:schemas-microsoft-com:vml" Requires="v">
                  <p:oleObj spid="_x0000_s255064" name="公式" r:id="rId6" imgW="3352680" imgH="622080" progId="Equation.3">
                    <p:embed/>
                  </p:oleObj>
                </mc:Choice>
                <mc:Fallback>
                  <p:oleObj name="公式" r:id="rId6" imgW="3352680" imgH="6220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8" y="3652"/>
                          <a:ext cx="2352" cy="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9075954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533400" y="471488"/>
            <a:ext cx="50292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（二）连续型随机变量的分布</a:t>
            </a:r>
          </a:p>
        </p:txBody>
      </p:sp>
      <p:sp>
        <p:nvSpPr>
          <p:cNvPr id="43011" name="Text Box 3"/>
          <p:cNvSpPr txBox="1">
            <a:spLocks noChangeArrowheads="1"/>
          </p:cNvSpPr>
          <p:nvPr/>
        </p:nvSpPr>
        <p:spPr bwMode="auto">
          <a:xfrm>
            <a:off x="1143000" y="1079500"/>
            <a:ext cx="7620000" cy="1117600"/>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dirty="0">
                <a:ea typeface="黑体" pitchFamily="2" charset="-122"/>
                <a:sym typeface="Wingdings" pitchFamily="2" charset="2"/>
              </a:rPr>
              <a:t></a:t>
            </a:r>
            <a:r>
              <a:rPr lang="en-US" altLang="zh-CN" sz="2800" b="1" dirty="0">
                <a:ea typeface="黑体" pitchFamily="2" charset="-122"/>
              </a:rPr>
              <a:t>  </a:t>
            </a:r>
            <a:r>
              <a:rPr lang="zh-CN" altLang="en-US" sz="2800" b="1" dirty="0">
                <a:ea typeface="黑体" pitchFamily="2" charset="-122"/>
              </a:rPr>
              <a:t>正态分布：能描述很多质量特性</a:t>
            </a:r>
            <a:r>
              <a:rPr lang="en-US" altLang="zh-CN" sz="2800" b="1" dirty="0">
                <a:ea typeface="黑体" pitchFamily="2" charset="-122"/>
              </a:rPr>
              <a:t>X</a:t>
            </a:r>
            <a:r>
              <a:rPr lang="zh-CN" altLang="en-US" sz="2800" b="1" dirty="0">
                <a:ea typeface="黑体" pitchFamily="2" charset="-122"/>
              </a:rPr>
              <a:t>随机取值			     的</a:t>
            </a:r>
            <a:r>
              <a:rPr lang="zh-CN" altLang="en-US" sz="2800" b="1" dirty="0" smtClean="0">
                <a:ea typeface="黑体" pitchFamily="2" charset="-122"/>
              </a:rPr>
              <a:t>统计分布。</a:t>
            </a:r>
            <a:endParaRPr lang="zh-CN" altLang="en-US" sz="2800" b="1" dirty="0">
              <a:ea typeface="黑体" pitchFamily="2" charset="-122"/>
            </a:endParaRPr>
          </a:p>
        </p:txBody>
      </p:sp>
      <p:sp>
        <p:nvSpPr>
          <p:cNvPr id="43012" name="Text Box 4"/>
          <p:cNvSpPr txBox="1">
            <a:spLocks noChangeArrowheads="1"/>
          </p:cNvSpPr>
          <p:nvPr/>
        </p:nvSpPr>
        <p:spPr bwMode="auto">
          <a:xfrm>
            <a:off x="1371600" y="2209800"/>
            <a:ext cx="53340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正态分布概率密度函数：</a:t>
            </a:r>
          </a:p>
        </p:txBody>
      </p:sp>
      <p:sp>
        <p:nvSpPr>
          <p:cNvPr id="43014" name="Text Box 6"/>
          <p:cNvSpPr txBox="1">
            <a:spLocks noChangeArrowheads="1"/>
          </p:cNvSpPr>
          <p:nvPr/>
        </p:nvSpPr>
        <p:spPr bwMode="auto">
          <a:xfrm>
            <a:off x="4938713" y="3308350"/>
            <a:ext cx="28194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a:t>
            </a:r>
            <a:r>
              <a:rPr lang="zh-CN" altLang="en-US" sz="2800" b="1">
                <a:ea typeface="黑体" pitchFamily="2" charset="-122"/>
              </a:rPr>
              <a:t>＜</a:t>
            </a:r>
            <a:r>
              <a:rPr lang="en-US" altLang="zh-CN" sz="2800" b="1">
                <a:ea typeface="黑体" pitchFamily="2" charset="-122"/>
              </a:rPr>
              <a:t>x</a:t>
            </a:r>
            <a:r>
              <a:rPr lang="zh-CN" altLang="en-US" sz="2800" b="1">
                <a:ea typeface="黑体" pitchFamily="2" charset="-122"/>
              </a:rPr>
              <a:t>＜</a:t>
            </a:r>
            <a:r>
              <a:rPr lang="en-US" altLang="zh-CN" sz="2800" b="1">
                <a:ea typeface="黑体" pitchFamily="2" charset="-122"/>
              </a:rPr>
              <a:t>+∞</a:t>
            </a:r>
            <a:r>
              <a:rPr lang="zh-CN" altLang="en-US" sz="2800" b="1">
                <a:ea typeface="黑体" pitchFamily="2" charset="-122"/>
              </a:rPr>
              <a:t>）</a:t>
            </a:r>
          </a:p>
        </p:txBody>
      </p:sp>
      <p:sp>
        <p:nvSpPr>
          <p:cNvPr id="43015" name="Text Box 7"/>
          <p:cNvSpPr txBox="1">
            <a:spLocks noChangeArrowheads="1"/>
          </p:cNvSpPr>
          <p:nvPr/>
        </p:nvSpPr>
        <p:spPr bwMode="auto">
          <a:xfrm>
            <a:off x="457200" y="4267200"/>
            <a:ext cx="8305800" cy="1630363"/>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dirty="0">
                <a:ea typeface="黑体" pitchFamily="2" charset="-122"/>
              </a:rPr>
              <a:t> </a:t>
            </a:r>
            <a:r>
              <a:rPr lang="zh-CN" altLang="en-US" sz="2800" b="1" dirty="0" smtClean="0">
                <a:ea typeface="黑体" pitchFamily="2" charset="-122"/>
              </a:rPr>
              <a:t>正态分布</a:t>
            </a:r>
            <a:r>
              <a:rPr lang="zh-CN" altLang="en-US" sz="2800" b="1" dirty="0">
                <a:ea typeface="黑体" pitchFamily="2" charset="-122"/>
              </a:rPr>
              <a:t>含两个参数</a:t>
            </a:r>
            <a:r>
              <a:rPr lang="en-US" altLang="zh-CN" sz="2800" b="1" dirty="0">
                <a:ea typeface="黑体" pitchFamily="2" charset="-122"/>
              </a:rPr>
              <a:t>μ</a:t>
            </a:r>
            <a:r>
              <a:rPr lang="zh-CN" altLang="en-US" sz="2800" b="1" dirty="0">
                <a:ea typeface="黑体" pitchFamily="2" charset="-122"/>
              </a:rPr>
              <a:t>和</a:t>
            </a:r>
            <a:r>
              <a:rPr lang="en-US" altLang="zh-CN" sz="2800" b="1" dirty="0">
                <a:ea typeface="黑体" pitchFamily="2" charset="-122"/>
              </a:rPr>
              <a:t>σ</a:t>
            </a:r>
            <a:r>
              <a:rPr lang="zh-CN" altLang="en-US" sz="2800" b="1" dirty="0">
                <a:ea typeface="黑体" pitchFamily="2" charset="-122"/>
              </a:rPr>
              <a:t>，常记：</a:t>
            </a:r>
            <a:r>
              <a:rPr lang="en-US" altLang="zh-CN" sz="2800" b="1" dirty="0">
                <a:ea typeface="黑体" pitchFamily="2" charset="-122"/>
              </a:rPr>
              <a:t>N(μ, σ</a:t>
            </a:r>
            <a:r>
              <a:rPr lang="en-US" altLang="zh-CN" sz="2800" b="1" baseline="30000" dirty="0">
                <a:ea typeface="黑体" pitchFamily="2" charset="-122"/>
              </a:rPr>
              <a:t>2</a:t>
            </a:r>
            <a:r>
              <a:rPr lang="en-US" altLang="zh-CN" sz="2800" b="1" dirty="0">
                <a:ea typeface="黑体" pitchFamily="2" charset="-122"/>
              </a:rPr>
              <a:t> )</a:t>
            </a:r>
            <a:r>
              <a:rPr lang="zh-CN" altLang="en-US" sz="2800" b="1" dirty="0">
                <a:ea typeface="黑体" pitchFamily="2" charset="-122"/>
              </a:rPr>
              <a:t>。其中</a:t>
            </a:r>
            <a:r>
              <a:rPr lang="en-US" altLang="zh-CN" sz="2800" b="1" dirty="0">
                <a:ea typeface="黑体" pitchFamily="2" charset="-122"/>
              </a:rPr>
              <a:t>μ</a:t>
            </a:r>
            <a:r>
              <a:rPr lang="zh-CN" altLang="en-US" sz="2800" b="1" dirty="0">
                <a:ea typeface="黑体" pitchFamily="2" charset="-122"/>
              </a:rPr>
              <a:t>为分布均值（即分布中心）；</a:t>
            </a:r>
            <a:r>
              <a:rPr lang="en-US" altLang="zh-CN" sz="2800" b="1" dirty="0">
                <a:ea typeface="黑体" pitchFamily="2" charset="-122"/>
              </a:rPr>
              <a:t>σ</a:t>
            </a:r>
            <a:r>
              <a:rPr lang="en-US" altLang="zh-CN" sz="2800" b="1" baseline="30000" dirty="0">
                <a:ea typeface="黑体" pitchFamily="2" charset="-122"/>
              </a:rPr>
              <a:t>2</a:t>
            </a:r>
            <a:r>
              <a:rPr lang="zh-CN" altLang="en-US" sz="2800" b="1" dirty="0">
                <a:ea typeface="黑体" pitchFamily="2" charset="-122"/>
              </a:rPr>
              <a:t>为分布方差；</a:t>
            </a:r>
            <a:r>
              <a:rPr lang="en-US" altLang="zh-CN" sz="2800" b="1" dirty="0">
                <a:ea typeface="黑体" pitchFamily="2" charset="-122"/>
              </a:rPr>
              <a:t>σ﹥0</a:t>
            </a:r>
            <a:r>
              <a:rPr lang="zh-CN" altLang="en-US" sz="2800" b="1" dirty="0">
                <a:ea typeface="黑体" pitchFamily="2" charset="-122"/>
              </a:rPr>
              <a:t>为分布标准差。</a:t>
            </a:r>
          </a:p>
        </p:txBody>
      </p:sp>
      <p:graphicFrame>
        <p:nvGraphicFramePr>
          <p:cNvPr id="43016" name="Object 8"/>
          <p:cNvGraphicFramePr>
            <a:graphicFrameLocks noChangeAspect="1"/>
          </p:cNvGraphicFramePr>
          <p:nvPr/>
        </p:nvGraphicFramePr>
        <p:xfrm>
          <a:off x="2209800" y="3048000"/>
          <a:ext cx="2652713" cy="927100"/>
        </p:xfrm>
        <a:graphic>
          <a:graphicData uri="http://schemas.openxmlformats.org/presentationml/2006/ole">
            <mc:AlternateContent xmlns:mc="http://schemas.openxmlformats.org/markup-compatibility/2006">
              <mc:Choice xmlns:v="urn:schemas-microsoft-com:vml" Requires="v">
                <p:oleObj spid="_x0000_s43109" name="Equation" r:id="rId4" imgW="1384200" imgH="482400" progId="Equation.3">
                  <p:embed/>
                </p:oleObj>
              </mc:Choice>
              <mc:Fallback>
                <p:oleObj name="Equation" r:id="rId4" imgW="1384200" imgH="4824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3048000"/>
                        <a:ext cx="2652713" cy="927100"/>
                      </a:xfrm>
                      <a:prstGeom prst="rect">
                        <a:avLst/>
                      </a:prstGeom>
                      <a:noFill/>
                      <a:extLst>
                        <a:ext uri="{909E8E84-426E-40DD-AFC4-6F175D3DCCD1}">
                          <a14:hiddenFill xmlns:a14="http://schemas.microsoft.com/office/drawing/2010/main">
                            <a:solidFill>
                              <a:srgbClr val="00CC99"/>
                            </a:solidFill>
                          </a14:hiddenFill>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227735100"/>
              </p:ext>
            </p:extLst>
          </p:nvPr>
        </p:nvGraphicFramePr>
        <p:xfrm>
          <a:off x="3347864" y="5545138"/>
          <a:ext cx="2736850" cy="704850"/>
        </p:xfrm>
        <a:graphic>
          <a:graphicData uri="http://schemas.openxmlformats.org/presentationml/2006/ole">
            <mc:AlternateContent xmlns:mc="http://schemas.openxmlformats.org/markup-compatibility/2006">
              <mc:Choice xmlns:v="urn:schemas-microsoft-com:vml" Requires="v">
                <p:oleObj spid="_x0000_s43110" name="Equation" r:id="rId6" imgW="889000" imgH="228600" progId="Equation.DSMT4">
                  <p:embed/>
                </p:oleObj>
              </mc:Choice>
              <mc:Fallback>
                <p:oleObj name="Equation" r:id="rId6" imgW="889000" imgH="2286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7864" y="5545138"/>
                        <a:ext cx="2736850"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AA7F6D96-A0FF-4301-BD77-78FF7EE2FF0C}" type="datetime1">
              <a:rPr lang="zh-CN" altLang="en-US"/>
              <a:pPr>
                <a:defRPr/>
              </a:pPr>
              <a:t>2016/3/16</a:t>
            </a:fld>
            <a:endParaRPr lang="en-US" altLang="zh-CN"/>
          </a:p>
        </p:txBody>
      </p:sp>
      <p:sp>
        <p:nvSpPr>
          <p:cNvPr id="5" name="页脚占位符 4"/>
          <p:cNvSpPr>
            <a:spLocks noGrp="1"/>
          </p:cNvSpPr>
          <p:nvPr>
            <p:ph type="ftr" sz="quarter" idx="11"/>
          </p:nvPr>
        </p:nvSpPr>
        <p:spPr/>
        <p:txBody>
          <a:bodyPr/>
          <a:lstStyle/>
          <a:p>
            <a:pPr>
              <a:defRPr/>
            </a:pPr>
            <a:r>
              <a:rPr lang="en-US" altLang="zh-CN"/>
              <a:t>中级概率1</a:t>
            </a:r>
          </a:p>
        </p:txBody>
      </p:sp>
      <p:sp>
        <p:nvSpPr>
          <p:cNvPr id="6" name="灯片编号占位符 5"/>
          <p:cNvSpPr>
            <a:spLocks noGrp="1"/>
          </p:cNvSpPr>
          <p:nvPr>
            <p:ph type="sldNum" sz="quarter" idx="12"/>
          </p:nvPr>
        </p:nvSpPr>
        <p:spPr/>
        <p:txBody>
          <a:bodyPr/>
          <a:lstStyle/>
          <a:p>
            <a:pPr>
              <a:defRPr/>
            </a:pPr>
            <a:fld id="{7F5CD660-13CB-4730-AE7C-41E864BFE413}" type="slidenum">
              <a:rPr lang="en-US" altLang="zh-CN"/>
              <a:pPr>
                <a:defRPr/>
              </a:pPr>
              <a:t>6</a:t>
            </a:fld>
            <a:endParaRPr lang="en-US" altLang="zh-CN"/>
          </a:p>
        </p:txBody>
      </p:sp>
      <p:sp>
        <p:nvSpPr>
          <p:cNvPr id="263171" name="Rectangle 3"/>
          <p:cNvSpPr>
            <a:spLocks noGrp="1" noChangeArrowheads="1"/>
          </p:cNvSpPr>
          <p:nvPr>
            <p:ph type="body" idx="1"/>
          </p:nvPr>
        </p:nvSpPr>
        <p:spPr>
          <a:xfrm>
            <a:off x="468313" y="404813"/>
            <a:ext cx="7989887" cy="6336555"/>
          </a:xfrm>
        </p:spPr>
        <p:txBody>
          <a:bodyPr/>
          <a:lstStyle/>
          <a:p>
            <a:pPr eaLnBrk="1" hangingPunct="1">
              <a:lnSpc>
                <a:spcPct val="150000"/>
              </a:lnSpc>
              <a:buFontTx/>
              <a:buNone/>
              <a:defRPr/>
            </a:pPr>
            <a:r>
              <a:rPr lang="zh-CN" altLang="en-US" sz="1800" b="1" dirty="0" smtClean="0">
                <a:latin typeface="黑体" pitchFamily="2" charset="-122"/>
                <a:ea typeface="黑体" pitchFamily="2" charset="-122"/>
              </a:rPr>
              <a:t>例</a:t>
            </a:r>
            <a:r>
              <a:rPr lang="en-US" altLang="zh-CN" sz="1800" b="1" dirty="0" smtClean="0">
                <a:latin typeface="黑体" pitchFamily="2" charset="-122"/>
                <a:ea typeface="黑体" pitchFamily="2" charset="-122"/>
              </a:rPr>
              <a:t>1</a:t>
            </a:r>
            <a:r>
              <a:rPr lang="zh-CN" altLang="en-US" sz="1800" b="1" dirty="0" smtClean="0">
                <a:latin typeface="黑体" pitchFamily="2" charset="-122"/>
                <a:ea typeface="黑体" pitchFamily="2" charset="-122"/>
              </a:rPr>
              <a:t>：若批产品既有合格品也有不合格品，记抽到合格品为“</a:t>
            </a:r>
            <a:r>
              <a:rPr lang="en-US" altLang="zh-CN" sz="1800" b="1" dirty="0" smtClean="0">
                <a:latin typeface="黑体" pitchFamily="2" charset="-122"/>
                <a:ea typeface="黑体" pitchFamily="2" charset="-122"/>
              </a:rPr>
              <a:t>0”</a:t>
            </a:r>
            <a:r>
              <a:rPr lang="zh-CN" altLang="en-US" sz="1800" b="1" dirty="0" smtClean="0">
                <a:latin typeface="黑体" pitchFamily="2" charset="-122"/>
                <a:ea typeface="黑体" pitchFamily="2" charset="-122"/>
              </a:rPr>
              <a:t>，抽到不合格品为“</a:t>
            </a:r>
            <a:r>
              <a:rPr lang="en-US" altLang="zh-CN" sz="1800" b="1" dirty="0" smtClean="0">
                <a:latin typeface="黑体" pitchFamily="2" charset="-122"/>
                <a:ea typeface="黑体" pitchFamily="2" charset="-122"/>
              </a:rPr>
              <a:t>1”</a:t>
            </a:r>
            <a:r>
              <a:rPr lang="zh-CN" altLang="en-US" sz="1800" b="1" dirty="0" smtClean="0">
                <a:latin typeface="黑体" pitchFamily="2" charset="-122"/>
                <a:ea typeface="黑体" pitchFamily="2" charset="-122"/>
              </a:rPr>
              <a:t>；从中顺序抽取</a:t>
            </a:r>
            <a:r>
              <a:rPr lang="en-US" altLang="zh-CN" sz="1800" b="1" dirty="0">
                <a:latin typeface="黑体" pitchFamily="2" charset="-122"/>
                <a:ea typeface="黑体" pitchFamily="2" charset="-122"/>
              </a:rPr>
              <a:t>2</a:t>
            </a:r>
            <a:r>
              <a:rPr lang="zh-CN" altLang="en-US" sz="1800" b="1" dirty="0">
                <a:latin typeface="黑体" pitchFamily="2" charset="-122"/>
                <a:ea typeface="黑体" pitchFamily="2" charset="-122"/>
              </a:rPr>
              <a:t>件，</a:t>
            </a:r>
            <a:r>
              <a:rPr lang="zh-CN" altLang="en-US" sz="1800" b="1" dirty="0" smtClean="0">
                <a:latin typeface="黑体" pitchFamily="2" charset="-122"/>
                <a:ea typeface="黑体" pitchFamily="2" charset="-122"/>
              </a:rPr>
              <a:t>则抽到产品结果的样本空间为（</a:t>
            </a:r>
            <a:r>
              <a:rPr lang="zh-CN" altLang="en-US" sz="1800" b="1" dirty="0" smtClean="0">
                <a:solidFill>
                  <a:srgbClr val="FF0000"/>
                </a:solidFill>
                <a:latin typeface="黑体" pitchFamily="2" charset="-122"/>
                <a:ea typeface="黑体" pitchFamily="2" charset="-122"/>
              </a:rPr>
              <a:t>所有可能结果的全体</a:t>
            </a:r>
            <a:r>
              <a:rPr lang="zh-CN" altLang="en-US" sz="1800" b="1" dirty="0" smtClean="0">
                <a:latin typeface="黑体" pitchFamily="2" charset="-122"/>
                <a:ea typeface="黑体" pitchFamily="2" charset="-122"/>
              </a:rPr>
              <a:t>）：</a:t>
            </a:r>
          </a:p>
          <a:p>
            <a:pPr eaLnBrk="1" hangingPunct="1">
              <a:lnSpc>
                <a:spcPct val="150000"/>
              </a:lnSpc>
              <a:buFontTx/>
              <a:buNone/>
              <a:defRPr/>
            </a:pPr>
            <a:r>
              <a:rPr lang="en-US" altLang="zh-CN" sz="1800" b="1" dirty="0" smtClean="0">
                <a:latin typeface="黑体" pitchFamily="2" charset="-122"/>
                <a:ea typeface="黑体" pitchFamily="2" charset="-122"/>
              </a:rPr>
              <a:t>Ω={(0,0),(0,1),(1,0)(1,1)}</a:t>
            </a:r>
          </a:p>
          <a:p>
            <a:pPr eaLnBrk="1" hangingPunct="1">
              <a:lnSpc>
                <a:spcPct val="150000"/>
              </a:lnSpc>
              <a:buNone/>
              <a:defRPr/>
            </a:pPr>
            <a:r>
              <a:rPr lang="zh-CN" altLang="en-US" sz="1800" b="1" dirty="0">
                <a:latin typeface="黑体" pitchFamily="2" charset="-122"/>
                <a:ea typeface="黑体" pitchFamily="2" charset="-122"/>
              </a:rPr>
              <a:t>事件</a:t>
            </a:r>
            <a:r>
              <a:rPr lang="en-US" altLang="zh-CN" sz="1800" b="1" dirty="0">
                <a:latin typeface="黑体" pitchFamily="2" charset="-122"/>
                <a:ea typeface="黑体" pitchFamily="2" charset="-122"/>
              </a:rPr>
              <a:t>A=</a:t>
            </a:r>
            <a:r>
              <a:rPr lang="zh-CN" altLang="en-US" sz="1800" b="1" dirty="0">
                <a:latin typeface="黑体" pitchFamily="2" charset="-122"/>
                <a:ea typeface="黑体" pitchFamily="2" charset="-122"/>
              </a:rPr>
              <a:t>“至少有一件合格品”</a:t>
            </a:r>
            <a:r>
              <a:rPr lang="en-US" altLang="zh-CN" sz="1800" b="1" dirty="0">
                <a:latin typeface="黑体" pitchFamily="2" charset="-122"/>
                <a:ea typeface="黑体" pitchFamily="2" charset="-122"/>
              </a:rPr>
              <a:t>={(0,0),(0,1),(1,0)}</a:t>
            </a:r>
          </a:p>
          <a:p>
            <a:pPr eaLnBrk="1" hangingPunct="1">
              <a:lnSpc>
                <a:spcPct val="150000"/>
              </a:lnSpc>
              <a:buNone/>
              <a:defRPr/>
            </a:pPr>
            <a:r>
              <a:rPr lang="zh-CN" altLang="en-US" sz="1800" b="1" dirty="0">
                <a:latin typeface="黑体" pitchFamily="2" charset="-122"/>
                <a:ea typeface="黑体" pitchFamily="2" charset="-122"/>
              </a:rPr>
              <a:t>事件</a:t>
            </a:r>
            <a:r>
              <a:rPr lang="en-US" altLang="zh-CN" sz="1800" b="1" dirty="0">
                <a:latin typeface="黑体" pitchFamily="2" charset="-122"/>
                <a:ea typeface="黑体" pitchFamily="2" charset="-122"/>
              </a:rPr>
              <a:t>B=</a:t>
            </a:r>
            <a:r>
              <a:rPr lang="zh-CN" altLang="en-US" sz="1800" b="1" dirty="0">
                <a:latin typeface="黑体" pitchFamily="2" charset="-122"/>
                <a:ea typeface="黑体" pitchFamily="2" charset="-122"/>
              </a:rPr>
              <a:t>“没有一件合格品”</a:t>
            </a:r>
            <a:r>
              <a:rPr lang="en-US" altLang="zh-CN" sz="1800" b="1" dirty="0">
                <a:latin typeface="黑体" pitchFamily="2" charset="-122"/>
                <a:ea typeface="黑体" pitchFamily="2" charset="-122"/>
              </a:rPr>
              <a:t>={(1,1</a:t>
            </a:r>
            <a:r>
              <a:rPr lang="en-US" altLang="zh-CN" sz="1800" b="1" dirty="0" smtClean="0">
                <a:latin typeface="黑体" pitchFamily="2" charset="-122"/>
                <a:ea typeface="黑体" pitchFamily="2" charset="-122"/>
              </a:rPr>
              <a:t>)}    </a:t>
            </a:r>
          </a:p>
          <a:p>
            <a:pPr eaLnBrk="1" hangingPunct="1">
              <a:lnSpc>
                <a:spcPct val="150000"/>
              </a:lnSpc>
              <a:buNone/>
              <a:defRPr/>
            </a:pPr>
            <a:r>
              <a:rPr lang="zh-CN" altLang="en-US" sz="1800" b="1" dirty="0" smtClean="0">
                <a:latin typeface="黑体" pitchFamily="2" charset="-122"/>
                <a:ea typeface="黑体" pitchFamily="2" charset="-122"/>
              </a:rPr>
              <a:t>事件</a:t>
            </a:r>
            <a:r>
              <a:rPr lang="en-US" altLang="zh-CN" sz="1800" b="1" dirty="0">
                <a:latin typeface="黑体" pitchFamily="2" charset="-122"/>
                <a:ea typeface="黑体" pitchFamily="2" charset="-122"/>
              </a:rPr>
              <a:t>C=</a:t>
            </a:r>
            <a:r>
              <a:rPr lang="zh-CN" altLang="en-US" sz="1800" b="1" dirty="0">
                <a:latin typeface="黑体" pitchFamily="2" charset="-122"/>
                <a:ea typeface="黑体" pitchFamily="2" charset="-122"/>
              </a:rPr>
              <a:t>“至多有一件合格品”</a:t>
            </a:r>
            <a:r>
              <a:rPr lang="en-US" altLang="zh-CN" sz="1800" b="1" dirty="0">
                <a:latin typeface="黑体" pitchFamily="2" charset="-122"/>
                <a:ea typeface="黑体" pitchFamily="2" charset="-122"/>
              </a:rPr>
              <a:t>={0,1),(1,0)(1,1)}</a:t>
            </a:r>
          </a:p>
          <a:p>
            <a:pPr>
              <a:lnSpc>
                <a:spcPct val="90000"/>
              </a:lnSpc>
              <a:buNone/>
              <a:defRPr/>
            </a:pPr>
            <a:r>
              <a:rPr lang="zh-CN" altLang="en-US" sz="1800" b="1" dirty="0">
                <a:latin typeface="黑体" pitchFamily="2" charset="-122"/>
                <a:ea typeface="黑体" pitchFamily="2" charset="-122"/>
              </a:rPr>
              <a:t>事件</a:t>
            </a:r>
            <a:r>
              <a:rPr lang="en-US" altLang="zh-CN" sz="1800" b="1" dirty="0" smtClean="0">
                <a:latin typeface="黑体" pitchFamily="2" charset="-122"/>
                <a:ea typeface="黑体" pitchFamily="2" charset="-122"/>
              </a:rPr>
              <a:t>D=</a:t>
            </a:r>
            <a:r>
              <a:rPr lang="zh-CN" altLang="en-US" sz="1800" b="1" dirty="0" smtClean="0">
                <a:latin typeface="黑体" pitchFamily="2" charset="-122"/>
                <a:ea typeface="黑体" pitchFamily="2" charset="-122"/>
              </a:rPr>
              <a:t>“至多两件合格品”</a:t>
            </a:r>
            <a:r>
              <a:rPr lang="en-US" altLang="zh-CN" sz="1800" b="1" dirty="0">
                <a:latin typeface="黑体" pitchFamily="2" charset="-122"/>
                <a:ea typeface="黑体" pitchFamily="2" charset="-122"/>
              </a:rPr>
              <a:t> ={(0,0),(0,1),(1,0)(1,1</a:t>
            </a:r>
            <a:r>
              <a:rPr lang="en-US" altLang="zh-CN" sz="1800" b="1" dirty="0" smtClean="0">
                <a:latin typeface="黑体" pitchFamily="2" charset="-122"/>
                <a:ea typeface="黑体" pitchFamily="2" charset="-122"/>
              </a:rPr>
              <a:t>)}=</a:t>
            </a:r>
            <a:r>
              <a:rPr lang="en-US" altLang="zh-CN" sz="1800" b="1" dirty="0">
                <a:latin typeface="黑体" pitchFamily="2" charset="-122"/>
                <a:ea typeface="黑体" pitchFamily="2" charset="-122"/>
              </a:rPr>
              <a:t> </a:t>
            </a:r>
            <a:r>
              <a:rPr lang="en-US" altLang="zh-CN" sz="1800" b="1" dirty="0" smtClean="0">
                <a:latin typeface="黑体" pitchFamily="2" charset="-122"/>
                <a:ea typeface="黑体" pitchFamily="2" charset="-122"/>
              </a:rPr>
              <a:t>Ω=</a:t>
            </a:r>
            <a:r>
              <a:rPr lang="zh-CN" altLang="en-US" sz="1800" b="1" dirty="0" smtClean="0">
                <a:latin typeface="黑体" pitchFamily="2" charset="-122"/>
                <a:ea typeface="黑体" pitchFamily="2" charset="-122"/>
              </a:rPr>
              <a:t>“至多</a:t>
            </a:r>
            <a:r>
              <a:rPr lang="zh-CN" altLang="en-US" sz="1800" b="1" dirty="0">
                <a:latin typeface="黑体" pitchFamily="2" charset="-122"/>
                <a:ea typeface="黑体" pitchFamily="2" charset="-122"/>
              </a:rPr>
              <a:t>两</a:t>
            </a:r>
            <a:r>
              <a:rPr lang="zh-CN" altLang="en-US" sz="1800" b="1" dirty="0" smtClean="0">
                <a:latin typeface="黑体" pitchFamily="2" charset="-122"/>
                <a:ea typeface="黑体" pitchFamily="2" charset="-122"/>
              </a:rPr>
              <a:t>件不合格品”</a:t>
            </a:r>
            <a:r>
              <a:rPr lang="en-US" altLang="zh-CN" sz="1800" b="1" dirty="0" smtClean="0">
                <a:latin typeface="黑体" pitchFamily="2" charset="-122"/>
                <a:ea typeface="黑体" pitchFamily="2" charset="-122"/>
              </a:rPr>
              <a:t>=</a:t>
            </a:r>
            <a:r>
              <a:rPr lang="zh-CN" altLang="en-US" sz="1800" b="1" dirty="0" smtClean="0">
                <a:latin typeface="黑体" pitchFamily="2" charset="-122"/>
                <a:ea typeface="黑体" pitchFamily="2" charset="-122"/>
              </a:rPr>
              <a:t>事件</a:t>
            </a:r>
            <a:r>
              <a:rPr lang="en-US" altLang="zh-CN" sz="1800" b="1" dirty="0" smtClean="0">
                <a:latin typeface="黑体" pitchFamily="2" charset="-122"/>
                <a:ea typeface="黑体" pitchFamily="2" charset="-122"/>
              </a:rPr>
              <a:t>E</a:t>
            </a:r>
          </a:p>
          <a:p>
            <a:pPr>
              <a:lnSpc>
                <a:spcPct val="90000"/>
              </a:lnSpc>
              <a:buNone/>
              <a:defRPr/>
            </a:pPr>
            <a:r>
              <a:rPr lang="zh-CN" altLang="en-US" sz="1800" b="1" dirty="0" smtClean="0">
                <a:latin typeface="黑体" pitchFamily="2" charset="-122"/>
                <a:ea typeface="黑体" pitchFamily="2" charset="-122"/>
              </a:rPr>
              <a:t>事件</a:t>
            </a:r>
            <a:r>
              <a:rPr lang="en-US" altLang="zh-CN" sz="1800" b="1" dirty="0" smtClean="0">
                <a:latin typeface="黑体" pitchFamily="2" charset="-122"/>
                <a:ea typeface="黑体" pitchFamily="2" charset="-122"/>
              </a:rPr>
              <a:t>F=</a:t>
            </a:r>
            <a:r>
              <a:rPr lang="zh-CN" altLang="en-US" sz="1800" b="1" dirty="0" smtClean="0">
                <a:latin typeface="黑体" pitchFamily="2" charset="-122"/>
                <a:ea typeface="黑体" pitchFamily="2" charset="-122"/>
              </a:rPr>
              <a:t>“抽到</a:t>
            </a:r>
            <a:r>
              <a:rPr lang="en-US" altLang="zh-CN" sz="1800" b="1" dirty="0" smtClean="0">
                <a:latin typeface="黑体" pitchFamily="2" charset="-122"/>
                <a:ea typeface="黑体" pitchFamily="2" charset="-122"/>
              </a:rPr>
              <a:t>3</a:t>
            </a:r>
            <a:r>
              <a:rPr lang="zh-CN" altLang="en-US" sz="1800" b="1" dirty="0" smtClean="0">
                <a:latin typeface="黑体" pitchFamily="2" charset="-122"/>
                <a:ea typeface="黑体" pitchFamily="2" charset="-122"/>
              </a:rPr>
              <a:t>件合格品”</a:t>
            </a:r>
            <a:r>
              <a:rPr lang="en-US" altLang="zh-CN" sz="1800" b="1" dirty="0" smtClean="0">
                <a:latin typeface="黑体" pitchFamily="2" charset="-122"/>
                <a:ea typeface="黑体" pitchFamily="2" charset="-122"/>
              </a:rPr>
              <a:t>=</a:t>
            </a:r>
            <a:r>
              <a:rPr lang="en-US" altLang="zh-CN" sz="1800" b="1" dirty="0">
                <a:latin typeface="黑体" pitchFamily="2" charset="-122"/>
                <a:ea typeface="黑体" pitchFamily="2" charset="-122"/>
              </a:rPr>
              <a:t> </a:t>
            </a:r>
            <a:r>
              <a:rPr lang="en-US" altLang="zh-CN" sz="1800" b="1" dirty="0" smtClean="0">
                <a:latin typeface="黑体" pitchFamily="2" charset="-122"/>
                <a:ea typeface="黑体" pitchFamily="2" charset="-122"/>
              </a:rPr>
              <a:t>Φ</a:t>
            </a:r>
          </a:p>
          <a:p>
            <a:pPr>
              <a:lnSpc>
                <a:spcPct val="90000"/>
              </a:lnSpc>
              <a:buNone/>
              <a:defRPr/>
            </a:pPr>
            <a:r>
              <a:rPr lang="zh-CN" altLang="en-US" sz="1800" b="1" dirty="0">
                <a:latin typeface="黑体" pitchFamily="2" charset="-122"/>
                <a:ea typeface="黑体" pitchFamily="2" charset="-122"/>
              </a:rPr>
              <a:t>事件</a:t>
            </a:r>
            <a:r>
              <a:rPr lang="en-US" altLang="zh-CN" sz="1800" b="1" dirty="0">
                <a:latin typeface="黑体" pitchFamily="2" charset="-122"/>
                <a:ea typeface="黑体" pitchFamily="2" charset="-122"/>
              </a:rPr>
              <a:t>G=</a:t>
            </a:r>
            <a:r>
              <a:rPr lang="zh-CN" altLang="en-US" sz="1800" b="1" dirty="0">
                <a:latin typeface="黑体" pitchFamily="2" charset="-122"/>
                <a:ea typeface="黑体" pitchFamily="2" charset="-122"/>
              </a:rPr>
              <a:t> “没有一件不合品格”</a:t>
            </a:r>
            <a:r>
              <a:rPr lang="en-US" altLang="zh-CN" sz="1800" b="1" dirty="0">
                <a:latin typeface="黑体" pitchFamily="2" charset="-122"/>
                <a:ea typeface="黑体" pitchFamily="2" charset="-122"/>
              </a:rPr>
              <a:t>={(0,0)} </a:t>
            </a:r>
            <a:endParaRPr lang="en-US" altLang="zh-CN" sz="1800" b="1" dirty="0" smtClean="0">
              <a:latin typeface="黑体" pitchFamily="2" charset="-122"/>
              <a:ea typeface="黑体" pitchFamily="2" charset="-122"/>
            </a:endParaRPr>
          </a:p>
          <a:p>
            <a:pPr>
              <a:lnSpc>
                <a:spcPct val="90000"/>
              </a:lnSpc>
              <a:buNone/>
              <a:defRPr/>
            </a:pPr>
            <a:r>
              <a:rPr lang="zh-CN" altLang="en-US" sz="1800" b="1" dirty="0" smtClean="0">
                <a:latin typeface="黑体" pitchFamily="2" charset="-122"/>
                <a:ea typeface="黑体" pitchFamily="2" charset="-122"/>
              </a:rPr>
              <a:t>事件</a:t>
            </a:r>
            <a:r>
              <a:rPr lang="en-US" altLang="zh-CN" sz="1800" b="1" dirty="0" smtClean="0">
                <a:latin typeface="黑体" pitchFamily="2" charset="-122"/>
                <a:ea typeface="黑体" pitchFamily="2" charset="-122"/>
              </a:rPr>
              <a:t>H=</a:t>
            </a:r>
            <a:r>
              <a:rPr lang="zh-CN" altLang="en-US" sz="1800" b="1" dirty="0" smtClean="0">
                <a:latin typeface="黑体" pitchFamily="2" charset="-122"/>
                <a:ea typeface="黑体" pitchFamily="2" charset="-122"/>
              </a:rPr>
              <a:t>“两次抽到的结果一致”</a:t>
            </a:r>
            <a:r>
              <a:rPr lang="en-US" altLang="zh-CN" sz="1800" b="1" dirty="0">
                <a:latin typeface="黑体" pitchFamily="2" charset="-122"/>
                <a:ea typeface="黑体" pitchFamily="2" charset="-122"/>
              </a:rPr>
              <a:t> ={(0,0</a:t>
            </a:r>
            <a:r>
              <a:rPr lang="en-US" altLang="zh-CN" sz="1800" b="1" dirty="0" smtClean="0">
                <a:latin typeface="黑体" pitchFamily="2" charset="-122"/>
                <a:ea typeface="黑体" pitchFamily="2" charset="-122"/>
              </a:rPr>
              <a:t>),</a:t>
            </a:r>
            <a:r>
              <a:rPr lang="en-US" altLang="zh-CN" sz="1800" b="1" dirty="0">
                <a:latin typeface="黑体" pitchFamily="2" charset="-122"/>
                <a:ea typeface="黑体" pitchFamily="2" charset="-122"/>
              </a:rPr>
              <a:t> </a:t>
            </a:r>
            <a:r>
              <a:rPr lang="en-US" altLang="zh-CN" sz="1800" b="1" dirty="0" smtClean="0">
                <a:latin typeface="黑体" pitchFamily="2" charset="-122"/>
                <a:ea typeface="黑体" pitchFamily="2" charset="-122"/>
              </a:rPr>
              <a:t>(1,1)} </a:t>
            </a:r>
            <a:endParaRPr lang="en-US" altLang="zh-CN" sz="1800" b="1" dirty="0">
              <a:latin typeface="黑体" pitchFamily="2" charset="-122"/>
              <a:ea typeface="黑体" pitchFamily="2" charset="-122"/>
            </a:endParaRPr>
          </a:p>
          <a:p>
            <a:pPr>
              <a:lnSpc>
                <a:spcPct val="90000"/>
              </a:lnSpc>
              <a:buNone/>
              <a:defRPr/>
            </a:pPr>
            <a:endParaRPr lang="en-US" altLang="zh-CN" sz="1800" b="1" dirty="0" smtClean="0">
              <a:latin typeface="黑体" pitchFamily="2" charset="-122"/>
              <a:ea typeface="黑体" pitchFamily="2" charset="-122"/>
            </a:endParaRPr>
          </a:p>
          <a:p>
            <a:pPr>
              <a:lnSpc>
                <a:spcPct val="90000"/>
              </a:lnSpc>
              <a:defRPr/>
            </a:pPr>
            <a:r>
              <a:rPr lang="zh-CN" altLang="en-US" sz="1800" b="1" dirty="0" smtClean="0">
                <a:solidFill>
                  <a:srgbClr val="FF0000"/>
                </a:solidFill>
                <a:latin typeface="黑体" pitchFamily="2" charset="-122"/>
                <a:ea typeface="黑体" pitchFamily="2" charset="-122"/>
              </a:rPr>
              <a:t>若</a:t>
            </a:r>
            <a:r>
              <a:rPr lang="zh-CN" altLang="en-US" sz="1800" b="1" dirty="0">
                <a:solidFill>
                  <a:srgbClr val="FF0000"/>
                </a:solidFill>
                <a:latin typeface="黑体" pitchFamily="2" charset="-122"/>
                <a:ea typeface="黑体" pitchFamily="2" charset="-122"/>
              </a:rPr>
              <a:t>只抽</a:t>
            </a:r>
            <a:r>
              <a:rPr lang="en-US" altLang="zh-CN" sz="1800" b="1" dirty="0">
                <a:solidFill>
                  <a:srgbClr val="FF0000"/>
                </a:solidFill>
                <a:latin typeface="黑体" pitchFamily="2" charset="-122"/>
                <a:ea typeface="黑体" pitchFamily="2" charset="-122"/>
              </a:rPr>
              <a:t>1</a:t>
            </a:r>
            <a:r>
              <a:rPr lang="zh-CN" altLang="en-US" sz="1800" b="1" dirty="0">
                <a:solidFill>
                  <a:srgbClr val="FF0000"/>
                </a:solidFill>
                <a:latin typeface="黑体" pitchFamily="2" charset="-122"/>
                <a:ea typeface="黑体" pitchFamily="2" charset="-122"/>
              </a:rPr>
              <a:t>件，则</a:t>
            </a:r>
            <a:r>
              <a:rPr lang="zh-CN" altLang="en-US" sz="1800" b="1" dirty="0" smtClean="0">
                <a:solidFill>
                  <a:srgbClr val="FF0000"/>
                </a:solidFill>
                <a:latin typeface="黑体" pitchFamily="2" charset="-122"/>
                <a:ea typeface="黑体" pitchFamily="2" charset="-122"/>
              </a:rPr>
              <a:t>样本空间？</a:t>
            </a:r>
            <a:endParaRPr lang="en-US" altLang="zh-CN" sz="1800" b="1" dirty="0" smtClean="0">
              <a:solidFill>
                <a:srgbClr val="FF0000"/>
              </a:solidFill>
              <a:latin typeface="黑体" pitchFamily="2" charset="-122"/>
              <a:ea typeface="黑体" pitchFamily="2" charset="-122"/>
            </a:endParaRPr>
          </a:p>
          <a:p>
            <a:pPr>
              <a:lnSpc>
                <a:spcPct val="90000"/>
              </a:lnSpc>
              <a:defRPr/>
            </a:pPr>
            <a:r>
              <a:rPr lang="en-US" altLang="zh-CN" sz="1800" b="1" dirty="0" smtClean="0">
                <a:solidFill>
                  <a:srgbClr val="FF0000"/>
                </a:solidFill>
                <a:latin typeface="黑体" pitchFamily="2" charset="-122"/>
                <a:ea typeface="黑体" pitchFamily="2" charset="-122"/>
              </a:rPr>
              <a:t>A</a:t>
            </a:r>
            <a:r>
              <a:rPr lang="zh-CN" altLang="en-US" sz="1800" b="1" dirty="0" smtClean="0">
                <a:solidFill>
                  <a:srgbClr val="FF0000"/>
                </a:solidFill>
                <a:latin typeface="黑体" pitchFamily="2" charset="-122"/>
                <a:ea typeface="黑体" pitchFamily="2" charset="-122"/>
              </a:rPr>
              <a:t>和</a:t>
            </a:r>
            <a:r>
              <a:rPr lang="en-US" altLang="zh-CN" sz="1800" b="1" dirty="0" smtClean="0">
                <a:solidFill>
                  <a:srgbClr val="FF0000"/>
                </a:solidFill>
                <a:latin typeface="黑体" pitchFamily="2" charset="-122"/>
                <a:ea typeface="黑体" pitchFamily="2" charset="-122"/>
              </a:rPr>
              <a:t>B</a:t>
            </a:r>
            <a:r>
              <a:rPr lang="zh-CN" altLang="en-US" sz="1800" b="1" dirty="0" smtClean="0">
                <a:solidFill>
                  <a:srgbClr val="FF0000"/>
                </a:solidFill>
                <a:latin typeface="黑体" pitchFamily="2" charset="-122"/>
                <a:ea typeface="黑体" pitchFamily="2" charset="-122"/>
              </a:rPr>
              <a:t>什么关系？</a:t>
            </a:r>
            <a:endParaRPr lang="en-US" altLang="zh-CN" sz="1800" b="1" dirty="0" smtClean="0">
              <a:solidFill>
                <a:srgbClr val="FF0000"/>
              </a:solidFill>
              <a:latin typeface="黑体" pitchFamily="2" charset="-122"/>
              <a:ea typeface="黑体" pitchFamily="2" charset="-122"/>
            </a:endParaRPr>
          </a:p>
          <a:p>
            <a:pPr>
              <a:lnSpc>
                <a:spcPct val="90000"/>
              </a:lnSpc>
              <a:defRPr/>
            </a:pPr>
            <a:r>
              <a:rPr lang="en-US" altLang="zh-CN" sz="1800" b="1" dirty="0" smtClean="0">
                <a:solidFill>
                  <a:srgbClr val="FF0000"/>
                </a:solidFill>
                <a:latin typeface="黑体" pitchFamily="2" charset="-122"/>
                <a:ea typeface="黑体" pitchFamily="2" charset="-122"/>
              </a:rPr>
              <a:t>A</a:t>
            </a:r>
            <a:r>
              <a:rPr lang="zh-CN" altLang="en-US" sz="1800" b="1" dirty="0" smtClean="0">
                <a:solidFill>
                  <a:srgbClr val="FF0000"/>
                </a:solidFill>
                <a:latin typeface="黑体" pitchFamily="2" charset="-122"/>
                <a:ea typeface="黑体" pitchFamily="2" charset="-122"/>
              </a:rPr>
              <a:t>和</a:t>
            </a:r>
            <a:r>
              <a:rPr lang="en-US" altLang="zh-CN" sz="1800" b="1" dirty="0" smtClean="0">
                <a:solidFill>
                  <a:srgbClr val="FF0000"/>
                </a:solidFill>
                <a:latin typeface="黑体" pitchFamily="2" charset="-122"/>
                <a:ea typeface="黑体" pitchFamily="2" charset="-122"/>
              </a:rPr>
              <a:t>C</a:t>
            </a:r>
            <a:r>
              <a:rPr lang="zh-CN" altLang="en-US" sz="1800" b="1" dirty="0" smtClean="0">
                <a:solidFill>
                  <a:srgbClr val="FF0000"/>
                </a:solidFill>
                <a:latin typeface="黑体" pitchFamily="2" charset="-122"/>
                <a:ea typeface="黑体" pitchFamily="2" charset="-122"/>
              </a:rPr>
              <a:t>什么</a:t>
            </a:r>
            <a:r>
              <a:rPr lang="zh-CN" altLang="en-US" sz="1800" b="1" dirty="0">
                <a:solidFill>
                  <a:srgbClr val="FF0000"/>
                </a:solidFill>
                <a:latin typeface="黑体" pitchFamily="2" charset="-122"/>
                <a:ea typeface="黑体" pitchFamily="2" charset="-122"/>
              </a:rPr>
              <a:t>关系</a:t>
            </a:r>
            <a:r>
              <a:rPr lang="zh-CN" altLang="en-US" sz="1800" b="1" dirty="0" smtClean="0">
                <a:solidFill>
                  <a:srgbClr val="FF0000"/>
                </a:solidFill>
                <a:latin typeface="黑体" pitchFamily="2" charset="-122"/>
                <a:ea typeface="黑体" pitchFamily="2" charset="-122"/>
              </a:rPr>
              <a:t>？</a:t>
            </a:r>
            <a:endParaRPr lang="en-US" altLang="zh-CN" sz="1800" b="1" dirty="0" smtClean="0">
              <a:solidFill>
                <a:srgbClr val="FF0000"/>
              </a:solidFill>
              <a:latin typeface="黑体" pitchFamily="2" charset="-122"/>
              <a:ea typeface="黑体" pitchFamily="2" charset="-122"/>
            </a:endParaRPr>
          </a:p>
          <a:p>
            <a:pPr>
              <a:lnSpc>
                <a:spcPct val="90000"/>
              </a:lnSpc>
              <a:defRPr/>
            </a:pPr>
            <a:r>
              <a:rPr lang="en-US" altLang="zh-CN" sz="1800" b="1" dirty="0" smtClean="0">
                <a:solidFill>
                  <a:srgbClr val="FF0000"/>
                </a:solidFill>
                <a:latin typeface="黑体" pitchFamily="2" charset="-122"/>
                <a:ea typeface="黑体" pitchFamily="2" charset="-122"/>
              </a:rPr>
              <a:t>B</a:t>
            </a:r>
            <a:r>
              <a:rPr lang="zh-CN" altLang="en-US" sz="1800" b="1" dirty="0" smtClean="0">
                <a:solidFill>
                  <a:srgbClr val="FF0000"/>
                </a:solidFill>
                <a:latin typeface="黑体" pitchFamily="2" charset="-122"/>
                <a:ea typeface="黑体" pitchFamily="2" charset="-122"/>
              </a:rPr>
              <a:t>和</a:t>
            </a:r>
            <a:r>
              <a:rPr lang="en-US" altLang="zh-CN" sz="1800" b="1" dirty="0" smtClean="0">
                <a:solidFill>
                  <a:srgbClr val="FF0000"/>
                </a:solidFill>
                <a:latin typeface="黑体" pitchFamily="2" charset="-122"/>
                <a:ea typeface="黑体" pitchFamily="2" charset="-122"/>
              </a:rPr>
              <a:t>G</a:t>
            </a:r>
            <a:r>
              <a:rPr lang="zh-CN" altLang="en-US" sz="1800" b="1" dirty="0" smtClean="0">
                <a:solidFill>
                  <a:srgbClr val="FF0000"/>
                </a:solidFill>
                <a:latin typeface="黑体" pitchFamily="2" charset="-122"/>
                <a:ea typeface="黑体" pitchFamily="2" charset="-122"/>
              </a:rPr>
              <a:t>什么</a:t>
            </a:r>
            <a:r>
              <a:rPr lang="zh-CN" altLang="en-US" sz="1800" b="1" dirty="0">
                <a:solidFill>
                  <a:srgbClr val="FF0000"/>
                </a:solidFill>
                <a:latin typeface="黑体" pitchFamily="2" charset="-122"/>
                <a:ea typeface="黑体" pitchFamily="2" charset="-122"/>
              </a:rPr>
              <a:t>关系？</a:t>
            </a:r>
            <a:endParaRPr lang="en-US" altLang="zh-CN" sz="1800" b="1" dirty="0">
              <a:solidFill>
                <a:srgbClr val="FF0000"/>
              </a:solidFill>
              <a:latin typeface="黑体" pitchFamily="2" charset="-122"/>
              <a:ea typeface="黑体" pitchFamily="2" charset="-122"/>
            </a:endParaRPr>
          </a:p>
          <a:p>
            <a:pPr>
              <a:lnSpc>
                <a:spcPct val="90000"/>
              </a:lnSpc>
              <a:defRPr/>
            </a:pPr>
            <a:endParaRPr lang="en-US" altLang="zh-CN" sz="1800" b="1" dirty="0">
              <a:solidFill>
                <a:srgbClr val="FF0000"/>
              </a:solidFill>
              <a:latin typeface="黑体" pitchFamily="2" charset="-122"/>
              <a:ea typeface="黑体" pitchFamily="2" charset="-122"/>
            </a:endParaRPr>
          </a:p>
          <a:p>
            <a:pPr>
              <a:lnSpc>
                <a:spcPct val="90000"/>
              </a:lnSpc>
              <a:defRPr/>
            </a:pPr>
            <a:endParaRPr lang="en-US" altLang="zh-CN" sz="2400" b="1" dirty="0">
              <a:solidFill>
                <a:srgbClr val="FF0000"/>
              </a:solidFill>
            </a:endParaRPr>
          </a:p>
          <a:p>
            <a:pPr eaLnBrk="1" hangingPunct="1">
              <a:lnSpc>
                <a:spcPct val="90000"/>
              </a:lnSpc>
              <a:defRPr/>
            </a:pPr>
            <a:endParaRPr lang="en-US" altLang="zh-CN" sz="2400"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F24CC3A5-FAF7-4871-ADB3-01C612A7114F}" type="datetime1">
              <a:rPr lang="zh-CN" altLang="en-US" sz="1400" smtClean="0"/>
              <a:pPr eaLnBrk="1" hangingPunct="1"/>
              <a:t>2016/3/16</a:t>
            </a:fld>
            <a:endParaRPr lang="en-US" altLang="zh-CN" sz="1400" smtClean="0"/>
          </a:p>
        </p:txBody>
      </p:sp>
      <p:sp>
        <p:nvSpPr>
          <p:cNvPr id="2053" name="页脚占位符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400" smtClean="0"/>
              <a:t>中级概率2</a:t>
            </a:r>
          </a:p>
        </p:txBody>
      </p:sp>
      <p:sp>
        <p:nvSpPr>
          <p:cNvPr id="2054"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08A02973-1120-4171-8A94-B3EED68107FB}" type="slidenum">
              <a:rPr lang="en-US" altLang="zh-CN" sz="1400" smtClean="0"/>
              <a:pPr eaLnBrk="1" hangingPunct="1"/>
              <a:t>60</a:t>
            </a:fld>
            <a:endParaRPr lang="en-US" altLang="zh-CN" sz="1400" smtClean="0"/>
          </a:p>
        </p:txBody>
      </p:sp>
      <p:sp>
        <p:nvSpPr>
          <p:cNvPr id="2056" name="Rectangle 3"/>
          <p:cNvSpPr>
            <a:spLocks noGrp="1" noChangeArrowheads="1"/>
          </p:cNvSpPr>
          <p:nvPr>
            <p:ph type="body" sz="half" idx="1"/>
          </p:nvPr>
        </p:nvSpPr>
        <p:spPr>
          <a:xfrm>
            <a:off x="395288" y="333375"/>
            <a:ext cx="8424862" cy="5762625"/>
          </a:xfrm>
        </p:spPr>
        <p:txBody>
          <a:bodyPr/>
          <a:lstStyle/>
          <a:p>
            <a:pPr eaLnBrk="1" hangingPunct="1">
              <a:lnSpc>
                <a:spcPct val="150000"/>
              </a:lnSpc>
              <a:buFontTx/>
              <a:buNone/>
            </a:pPr>
            <a:r>
              <a:rPr lang="en-US" altLang="zh-CN" sz="2800" b="1" dirty="0" smtClean="0">
                <a:latin typeface="黑体" pitchFamily="49" charset="-122"/>
                <a:ea typeface="黑体" pitchFamily="49" charset="-122"/>
              </a:rPr>
              <a:t>p(x)</a:t>
            </a:r>
            <a:r>
              <a:rPr lang="zh-CN" altLang="en-US" sz="2800" b="1" dirty="0" smtClean="0">
                <a:latin typeface="黑体" pitchFamily="49" charset="-122"/>
                <a:ea typeface="黑体" pitchFamily="49" charset="-122"/>
              </a:rPr>
              <a:t>函数的特性：</a:t>
            </a:r>
            <a:endParaRPr lang="en-US" altLang="zh-CN" sz="2800" b="1" dirty="0" smtClean="0">
              <a:latin typeface="黑体" pitchFamily="49" charset="-122"/>
              <a:ea typeface="黑体" pitchFamily="49" charset="-122"/>
            </a:endParaRPr>
          </a:p>
          <a:p>
            <a:pPr eaLnBrk="1" hangingPunct="1">
              <a:lnSpc>
                <a:spcPct val="150000"/>
              </a:lnSpc>
              <a:buFontTx/>
              <a:buNone/>
            </a:pPr>
            <a:endParaRPr lang="zh-CN" altLang="en-US" sz="2800" b="1" dirty="0" smtClean="0">
              <a:latin typeface="黑体" pitchFamily="49" charset="-122"/>
              <a:ea typeface="黑体" pitchFamily="49" charset="-122"/>
            </a:endParaRPr>
          </a:p>
          <a:p>
            <a:pPr eaLnBrk="1" hangingPunct="1">
              <a:lnSpc>
                <a:spcPct val="150000"/>
              </a:lnSpc>
              <a:buFontTx/>
              <a:buNone/>
            </a:pPr>
            <a:r>
              <a:rPr lang="zh-CN" altLang="en-US" sz="2400" b="1" dirty="0" smtClean="0">
                <a:latin typeface="黑体" pitchFamily="49" charset="-122"/>
                <a:ea typeface="黑体" pitchFamily="49" charset="-122"/>
              </a:rPr>
              <a:t>① 对称性，以</a:t>
            </a:r>
            <a:r>
              <a:rPr lang="en-US" altLang="zh-CN" sz="2400" b="1" dirty="0" smtClean="0">
                <a:latin typeface="黑体" pitchFamily="49" charset="-122"/>
                <a:ea typeface="黑体" pitchFamily="49" charset="-122"/>
              </a:rPr>
              <a:t>x=μ</a:t>
            </a:r>
            <a:r>
              <a:rPr lang="zh-CN" altLang="en-US" sz="2400" b="1" dirty="0" smtClean="0">
                <a:latin typeface="黑体" pitchFamily="49" charset="-122"/>
                <a:ea typeface="黑体" pitchFamily="49" charset="-122"/>
              </a:rPr>
              <a:t>为轴对称，</a:t>
            </a:r>
          </a:p>
          <a:p>
            <a:pPr eaLnBrk="1" hangingPunct="1">
              <a:lnSpc>
                <a:spcPct val="150000"/>
              </a:lnSpc>
              <a:buFontTx/>
              <a:buNone/>
            </a:pPr>
            <a:r>
              <a:rPr lang="zh-CN" altLang="en-US" sz="2400" b="1" dirty="0" smtClean="0">
                <a:latin typeface="黑体" pitchFamily="49" charset="-122"/>
                <a:ea typeface="黑体" pitchFamily="49" charset="-122"/>
              </a:rPr>
              <a:t>即对于任意实数</a:t>
            </a:r>
            <a:r>
              <a:rPr lang="en-US" altLang="zh-CN" sz="2400" b="1" dirty="0" smtClean="0">
                <a:latin typeface="黑体" pitchFamily="49" charset="-122"/>
                <a:ea typeface="黑体" pitchFamily="49" charset="-122"/>
              </a:rPr>
              <a:t>a</a:t>
            </a:r>
            <a:r>
              <a:rPr lang="zh-CN" altLang="en-US" sz="2400" b="1" dirty="0" smtClean="0">
                <a:latin typeface="黑体" pitchFamily="49" charset="-122"/>
                <a:ea typeface="黑体" pitchFamily="49" charset="-122"/>
              </a:rPr>
              <a:t>有：</a:t>
            </a:r>
            <a:endParaRPr lang="en-US" altLang="zh-CN" sz="2400" b="1" dirty="0" smtClean="0">
              <a:latin typeface="黑体" pitchFamily="49" charset="-122"/>
              <a:ea typeface="黑体" pitchFamily="49" charset="-122"/>
            </a:endParaRPr>
          </a:p>
          <a:p>
            <a:pPr eaLnBrk="1" hangingPunct="1">
              <a:lnSpc>
                <a:spcPct val="150000"/>
              </a:lnSpc>
              <a:buFontTx/>
              <a:buNone/>
            </a:pPr>
            <a:r>
              <a:rPr lang="zh-CN" altLang="en-US" sz="2400" b="1" dirty="0" smtClean="0">
                <a:latin typeface="黑体" pitchFamily="49" charset="-122"/>
                <a:ea typeface="黑体" pitchFamily="49" charset="-122"/>
              </a:rPr>
              <a:t>                                               </a:t>
            </a:r>
          </a:p>
          <a:p>
            <a:pPr eaLnBrk="1" hangingPunct="1">
              <a:lnSpc>
                <a:spcPct val="150000"/>
              </a:lnSpc>
              <a:buFontTx/>
              <a:buNone/>
            </a:pPr>
            <a:r>
              <a:rPr lang="zh-CN" altLang="en-US" sz="2400" b="1" dirty="0" smtClean="0">
                <a:latin typeface="黑体" pitchFamily="49" charset="-122"/>
                <a:ea typeface="黑体" pitchFamily="49" charset="-122"/>
              </a:rPr>
              <a:t>②单峰性，</a:t>
            </a:r>
            <a:r>
              <a:rPr lang="zh-CN" altLang="en-US" sz="2400" dirty="0" smtClean="0">
                <a:latin typeface="黑体" pitchFamily="49" charset="-122"/>
                <a:ea typeface="黑体" pitchFamily="49" charset="-122"/>
              </a:rPr>
              <a:t>当</a:t>
            </a:r>
            <a:r>
              <a:rPr lang="en-US" altLang="zh-CN" sz="2400" b="1" dirty="0" smtClean="0">
                <a:latin typeface="黑体" pitchFamily="49" charset="-122"/>
                <a:ea typeface="黑体" pitchFamily="49" charset="-122"/>
              </a:rPr>
              <a:t>x=μ</a:t>
            </a:r>
            <a:r>
              <a:rPr lang="zh-CN" altLang="en-US" sz="2400" b="1" dirty="0" smtClean="0">
                <a:latin typeface="黑体" pitchFamily="49" charset="-122"/>
                <a:ea typeface="黑体" pitchFamily="49" charset="-122"/>
              </a:rPr>
              <a:t>时，</a:t>
            </a:r>
            <a:r>
              <a:rPr lang="en-US" altLang="zh-CN" sz="2400" b="1" dirty="0" smtClean="0">
                <a:latin typeface="黑体" pitchFamily="49" charset="-122"/>
                <a:ea typeface="黑体" pitchFamily="49" charset="-122"/>
              </a:rPr>
              <a:t>p(x)</a:t>
            </a:r>
            <a:r>
              <a:rPr lang="zh-CN" altLang="en-US" sz="2400" b="1" dirty="0" smtClean="0">
                <a:latin typeface="黑体" pitchFamily="49" charset="-122"/>
                <a:ea typeface="黑体" pitchFamily="49" charset="-122"/>
              </a:rPr>
              <a:t>取得最大值。</a:t>
            </a:r>
          </a:p>
          <a:p>
            <a:pPr eaLnBrk="1" hangingPunct="1">
              <a:lnSpc>
                <a:spcPct val="150000"/>
              </a:lnSpc>
              <a:buFontTx/>
              <a:buNone/>
            </a:pPr>
            <a:endParaRPr lang="zh-CN" altLang="en-US" sz="2400" b="1" dirty="0" smtClean="0">
              <a:latin typeface="黑体" pitchFamily="49" charset="-122"/>
              <a:ea typeface="黑体" pitchFamily="49" charset="-122"/>
            </a:endParaRPr>
          </a:p>
          <a:p>
            <a:pPr eaLnBrk="1" hangingPunct="1">
              <a:lnSpc>
                <a:spcPct val="150000"/>
              </a:lnSpc>
              <a:buFontTx/>
              <a:buNone/>
            </a:pPr>
            <a:r>
              <a:rPr lang="zh-CN" altLang="en-US" sz="2400" b="1" dirty="0" smtClean="0">
                <a:latin typeface="黑体" pitchFamily="49" charset="-122"/>
                <a:ea typeface="黑体" pitchFamily="49" charset="-122"/>
              </a:rPr>
              <a:t>③若</a:t>
            </a:r>
            <a:r>
              <a:rPr lang="en-US" altLang="zh-CN" sz="2400" b="1" dirty="0" smtClean="0">
                <a:latin typeface="黑体" pitchFamily="49" charset="-122"/>
                <a:ea typeface="黑体" pitchFamily="49" charset="-122"/>
              </a:rPr>
              <a:t>σ</a:t>
            </a:r>
            <a:r>
              <a:rPr lang="zh-CN" altLang="en-US" sz="2400" b="1" dirty="0" smtClean="0">
                <a:latin typeface="黑体" pitchFamily="49" charset="-122"/>
                <a:ea typeface="黑体" pitchFamily="49" charset="-122"/>
              </a:rPr>
              <a:t>越大，曲线越平缓；若</a:t>
            </a:r>
            <a:r>
              <a:rPr lang="en-US" altLang="zh-CN" sz="2400" b="1" dirty="0" smtClean="0">
                <a:latin typeface="黑体" pitchFamily="49" charset="-122"/>
                <a:ea typeface="黑体" pitchFamily="49" charset="-122"/>
              </a:rPr>
              <a:t>σ</a:t>
            </a:r>
            <a:r>
              <a:rPr lang="zh-CN" altLang="en-US" sz="2400" b="1" dirty="0" smtClean="0">
                <a:latin typeface="黑体" pitchFamily="49" charset="-122"/>
                <a:ea typeface="黑体" pitchFamily="49" charset="-122"/>
              </a:rPr>
              <a:t>越小，曲线越陡峭。</a:t>
            </a:r>
          </a:p>
          <a:p>
            <a:pPr eaLnBrk="1" hangingPunct="1">
              <a:buFontTx/>
              <a:buNone/>
            </a:pPr>
            <a:endParaRPr lang="en-US" altLang="zh-CN" sz="2800" b="1" dirty="0" smtClean="0"/>
          </a:p>
        </p:txBody>
      </p:sp>
      <p:graphicFrame>
        <p:nvGraphicFramePr>
          <p:cNvPr id="2050" name="Object 4"/>
          <p:cNvGraphicFramePr>
            <a:graphicFrameLocks noGrp="1" noChangeAspect="1"/>
          </p:cNvGraphicFramePr>
          <p:nvPr>
            <p:ph sz="quarter" idx="2"/>
            <p:extLst>
              <p:ext uri="{D42A27DB-BD31-4B8C-83A1-F6EECF244321}">
                <p14:modId xmlns:p14="http://schemas.microsoft.com/office/powerpoint/2010/main" val="1570198458"/>
              </p:ext>
            </p:extLst>
          </p:nvPr>
        </p:nvGraphicFramePr>
        <p:xfrm>
          <a:off x="3635896" y="2564904"/>
          <a:ext cx="3168650" cy="517525"/>
        </p:xfrm>
        <a:graphic>
          <a:graphicData uri="http://schemas.openxmlformats.org/presentationml/2006/ole">
            <mc:AlternateContent xmlns:mc="http://schemas.openxmlformats.org/markup-compatibility/2006">
              <mc:Choice xmlns:v="urn:schemas-microsoft-com:vml" Requires="v">
                <p:oleObj spid="_x0000_s256068" name="Equation" r:id="rId3" imgW="1244520" imgH="203040" progId="Equation.DSMT4">
                  <p:embed/>
                </p:oleObj>
              </mc:Choice>
              <mc:Fallback>
                <p:oleObj name="Equation" r:id="rId3" imgW="1244520" imgH="203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2564904"/>
                        <a:ext cx="31686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5"/>
          <p:cNvGraphicFramePr>
            <a:graphicFrameLocks noGrp="1" noChangeAspect="1"/>
          </p:cNvGraphicFramePr>
          <p:nvPr>
            <p:ph sz="quarter" idx="3"/>
            <p:extLst>
              <p:ext uri="{D42A27DB-BD31-4B8C-83A1-F6EECF244321}">
                <p14:modId xmlns:p14="http://schemas.microsoft.com/office/powerpoint/2010/main" val="3623701765"/>
              </p:ext>
            </p:extLst>
          </p:nvPr>
        </p:nvGraphicFramePr>
        <p:xfrm>
          <a:off x="6084168" y="3429000"/>
          <a:ext cx="2303462" cy="1042988"/>
        </p:xfrm>
        <a:graphic>
          <a:graphicData uri="http://schemas.openxmlformats.org/presentationml/2006/ole">
            <mc:AlternateContent xmlns:mc="http://schemas.openxmlformats.org/markup-compatibility/2006">
              <mc:Choice xmlns:v="urn:schemas-microsoft-com:vml" Requires="v">
                <p:oleObj spid="_x0000_s256069" name="Equation" r:id="rId5" imgW="927000" imgH="419040" progId="Equation.DSMT4">
                  <p:embed/>
                </p:oleObj>
              </mc:Choice>
              <mc:Fallback>
                <p:oleObj name="Equation" r:id="rId5" imgW="927000" imgH="419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168" y="3429000"/>
                        <a:ext cx="2303462"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209121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0640E966-71E2-4F1C-ADDA-58677A231384}" type="datetime1">
              <a:rPr lang="zh-CN" altLang="en-US" sz="1400" smtClean="0"/>
              <a:pPr eaLnBrk="1" hangingPunct="1"/>
              <a:t>2016/3/16</a:t>
            </a:fld>
            <a:endParaRPr lang="en-US" altLang="zh-CN" sz="1400" smtClean="0"/>
          </a:p>
        </p:txBody>
      </p:sp>
      <p:sp>
        <p:nvSpPr>
          <p:cNvPr id="3076" name="页脚占位符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400" smtClean="0"/>
              <a:t>中级概率2</a:t>
            </a:r>
          </a:p>
        </p:txBody>
      </p:sp>
      <p:sp>
        <p:nvSpPr>
          <p:cNvPr id="3077"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E96A8966-B3EA-4A5F-8561-B5EEFC570273}" type="slidenum">
              <a:rPr lang="en-US" altLang="zh-CN" sz="1400" smtClean="0"/>
              <a:pPr eaLnBrk="1" hangingPunct="1"/>
              <a:t>61</a:t>
            </a:fld>
            <a:endParaRPr lang="en-US" altLang="zh-CN" sz="1400" smtClean="0"/>
          </a:p>
        </p:txBody>
      </p:sp>
      <p:sp>
        <p:nvSpPr>
          <p:cNvPr id="3079" name="Rectangle 3"/>
          <p:cNvSpPr>
            <a:spLocks noGrp="1" noChangeArrowheads="1"/>
          </p:cNvSpPr>
          <p:nvPr>
            <p:ph type="body" sz="half" idx="1"/>
          </p:nvPr>
        </p:nvSpPr>
        <p:spPr>
          <a:xfrm>
            <a:off x="395288" y="333375"/>
            <a:ext cx="8353425" cy="5762625"/>
          </a:xfrm>
        </p:spPr>
        <p:txBody>
          <a:bodyPr/>
          <a:lstStyle/>
          <a:p>
            <a:pPr eaLnBrk="1" hangingPunct="1">
              <a:buFontTx/>
              <a:buNone/>
            </a:pPr>
            <a:r>
              <a:rPr lang="en-US" altLang="zh-CN" sz="2800" b="1" dirty="0" smtClean="0"/>
              <a:t>P</a:t>
            </a:r>
            <a:r>
              <a:rPr lang="zh-CN" altLang="en-US" sz="2800" b="1" dirty="0" smtClean="0"/>
              <a:t>（</a:t>
            </a:r>
            <a:r>
              <a:rPr lang="en-US" altLang="zh-CN" sz="2800" b="1" dirty="0" smtClean="0"/>
              <a:t>x</a:t>
            </a:r>
            <a:r>
              <a:rPr lang="zh-CN" altLang="en-US" sz="2800" b="1" dirty="0" smtClean="0"/>
              <a:t>）函数曲线</a:t>
            </a:r>
          </a:p>
          <a:p>
            <a:pPr eaLnBrk="1" hangingPunct="1">
              <a:buFontTx/>
              <a:buNone/>
            </a:pPr>
            <a:endParaRPr lang="zh-CN" altLang="en-US" sz="2400" b="1" dirty="0" smtClean="0">
              <a:solidFill>
                <a:srgbClr val="FF0000"/>
              </a:solidFill>
            </a:endParaRPr>
          </a:p>
          <a:p>
            <a:pPr eaLnBrk="1" hangingPunct="1"/>
            <a:endParaRPr lang="en-US" altLang="zh-CN" sz="2800" dirty="0" smtClean="0"/>
          </a:p>
        </p:txBody>
      </p:sp>
      <p:pic>
        <p:nvPicPr>
          <p:cNvPr id="30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052513"/>
            <a:ext cx="7151688"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74" name="Object 5"/>
          <p:cNvGraphicFramePr>
            <a:graphicFrameLocks noGrp="1" noChangeAspect="1"/>
          </p:cNvGraphicFramePr>
          <p:nvPr>
            <p:ph sz="half" idx="2"/>
          </p:nvPr>
        </p:nvGraphicFramePr>
        <p:xfrm>
          <a:off x="3851275" y="5949950"/>
          <a:ext cx="466725" cy="504825"/>
        </p:xfrm>
        <a:graphic>
          <a:graphicData uri="http://schemas.openxmlformats.org/presentationml/2006/ole">
            <mc:AlternateContent xmlns:mc="http://schemas.openxmlformats.org/markup-compatibility/2006">
              <mc:Choice xmlns:v="urn:schemas-microsoft-com:vml" Requires="v">
                <p:oleObj spid="_x0000_s257058" name="Equation" r:id="rId4" imgW="152280" imgH="164880" progId="Equation.DSMT4">
                  <p:embed/>
                </p:oleObj>
              </mc:Choice>
              <mc:Fallback>
                <p:oleObj name="Equation" r:id="rId4" imgW="152280" imgH="1648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275" y="5949950"/>
                        <a:ext cx="46672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421924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3D2ECADD-906E-4DF3-A133-1E3423F10BC2}" type="datetime1">
              <a:rPr lang="zh-CN" altLang="en-US" sz="1400" smtClean="0"/>
              <a:pPr eaLnBrk="1" hangingPunct="1"/>
              <a:t>2016/3/16</a:t>
            </a:fld>
            <a:endParaRPr lang="en-US" altLang="zh-CN" sz="1400" smtClean="0"/>
          </a:p>
        </p:txBody>
      </p:sp>
      <p:sp>
        <p:nvSpPr>
          <p:cNvPr id="4100" name="页脚占位符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400" smtClean="0"/>
              <a:t>中级概率2</a:t>
            </a:r>
          </a:p>
        </p:txBody>
      </p:sp>
      <p:sp>
        <p:nvSpPr>
          <p:cNvPr id="4101"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74A899D2-4F3C-4F50-9580-4ABE7C1C08A0}" type="slidenum">
              <a:rPr lang="en-US" altLang="zh-CN" sz="1400" smtClean="0"/>
              <a:pPr eaLnBrk="1" hangingPunct="1"/>
              <a:t>62</a:t>
            </a:fld>
            <a:endParaRPr lang="en-US" altLang="zh-CN" sz="1400" smtClean="0"/>
          </a:p>
        </p:txBody>
      </p:sp>
      <p:sp>
        <p:nvSpPr>
          <p:cNvPr id="4102" name="Rectangle 2"/>
          <p:cNvSpPr>
            <a:spLocks noGrp="1" noChangeArrowheads="1"/>
          </p:cNvSpPr>
          <p:nvPr>
            <p:ph type="title"/>
          </p:nvPr>
        </p:nvSpPr>
        <p:spPr>
          <a:xfrm>
            <a:off x="1258888" y="260350"/>
            <a:ext cx="5905500" cy="576263"/>
          </a:xfrm>
        </p:spPr>
        <p:txBody>
          <a:bodyPr/>
          <a:lstStyle/>
          <a:p>
            <a:pPr eaLnBrk="1" hangingPunct="1"/>
            <a:r>
              <a:rPr lang="en-US" altLang="zh-CN" sz="2800" b="1" i="1" dirty="0" smtClean="0">
                <a:sym typeface="Symbol" pitchFamily="18" charset="2"/>
              </a:rPr>
              <a:t> </a:t>
            </a:r>
            <a:r>
              <a:rPr lang="zh-CN" altLang="en-US" sz="2800" b="1" dirty="0" smtClean="0">
                <a:sym typeface="Symbol" pitchFamily="18" charset="2"/>
              </a:rPr>
              <a:t>和</a:t>
            </a:r>
            <a:r>
              <a:rPr lang="zh-CN" altLang="en-US" sz="2800" b="1" i="1" dirty="0" smtClean="0">
                <a:sym typeface="Symbol" pitchFamily="18" charset="2"/>
              </a:rPr>
              <a:t> </a:t>
            </a:r>
            <a:r>
              <a:rPr lang="zh-CN" altLang="en-US" sz="2800" b="1" dirty="0" smtClean="0">
                <a:sym typeface="Symbol" pitchFamily="18" charset="2"/>
              </a:rPr>
              <a:t>对</a:t>
            </a:r>
            <a:r>
              <a:rPr lang="en-US" altLang="zh-CN" sz="2800" b="1" dirty="0" smtClean="0"/>
              <a:t>p</a:t>
            </a:r>
            <a:r>
              <a:rPr lang="zh-CN" altLang="en-US" sz="2800" b="1" dirty="0" smtClean="0"/>
              <a:t>（</a:t>
            </a:r>
            <a:r>
              <a:rPr lang="en-US" altLang="zh-CN" sz="2800" b="1" dirty="0" smtClean="0"/>
              <a:t>x</a:t>
            </a:r>
            <a:r>
              <a:rPr lang="zh-CN" altLang="en-US" sz="2800" b="1" dirty="0" smtClean="0"/>
              <a:t>）曲线的影响</a:t>
            </a:r>
          </a:p>
        </p:txBody>
      </p:sp>
      <p:sp>
        <p:nvSpPr>
          <p:cNvPr id="4103" name="Rectangle 3"/>
          <p:cNvSpPr>
            <a:spLocks noGrp="1" noChangeArrowheads="1"/>
          </p:cNvSpPr>
          <p:nvPr>
            <p:ph type="body" sz="half" idx="1"/>
          </p:nvPr>
        </p:nvSpPr>
        <p:spPr/>
        <p:txBody>
          <a:bodyPr/>
          <a:lstStyle/>
          <a:p>
            <a:pPr eaLnBrk="1" hangingPunct="1">
              <a:lnSpc>
                <a:spcPct val="80000"/>
              </a:lnSpc>
              <a:buFontTx/>
              <a:buNone/>
            </a:pPr>
            <a:endParaRPr lang="en-US" altLang="zh-CN" sz="2400" smtClean="0"/>
          </a:p>
          <a:p>
            <a:pPr eaLnBrk="1" hangingPunct="1">
              <a:lnSpc>
                <a:spcPct val="80000"/>
              </a:lnSpc>
            </a:pPr>
            <a:endParaRPr lang="en-US" altLang="zh-CN" sz="2400" smtClean="0"/>
          </a:p>
          <a:p>
            <a:pPr eaLnBrk="1" hangingPunct="1">
              <a:lnSpc>
                <a:spcPct val="80000"/>
              </a:lnSpc>
            </a:pPr>
            <a:endParaRPr lang="en-US" altLang="zh-CN" sz="2400" smtClean="0"/>
          </a:p>
          <a:p>
            <a:pPr eaLnBrk="1" hangingPunct="1">
              <a:lnSpc>
                <a:spcPct val="80000"/>
              </a:lnSpc>
            </a:pPr>
            <a:endParaRPr lang="en-US" altLang="zh-CN" sz="2400" smtClean="0"/>
          </a:p>
          <a:p>
            <a:pPr eaLnBrk="1" hangingPunct="1">
              <a:lnSpc>
                <a:spcPct val="80000"/>
              </a:lnSpc>
            </a:pPr>
            <a:endParaRPr lang="en-US" altLang="zh-CN" sz="2400" smtClean="0"/>
          </a:p>
          <a:p>
            <a:pPr eaLnBrk="1" hangingPunct="1">
              <a:lnSpc>
                <a:spcPct val="80000"/>
              </a:lnSpc>
            </a:pPr>
            <a:endParaRPr lang="en-US" altLang="zh-CN" sz="2400" smtClean="0"/>
          </a:p>
          <a:p>
            <a:pPr eaLnBrk="1" hangingPunct="1">
              <a:lnSpc>
                <a:spcPct val="80000"/>
              </a:lnSpc>
            </a:pPr>
            <a:endParaRPr lang="en-US" altLang="zh-CN" sz="2400" smtClean="0"/>
          </a:p>
          <a:p>
            <a:pPr eaLnBrk="1" hangingPunct="1">
              <a:lnSpc>
                <a:spcPct val="80000"/>
              </a:lnSpc>
            </a:pPr>
            <a:endParaRPr lang="en-US" altLang="zh-CN" sz="2400" smtClean="0"/>
          </a:p>
          <a:p>
            <a:pPr eaLnBrk="1" hangingPunct="1">
              <a:lnSpc>
                <a:spcPct val="80000"/>
              </a:lnSpc>
            </a:pPr>
            <a:endParaRPr lang="en-US" altLang="zh-CN" sz="2400" smtClean="0"/>
          </a:p>
          <a:p>
            <a:pPr eaLnBrk="1" hangingPunct="1">
              <a:lnSpc>
                <a:spcPct val="80000"/>
              </a:lnSpc>
            </a:pPr>
            <a:endParaRPr lang="en-US" altLang="zh-CN" sz="2400" smtClean="0"/>
          </a:p>
          <a:p>
            <a:pPr eaLnBrk="1" hangingPunct="1">
              <a:lnSpc>
                <a:spcPct val="80000"/>
              </a:lnSpc>
            </a:pPr>
            <a:endParaRPr lang="en-US" altLang="zh-CN" sz="2400" smtClean="0"/>
          </a:p>
        </p:txBody>
      </p:sp>
      <p:graphicFrame>
        <p:nvGraphicFramePr>
          <p:cNvPr id="4098" name="Object 4"/>
          <p:cNvGraphicFramePr>
            <a:graphicFrameLocks noGrp="1" noChangeAspect="1"/>
          </p:cNvGraphicFramePr>
          <p:nvPr>
            <p:ph sz="quarter" idx="3"/>
          </p:nvPr>
        </p:nvGraphicFramePr>
        <p:xfrm>
          <a:off x="3132138" y="5186363"/>
          <a:ext cx="3240087" cy="1201737"/>
        </p:xfrm>
        <a:graphic>
          <a:graphicData uri="http://schemas.openxmlformats.org/presentationml/2006/ole">
            <mc:AlternateContent xmlns:mc="http://schemas.openxmlformats.org/markup-compatibility/2006">
              <mc:Choice xmlns:v="urn:schemas-microsoft-com:vml" Requires="v">
                <p:oleObj spid="_x0000_s258082" name="Equation" r:id="rId3" imgW="1231560" imgH="457200" progId="Equation.DSMT4">
                  <p:embed/>
                </p:oleObj>
              </mc:Choice>
              <mc:Fallback>
                <p:oleObj name="Equation" r:id="rId3" imgW="123156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5186363"/>
                        <a:ext cx="3240087"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4" name="Text Box 5"/>
          <p:cNvSpPr txBox="1">
            <a:spLocks noChangeArrowheads="1"/>
          </p:cNvSpPr>
          <p:nvPr/>
        </p:nvSpPr>
        <p:spPr bwMode="auto">
          <a:xfrm>
            <a:off x="4500563" y="1125538"/>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b="1" i="1"/>
              <a:t>p</a:t>
            </a:r>
            <a:r>
              <a:rPr lang="en-US" altLang="zh-CN" b="1" i="1" baseline="-25000"/>
              <a:t>2</a:t>
            </a:r>
            <a:r>
              <a:rPr lang="en-US" altLang="zh-CN" b="1" i="1"/>
              <a:t>(x)</a:t>
            </a:r>
          </a:p>
        </p:txBody>
      </p:sp>
      <p:pic>
        <p:nvPicPr>
          <p:cNvPr id="410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300" y="1585913"/>
            <a:ext cx="6884988"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 name="Text Box 7"/>
          <p:cNvSpPr txBox="1">
            <a:spLocks noChangeArrowheads="1"/>
          </p:cNvSpPr>
          <p:nvPr/>
        </p:nvSpPr>
        <p:spPr bwMode="auto">
          <a:xfrm>
            <a:off x="1258888" y="1052513"/>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b="1" i="1"/>
              <a:t>p</a:t>
            </a:r>
            <a:r>
              <a:rPr lang="en-US" altLang="zh-CN" b="1" i="1" baseline="-25000"/>
              <a:t>1</a:t>
            </a:r>
            <a:r>
              <a:rPr lang="en-US" altLang="zh-CN" b="1" i="1"/>
              <a:t>(x)</a:t>
            </a:r>
          </a:p>
        </p:txBody>
      </p:sp>
      <p:sp>
        <p:nvSpPr>
          <p:cNvPr id="4107" name="Text Box 8"/>
          <p:cNvSpPr txBox="1">
            <a:spLocks noChangeArrowheads="1"/>
          </p:cNvSpPr>
          <p:nvPr/>
        </p:nvSpPr>
        <p:spPr bwMode="auto">
          <a:xfrm>
            <a:off x="6877050" y="1052513"/>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b="1" i="1"/>
              <a:t>p</a:t>
            </a:r>
            <a:r>
              <a:rPr lang="en-US" altLang="zh-CN" b="1" i="1" baseline="-25000"/>
              <a:t>3</a:t>
            </a:r>
            <a:r>
              <a:rPr lang="en-US" altLang="zh-CN" b="1" i="1"/>
              <a:t>(x)</a:t>
            </a:r>
          </a:p>
        </p:txBody>
      </p:sp>
    </p:spTree>
    <p:extLst>
      <p:ext uri="{BB962C8B-B14F-4D97-AF65-F5344CB8AC3E}">
        <p14:creationId xmlns:p14="http://schemas.microsoft.com/office/powerpoint/2010/main" val="11871510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EFA4FCBA-A5C6-490F-AB17-1A9E8E0299CC}" type="datetime1">
              <a:rPr lang="zh-CN" altLang="en-US" sz="1400" smtClean="0"/>
              <a:pPr eaLnBrk="1" hangingPunct="1"/>
              <a:t>2016/3/16</a:t>
            </a:fld>
            <a:endParaRPr lang="en-US" altLang="zh-CN" sz="1400" smtClean="0"/>
          </a:p>
        </p:txBody>
      </p:sp>
      <p:sp>
        <p:nvSpPr>
          <p:cNvPr id="65539"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400" smtClean="0"/>
              <a:t>中级概率2</a:t>
            </a:r>
          </a:p>
        </p:txBody>
      </p:sp>
      <p:sp>
        <p:nvSpPr>
          <p:cNvPr id="6554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01832E1D-2917-40B9-877A-CF697BAD01F9}" type="slidenum">
              <a:rPr lang="en-US" altLang="zh-CN" sz="1400" smtClean="0"/>
              <a:pPr eaLnBrk="1" hangingPunct="1"/>
              <a:t>63</a:t>
            </a:fld>
            <a:endParaRPr lang="en-US" altLang="zh-CN" sz="1400" smtClean="0"/>
          </a:p>
        </p:txBody>
      </p:sp>
      <p:sp>
        <p:nvSpPr>
          <p:cNvPr id="65542" name="Rectangle 3"/>
          <p:cNvSpPr>
            <a:spLocks noGrp="1" noChangeAspect="1" noChangeArrowheads="1"/>
          </p:cNvSpPr>
          <p:nvPr>
            <p:ph type="body" idx="1"/>
          </p:nvPr>
        </p:nvSpPr>
        <p:spPr/>
        <p:txBody>
          <a:bodyPr/>
          <a:lstStyle/>
          <a:p>
            <a:pPr eaLnBrk="1" hangingPunct="1"/>
            <a:endParaRPr lang="zh-CN" altLang="zh-CN" smtClean="0"/>
          </a:p>
        </p:txBody>
      </p:sp>
      <p:pic>
        <p:nvPicPr>
          <p:cNvPr id="6554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620713"/>
            <a:ext cx="7942262"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82856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ct 2"/>
          <p:cNvGraphicFramePr>
            <a:graphicFrameLocks noChangeAspect="1"/>
          </p:cNvGraphicFramePr>
          <p:nvPr/>
        </p:nvGraphicFramePr>
        <p:xfrm>
          <a:off x="1066800" y="1219200"/>
          <a:ext cx="7086600" cy="4000500"/>
        </p:xfrm>
        <a:graphic>
          <a:graphicData uri="http://schemas.openxmlformats.org/presentationml/2006/ole">
            <mc:AlternateContent xmlns:mc="http://schemas.openxmlformats.org/markup-compatibility/2006">
              <mc:Choice xmlns:v="urn:schemas-microsoft-com:vml" Requires="v">
                <p:oleObj spid="_x0000_s44093" name="Photo Editor 照片" r:id="rId4" imgW="6563641" imgH="3704762" progId="MSPhotoEd.3">
                  <p:embed/>
                </p:oleObj>
              </mc:Choice>
              <mc:Fallback>
                <p:oleObj name="Photo Editor 照片" r:id="rId4" imgW="6563641" imgH="3704762" progId="MSPhotoEd.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219200"/>
                        <a:ext cx="7086600"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3"/>
          <p:cNvSpPr txBox="1">
            <a:spLocks noChangeArrowheads="1"/>
          </p:cNvSpPr>
          <p:nvPr/>
        </p:nvSpPr>
        <p:spPr bwMode="auto">
          <a:xfrm>
            <a:off x="323528" y="260648"/>
            <a:ext cx="8496944" cy="2160591"/>
          </a:xfrm>
          <a:prstGeom prst="rect">
            <a:avLst/>
          </a:prstGeom>
          <a:noFill/>
          <a:ln w="9525">
            <a:noFill/>
            <a:miter lim="800000"/>
            <a:headEnd/>
            <a:tailEnd/>
          </a:ln>
          <a:effectLst/>
        </p:spPr>
        <p:txBody>
          <a:bodyPr wrap="square">
            <a:spAutoFit/>
          </a:bodyPr>
          <a:lstStyle/>
          <a:p>
            <a:pPr marL="457200" indent="-457200">
              <a:lnSpc>
                <a:spcPct val="120000"/>
              </a:lnSpc>
              <a:buFont typeface="Wingdings"/>
              <a:buChar char="l"/>
            </a:pPr>
            <a:r>
              <a:rPr lang="zh-CN" altLang="en-US" sz="2800" b="1" dirty="0" smtClean="0">
                <a:ea typeface="黑体" pitchFamily="2" charset="-122"/>
              </a:rPr>
              <a:t>标准正态分布：</a:t>
            </a:r>
            <a:endParaRPr lang="en-US" altLang="zh-CN" sz="2800" b="1" dirty="0" smtClean="0">
              <a:ea typeface="黑体" pitchFamily="2" charset="-122"/>
            </a:endParaRPr>
          </a:p>
          <a:p>
            <a:pPr>
              <a:lnSpc>
                <a:spcPct val="120000"/>
              </a:lnSpc>
            </a:pPr>
            <a:r>
              <a:rPr lang="en-US" altLang="zh-CN" sz="2800" b="1" dirty="0" smtClean="0">
                <a:ea typeface="黑体" pitchFamily="2" charset="-122"/>
              </a:rPr>
              <a:t>     μ=0</a:t>
            </a:r>
            <a:r>
              <a:rPr lang="zh-CN" altLang="en-US" sz="2800" b="1" dirty="0">
                <a:ea typeface="黑体" pitchFamily="2" charset="-122"/>
              </a:rPr>
              <a:t>且</a:t>
            </a:r>
            <a:r>
              <a:rPr lang="en-US" altLang="zh-CN" sz="2800" b="1" dirty="0">
                <a:ea typeface="黑体" pitchFamily="2" charset="-122"/>
              </a:rPr>
              <a:t>σ=1</a:t>
            </a:r>
            <a:r>
              <a:rPr lang="zh-CN" altLang="en-US" sz="2800" b="1" dirty="0">
                <a:ea typeface="黑体" pitchFamily="2" charset="-122"/>
              </a:rPr>
              <a:t>的正态分布，称	</a:t>
            </a:r>
          </a:p>
          <a:p>
            <a:pPr>
              <a:lnSpc>
                <a:spcPct val="120000"/>
              </a:lnSpc>
            </a:pPr>
            <a:r>
              <a:rPr lang="zh-CN" altLang="en-US" sz="2800" b="1" dirty="0">
                <a:ea typeface="黑体" pitchFamily="2" charset="-122"/>
              </a:rPr>
              <a:t>     为标准正态分布，记</a:t>
            </a:r>
            <a:r>
              <a:rPr lang="en-US" altLang="zh-CN" sz="2800" b="1" dirty="0">
                <a:ea typeface="黑体" pitchFamily="2" charset="-122"/>
              </a:rPr>
              <a:t>N</a:t>
            </a:r>
            <a:r>
              <a:rPr lang="zh-CN" altLang="en-US" sz="2800" b="1" dirty="0">
                <a:ea typeface="黑体" pitchFamily="2" charset="-122"/>
              </a:rPr>
              <a:t>（</a:t>
            </a:r>
            <a:r>
              <a:rPr lang="en-US" altLang="zh-CN" sz="2800" b="1" dirty="0">
                <a:ea typeface="黑体" pitchFamily="2" charset="-122"/>
              </a:rPr>
              <a:t>0</a:t>
            </a:r>
            <a:r>
              <a:rPr lang="zh-CN" altLang="en-US" sz="2800" b="1" dirty="0">
                <a:ea typeface="黑体" pitchFamily="2" charset="-122"/>
              </a:rPr>
              <a:t>，</a:t>
            </a:r>
            <a:r>
              <a:rPr lang="en-US" altLang="zh-CN" sz="2800" b="1" dirty="0">
                <a:ea typeface="黑体" pitchFamily="2" charset="-122"/>
              </a:rPr>
              <a:t>1</a:t>
            </a:r>
            <a:r>
              <a:rPr lang="zh-CN" altLang="en-US" sz="2800" b="1" dirty="0">
                <a:ea typeface="黑体" pitchFamily="2" charset="-122"/>
              </a:rPr>
              <a:t>），其变量记</a:t>
            </a:r>
          </a:p>
          <a:p>
            <a:pPr>
              <a:lnSpc>
                <a:spcPct val="120000"/>
              </a:lnSpc>
            </a:pPr>
            <a:r>
              <a:rPr lang="zh-CN" altLang="en-US" sz="2800" b="1" dirty="0">
                <a:ea typeface="黑体" pitchFamily="2" charset="-122"/>
              </a:rPr>
              <a:t>     为</a:t>
            </a:r>
            <a:r>
              <a:rPr lang="en-US" altLang="zh-CN" sz="2800" b="1" dirty="0">
                <a:ea typeface="黑体" pitchFamily="2" charset="-122"/>
              </a:rPr>
              <a:t>U</a:t>
            </a:r>
            <a:r>
              <a:rPr lang="zh-CN" altLang="en-US" sz="2800" b="1" dirty="0">
                <a:ea typeface="黑体" pitchFamily="2" charset="-122"/>
              </a:rPr>
              <a:t>，概率密度函数记为</a:t>
            </a:r>
            <a:r>
              <a:rPr lang="zh-CN" altLang="en-US" sz="2800" b="1" dirty="0">
                <a:ea typeface="黑体" pitchFamily="2" charset="-122"/>
                <a:sym typeface="Symbol" pitchFamily="18" charset="2"/>
              </a:rPr>
              <a:t></a:t>
            </a:r>
            <a:r>
              <a:rPr lang="en-US" altLang="zh-CN" sz="2800" b="1" dirty="0">
                <a:ea typeface="黑体" pitchFamily="2" charset="-122"/>
              </a:rPr>
              <a:t>(u)</a:t>
            </a:r>
          </a:p>
        </p:txBody>
      </p:sp>
      <p:graphicFrame>
        <p:nvGraphicFramePr>
          <p:cNvPr id="45060" name="Object 4"/>
          <p:cNvGraphicFramePr>
            <a:graphicFrameLocks noChangeAspect="1"/>
          </p:cNvGraphicFramePr>
          <p:nvPr>
            <p:extLst>
              <p:ext uri="{D42A27DB-BD31-4B8C-83A1-F6EECF244321}">
                <p14:modId xmlns:p14="http://schemas.microsoft.com/office/powerpoint/2010/main" val="4025223057"/>
              </p:ext>
            </p:extLst>
          </p:nvPr>
        </p:nvGraphicFramePr>
        <p:xfrm>
          <a:off x="1763688" y="2564904"/>
          <a:ext cx="2565400" cy="1116012"/>
        </p:xfrm>
        <a:graphic>
          <a:graphicData uri="http://schemas.openxmlformats.org/presentationml/2006/ole">
            <mc:AlternateContent xmlns:mc="http://schemas.openxmlformats.org/markup-compatibility/2006">
              <mc:Choice xmlns:v="urn:schemas-microsoft-com:vml" Requires="v">
                <p:oleObj spid="_x0000_s45180" name="公式" r:id="rId4" imgW="1777680" imgH="774360" progId="Equation.3">
                  <p:embed/>
                </p:oleObj>
              </mc:Choice>
              <mc:Fallback>
                <p:oleObj name="公式" r:id="rId4" imgW="1777680" imgH="77436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88" y="2564904"/>
                        <a:ext cx="2565400" cy="11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1" name="Object 5"/>
          <p:cNvGraphicFramePr>
            <a:graphicFrameLocks noChangeAspect="1"/>
          </p:cNvGraphicFramePr>
          <p:nvPr>
            <p:extLst>
              <p:ext uri="{D42A27DB-BD31-4B8C-83A1-F6EECF244321}">
                <p14:modId xmlns:p14="http://schemas.microsoft.com/office/powerpoint/2010/main" val="3966212140"/>
              </p:ext>
            </p:extLst>
          </p:nvPr>
        </p:nvGraphicFramePr>
        <p:xfrm>
          <a:off x="2555776" y="3645024"/>
          <a:ext cx="4953000" cy="3008313"/>
        </p:xfrm>
        <a:graphic>
          <a:graphicData uri="http://schemas.openxmlformats.org/presentationml/2006/ole">
            <mc:AlternateContent xmlns:mc="http://schemas.openxmlformats.org/markup-compatibility/2006">
              <mc:Choice xmlns:v="urn:schemas-microsoft-com:vml" Requires="v">
                <p:oleObj spid="_x0000_s45181" name="Photo Editor 照片" r:id="rId6" imgW="9993120" imgH="6066667" progId="MSPhotoEd.3">
                  <p:embed/>
                </p:oleObj>
              </mc:Choice>
              <mc:Fallback>
                <p:oleObj name="Photo Editor 照片" r:id="rId6" imgW="9993120" imgH="6066667" progId="MSPhotoEd.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5776" y="3645024"/>
                        <a:ext cx="4953000" cy="300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838200" y="457200"/>
            <a:ext cx="62484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标准正态分布表及其应用</a:t>
            </a:r>
          </a:p>
        </p:txBody>
      </p:sp>
      <p:sp>
        <p:nvSpPr>
          <p:cNvPr id="46083" name="Text Box 3"/>
          <p:cNvSpPr txBox="1">
            <a:spLocks noChangeArrowheads="1"/>
          </p:cNvSpPr>
          <p:nvPr/>
        </p:nvSpPr>
        <p:spPr bwMode="auto">
          <a:xfrm>
            <a:off x="1066800" y="1038225"/>
            <a:ext cx="7467600" cy="561975"/>
          </a:xfrm>
          <a:prstGeom prst="rect">
            <a:avLst/>
          </a:prstGeom>
          <a:noFill/>
          <a:ln w="9525">
            <a:noFill/>
            <a:miter lim="800000"/>
            <a:headEnd/>
            <a:tailEnd/>
          </a:ln>
          <a:effectLst/>
        </p:spPr>
        <p:txBody>
          <a:bodyPr>
            <a:spAutoFit/>
          </a:bodyPr>
          <a:lstStyle/>
          <a:p>
            <a:pPr>
              <a:lnSpc>
                <a:spcPct val="110000"/>
              </a:lnSpc>
              <a:spcBef>
                <a:spcPct val="50000"/>
              </a:spcBef>
            </a:pPr>
            <a:r>
              <a:rPr lang="en-US" altLang="zh-CN" sz="2800" b="1">
                <a:ea typeface="黑体" pitchFamily="2" charset="-122"/>
              </a:rPr>
              <a:t>——  </a:t>
            </a:r>
            <a:r>
              <a:rPr lang="zh-CN" altLang="en-US" sz="2800" b="1">
                <a:ea typeface="黑体" pitchFamily="2" charset="-122"/>
              </a:rPr>
              <a:t>标准正态分布表</a:t>
            </a:r>
          </a:p>
        </p:txBody>
      </p:sp>
      <p:sp>
        <p:nvSpPr>
          <p:cNvPr id="46084" name="Text Box 4"/>
          <p:cNvSpPr txBox="1">
            <a:spLocks noChangeArrowheads="1"/>
          </p:cNvSpPr>
          <p:nvPr/>
        </p:nvSpPr>
        <p:spPr bwMode="auto">
          <a:xfrm>
            <a:off x="1295400" y="1690688"/>
            <a:ext cx="75438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可用于计算形如“</a:t>
            </a:r>
            <a:r>
              <a:rPr lang="en-US" altLang="zh-CN" sz="2800" b="1">
                <a:ea typeface="黑体" pitchFamily="2" charset="-122"/>
              </a:rPr>
              <a:t>U≤u”</a:t>
            </a:r>
            <a:r>
              <a:rPr lang="zh-CN" altLang="en-US" sz="2800" b="1">
                <a:ea typeface="黑体" pitchFamily="2" charset="-122"/>
              </a:rPr>
              <a:t>随机事件发生的概率。</a:t>
            </a:r>
          </a:p>
        </p:txBody>
      </p:sp>
      <p:grpSp>
        <p:nvGrpSpPr>
          <p:cNvPr id="46087" name="Group 7"/>
          <p:cNvGrpSpPr>
            <a:grpSpLocks/>
          </p:cNvGrpSpPr>
          <p:nvPr/>
        </p:nvGrpSpPr>
        <p:grpSpPr bwMode="auto">
          <a:xfrm>
            <a:off x="1295400" y="2300288"/>
            <a:ext cx="7162800" cy="519112"/>
            <a:chOff x="864" y="1632"/>
            <a:chExt cx="4512" cy="327"/>
          </a:xfrm>
        </p:grpSpPr>
        <p:sp>
          <p:nvSpPr>
            <p:cNvPr id="46085" name="Text Box 5"/>
            <p:cNvSpPr txBox="1">
              <a:spLocks noChangeArrowheads="1"/>
            </p:cNvSpPr>
            <p:nvPr/>
          </p:nvSpPr>
          <p:spPr bwMode="auto">
            <a:xfrm>
              <a:off x="864" y="1632"/>
              <a:ext cx="4512" cy="327"/>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如：                                  查附表得</a:t>
              </a:r>
              <a:r>
                <a:rPr lang="en-US" altLang="zh-CN" sz="2800" b="1">
                  <a:ea typeface="黑体" pitchFamily="2" charset="-122"/>
                </a:rPr>
                <a:t>0.93575</a:t>
              </a:r>
            </a:p>
          </p:txBody>
        </p:sp>
        <p:graphicFrame>
          <p:nvGraphicFramePr>
            <p:cNvPr id="46086" name="Object 6"/>
            <p:cNvGraphicFramePr>
              <a:graphicFrameLocks noChangeAspect="1"/>
            </p:cNvGraphicFramePr>
            <p:nvPr/>
          </p:nvGraphicFramePr>
          <p:xfrm>
            <a:off x="1296" y="1704"/>
            <a:ext cx="1936" cy="236"/>
          </p:xfrm>
          <a:graphic>
            <a:graphicData uri="http://schemas.openxmlformats.org/presentationml/2006/ole">
              <mc:AlternateContent xmlns:mc="http://schemas.openxmlformats.org/markup-compatibility/2006">
                <mc:Choice xmlns:v="urn:schemas-microsoft-com:vml" Requires="v">
                  <p:oleObj spid="_x0000_s46326" name="公式" r:id="rId4" imgW="2489040" imgH="304560" progId="Equation.3">
                    <p:embed/>
                  </p:oleObj>
                </mc:Choice>
                <mc:Fallback>
                  <p:oleObj name="公式" r:id="rId4" imgW="2489040" imgH="30456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6" y="1704"/>
                          <a:ext cx="1936"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6088" name="Text Box 8"/>
          <p:cNvSpPr txBox="1">
            <a:spLocks noChangeArrowheads="1"/>
          </p:cNvSpPr>
          <p:nvPr/>
        </p:nvSpPr>
        <p:spPr bwMode="auto">
          <a:xfrm>
            <a:off x="1066800" y="2819400"/>
            <a:ext cx="4343400" cy="519113"/>
          </a:xfrm>
          <a:prstGeom prst="rect">
            <a:avLst/>
          </a:prstGeom>
          <a:noFill/>
          <a:ln w="9525">
            <a:noFill/>
            <a:miter lim="800000"/>
            <a:headEnd/>
            <a:tailEnd/>
          </a:ln>
          <a:effectLst/>
        </p:spPr>
        <p:txBody>
          <a:bodyPr>
            <a:spAutoFit/>
          </a:bodyPr>
          <a:lstStyle/>
          <a:p>
            <a:r>
              <a:rPr lang="en-US" altLang="zh-CN" sz="2800" b="1">
                <a:ea typeface="黑体" pitchFamily="2" charset="-122"/>
              </a:rPr>
              <a:t>——</a:t>
            </a:r>
            <a:endParaRPr lang="en-US" altLang="zh-CN" sz="2800" b="1"/>
          </a:p>
        </p:txBody>
      </p:sp>
      <p:grpSp>
        <p:nvGrpSpPr>
          <p:cNvPr id="46089" name="Group 9"/>
          <p:cNvGrpSpPr>
            <a:grpSpLocks/>
          </p:cNvGrpSpPr>
          <p:nvPr/>
        </p:nvGrpSpPr>
        <p:grpSpPr bwMode="auto">
          <a:xfrm>
            <a:off x="1943100" y="2857500"/>
            <a:ext cx="3505200" cy="533400"/>
            <a:chOff x="2940" y="4796"/>
            <a:chExt cx="5439" cy="780"/>
          </a:xfrm>
        </p:grpSpPr>
        <p:graphicFrame>
          <p:nvGraphicFramePr>
            <p:cNvPr id="46090" name="Object 10"/>
            <p:cNvGraphicFramePr>
              <a:graphicFrameLocks noChangeAspect="1"/>
            </p:cNvGraphicFramePr>
            <p:nvPr/>
          </p:nvGraphicFramePr>
          <p:xfrm>
            <a:off x="2940" y="4976"/>
            <a:ext cx="3129" cy="541"/>
          </p:xfrm>
          <a:graphic>
            <a:graphicData uri="http://schemas.openxmlformats.org/presentationml/2006/ole">
              <mc:AlternateContent xmlns:mc="http://schemas.openxmlformats.org/markup-compatibility/2006">
                <mc:Choice xmlns:v="urn:schemas-microsoft-com:vml" Requires="v">
                  <p:oleObj spid="_x0000_s46327" name="公式" r:id="rId6" imgW="1815840" imgH="304560" progId="Equation.3">
                    <p:embed/>
                  </p:oleObj>
                </mc:Choice>
                <mc:Fallback>
                  <p:oleObj name="公式" r:id="rId6" imgW="1815840" imgH="304560" progId="Equation.3">
                    <p:embed/>
                    <p:pic>
                      <p:nvPicPr>
                        <p:cNvPr id="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0" y="4976"/>
                          <a:ext cx="3129" cy="5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91" name="Object 11"/>
            <p:cNvGraphicFramePr>
              <a:graphicFrameLocks noChangeAspect="1"/>
            </p:cNvGraphicFramePr>
            <p:nvPr/>
          </p:nvGraphicFramePr>
          <p:xfrm>
            <a:off x="6384" y="4931"/>
            <a:ext cx="1995" cy="566"/>
          </p:xfrm>
          <a:graphic>
            <a:graphicData uri="http://schemas.openxmlformats.org/presentationml/2006/ole">
              <mc:AlternateContent xmlns:mc="http://schemas.openxmlformats.org/markup-compatibility/2006">
                <mc:Choice xmlns:v="urn:schemas-microsoft-com:vml" Requires="v">
                  <p:oleObj spid="_x0000_s46328" name="公式" r:id="rId8" imgW="1130040" imgH="304560" progId="Equation.3">
                    <p:embed/>
                  </p:oleObj>
                </mc:Choice>
                <mc:Fallback>
                  <p:oleObj name="公式" r:id="rId8" imgW="1130040" imgH="304560" progId="Equation.3">
                    <p:embed/>
                    <p:pic>
                      <p:nvPicPr>
                        <p:cNvPr id="0"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4" y="4931"/>
                          <a:ext cx="1995" cy="5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92" name="Text Box 12"/>
            <p:cNvSpPr txBox="1">
              <a:spLocks noChangeArrowheads="1"/>
            </p:cNvSpPr>
            <p:nvPr/>
          </p:nvSpPr>
          <p:spPr bwMode="auto">
            <a:xfrm>
              <a:off x="5838" y="4796"/>
              <a:ext cx="1365" cy="780"/>
            </a:xfrm>
            <a:prstGeom prst="rect">
              <a:avLst/>
            </a:prstGeom>
            <a:noFill/>
            <a:ln w="9525">
              <a:noFill/>
              <a:miter lim="800000"/>
              <a:headEnd/>
              <a:tailEnd/>
            </a:ln>
          </p:spPr>
          <p:txBody>
            <a:bodyPr/>
            <a:lstStyle/>
            <a:p>
              <a:pPr algn="just"/>
              <a:r>
                <a:rPr lang="zh-CN" altLang="en-US" sz="2200" b="1">
                  <a:ea typeface="黑体" pitchFamily="2" charset="-122"/>
                </a:rPr>
                <a:t>＜</a:t>
              </a:r>
              <a:endParaRPr lang="zh-CN" altLang="en-US" sz="1000"/>
            </a:p>
          </p:txBody>
        </p:sp>
      </p:grpSp>
      <p:graphicFrame>
        <p:nvGraphicFramePr>
          <p:cNvPr id="46093" name="Object 13"/>
          <p:cNvGraphicFramePr>
            <a:graphicFrameLocks noChangeAspect="1"/>
          </p:cNvGraphicFramePr>
          <p:nvPr/>
        </p:nvGraphicFramePr>
        <p:xfrm>
          <a:off x="2057400" y="3505200"/>
          <a:ext cx="5791200" cy="2895600"/>
        </p:xfrm>
        <a:graphic>
          <a:graphicData uri="http://schemas.openxmlformats.org/presentationml/2006/ole">
            <mc:AlternateContent xmlns:mc="http://schemas.openxmlformats.org/markup-compatibility/2006">
              <mc:Choice xmlns:v="urn:schemas-microsoft-com:vml" Requires="v">
                <p:oleObj spid="_x0000_s46329" name="Photo Editor 照片" r:id="rId10" imgW="10383699" imgH="5191850" progId="MSPhotoEd.3">
                  <p:embed/>
                </p:oleObj>
              </mc:Choice>
              <mc:Fallback>
                <p:oleObj name="Photo Editor 照片" r:id="rId10" imgW="10383699" imgH="5191850" progId="MSPhotoEd.3">
                  <p:embed/>
                  <p:pic>
                    <p:nvPicPr>
                      <p:cNvPr id="0"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7400" y="3505200"/>
                        <a:ext cx="57912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762000" y="609600"/>
            <a:ext cx="5410200" cy="519113"/>
          </a:xfrm>
          <a:prstGeom prst="rect">
            <a:avLst/>
          </a:prstGeom>
          <a:noFill/>
          <a:ln w="9525">
            <a:noFill/>
            <a:miter lim="800000"/>
            <a:headEnd/>
            <a:tailEnd/>
          </a:ln>
          <a:effectLst/>
        </p:spPr>
        <p:txBody>
          <a:bodyPr>
            <a:spAutoFit/>
          </a:bodyPr>
          <a:lstStyle/>
          <a:p>
            <a:r>
              <a:rPr lang="en-US" altLang="zh-CN" sz="2800" b="1">
                <a:ea typeface="黑体" pitchFamily="2" charset="-122"/>
              </a:rPr>
              <a:t>——</a:t>
            </a:r>
            <a:endParaRPr lang="en-US" altLang="zh-CN" sz="2800" b="1"/>
          </a:p>
        </p:txBody>
      </p:sp>
      <p:grpSp>
        <p:nvGrpSpPr>
          <p:cNvPr id="47107" name="Group 3"/>
          <p:cNvGrpSpPr>
            <a:grpSpLocks/>
          </p:cNvGrpSpPr>
          <p:nvPr/>
        </p:nvGrpSpPr>
        <p:grpSpPr bwMode="auto">
          <a:xfrm>
            <a:off x="1676400" y="660400"/>
            <a:ext cx="2733675" cy="495300"/>
            <a:chOff x="2919" y="9476"/>
            <a:chExt cx="4305" cy="780"/>
          </a:xfrm>
        </p:grpSpPr>
        <p:graphicFrame>
          <p:nvGraphicFramePr>
            <p:cNvPr id="47108" name="Object 4"/>
            <p:cNvGraphicFramePr>
              <a:graphicFrameLocks noChangeAspect="1"/>
            </p:cNvGraphicFramePr>
            <p:nvPr/>
          </p:nvGraphicFramePr>
          <p:xfrm>
            <a:off x="2919" y="9632"/>
            <a:ext cx="1050" cy="605"/>
          </p:xfrm>
          <a:graphic>
            <a:graphicData uri="http://schemas.openxmlformats.org/presentationml/2006/ole">
              <mc:AlternateContent xmlns:mc="http://schemas.openxmlformats.org/markup-compatibility/2006">
                <mc:Choice xmlns:v="urn:schemas-microsoft-com:vml" Requires="v">
                  <p:oleObj spid="_x0000_s47286" name="公式" r:id="rId4" imgW="545760" imgH="304560" progId="Equation.3">
                    <p:embed/>
                  </p:oleObj>
                </mc:Choice>
                <mc:Fallback>
                  <p:oleObj name="公式" r:id="rId4" imgW="545760" imgH="30456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9" y="9632"/>
                          <a:ext cx="1050" cy="6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09" name="Object 5"/>
            <p:cNvGraphicFramePr>
              <a:graphicFrameLocks noChangeAspect="1"/>
            </p:cNvGraphicFramePr>
            <p:nvPr/>
          </p:nvGraphicFramePr>
          <p:xfrm>
            <a:off x="4389" y="9581"/>
            <a:ext cx="2835" cy="605"/>
          </p:xfrm>
          <a:graphic>
            <a:graphicData uri="http://schemas.openxmlformats.org/presentationml/2006/ole">
              <mc:AlternateContent xmlns:mc="http://schemas.openxmlformats.org/markup-compatibility/2006">
                <mc:Choice xmlns:v="urn:schemas-microsoft-com:vml" Requires="v">
                  <p:oleObj spid="_x0000_s47287" name="公式" r:id="rId6" imgW="1473120" imgH="304560" progId="Equation.3">
                    <p:embed/>
                  </p:oleObj>
                </mc:Choice>
                <mc:Fallback>
                  <p:oleObj name="公式" r:id="rId6" imgW="1473120" imgH="30456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9" y="9581"/>
                          <a:ext cx="2835" cy="6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10" name="Text Box 6"/>
            <p:cNvSpPr txBox="1">
              <a:spLocks noChangeArrowheads="1"/>
            </p:cNvSpPr>
            <p:nvPr/>
          </p:nvSpPr>
          <p:spPr bwMode="auto">
            <a:xfrm>
              <a:off x="3759" y="9476"/>
              <a:ext cx="945" cy="780"/>
            </a:xfrm>
            <a:prstGeom prst="rect">
              <a:avLst/>
            </a:prstGeom>
            <a:noFill/>
            <a:ln w="9525">
              <a:noFill/>
              <a:miter lim="800000"/>
              <a:headEnd/>
              <a:tailEnd/>
            </a:ln>
          </p:spPr>
          <p:txBody>
            <a:bodyPr/>
            <a:lstStyle/>
            <a:p>
              <a:pPr algn="just"/>
              <a:r>
                <a:rPr lang="zh-CN" altLang="en-US" sz="2200" b="1">
                  <a:latin typeface="黑体" pitchFamily="2" charset="-122"/>
                  <a:ea typeface="黑体" pitchFamily="2" charset="-122"/>
                </a:rPr>
                <a:t>＞</a:t>
              </a:r>
              <a:endParaRPr lang="zh-CN" altLang="en-US" sz="1000"/>
            </a:p>
          </p:txBody>
        </p:sp>
      </p:grpSp>
      <p:graphicFrame>
        <p:nvGraphicFramePr>
          <p:cNvPr id="47111" name="Object 7"/>
          <p:cNvGraphicFramePr>
            <a:graphicFrameLocks noChangeAspect="1"/>
          </p:cNvGraphicFramePr>
          <p:nvPr/>
        </p:nvGraphicFramePr>
        <p:xfrm>
          <a:off x="1066800" y="1447800"/>
          <a:ext cx="7191375" cy="4684713"/>
        </p:xfrm>
        <a:graphic>
          <a:graphicData uri="http://schemas.openxmlformats.org/presentationml/2006/ole">
            <mc:AlternateContent xmlns:mc="http://schemas.openxmlformats.org/markup-compatibility/2006">
              <mc:Choice xmlns:v="urn:schemas-microsoft-com:vml" Requires="v">
                <p:oleObj spid="_x0000_s47288" name="BMP 图象" r:id="rId8" imgW="7676190" imgH="5001323" progId="Paint.Picture">
                  <p:embed/>
                </p:oleObj>
              </mc:Choice>
              <mc:Fallback>
                <p:oleObj name="BMP 图象" r:id="rId8" imgW="7676190" imgH="5001323" progId="Paint.Picture">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6800" y="1447800"/>
                        <a:ext cx="7191375" cy="468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838200" y="793750"/>
            <a:ext cx="64770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a:t>
            </a:r>
          </a:p>
        </p:txBody>
      </p:sp>
      <p:graphicFrame>
        <p:nvGraphicFramePr>
          <p:cNvPr id="48131" name="Object 3"/>
          <p:cNvGraphicFramePr>
            <a:graphicFrameLocks noChangeAspect="1"/>
          </p:cNvGraphicFramePr>
          <p:nvPr/>
        </p:nvGraphicFramePr>
        <p:xfrm>
          <a:off x="1879600" y="946150"/>
          <a:ext cx="2343150" cy="365125"/>
        </p:xfrm>
        <a:graphic>
          <a:graphicData uri="http://schemas.openxmlformats.org/presentationml/2006/ole">
            <mc:AlternateContent xmlns:mc="http://schemas.openxmlformats.org/markup-compatibility/2006">
              <mc:Choice xmlns:v="urn:schemas-microsoft-com:vml" Requires="v">
                <p:oleObj spid="_x0000_s48249" name="公式" r:id="rId4" imgW="1942920" imgH="304560" progId="Equation.3">
                  <p:embed/>
                </p:oleObj>
              </mc:Choice>
              <mc:Fallback>
                <p:oleObj name="公式" r:id="rId4" imgW="1942920" imgH="30456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9600" y="946150"/>
                        <a:ext cx="234315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32" name="Object 4"/>
          <p:cNvGraphicFramePr>
            <a:graphicFrameLocks noChangeAspect="1"/>
          </p:cNvGraphicFramePr>
          <p:nvPr/>
        </p:nvGraphicFramePr>
        <p:xfrm>
          <a:off x="1752600" y="1792288"/>
          <a:ext cx="6705600" cy="3617912"/>
        </p:xfrm>
        <a:graphic>
          <a:graphicData uri="http://schemas.openxmlformats.org/presentationml/2006/ole">
            <mc:AlternateContent xmlns:mc="http://schemas.openxmlformats.org/markup-compatibility/2006">
              <mc:Choice xmlns:v="urn:schemas-microsoft-com:vml" Requires="v">
                <p:oleObj spid="_x0000_s48250" name="Photo Editor 照片" r:id="rId6" imgW="10259857" imgH="5533333" progId="MSPhotoEd.3">
                  <p:embed/>
                </p:oleObj>
              </mc:Choice>
              <mc:Fallback>
                <p:oleObj name="Photo Editor 照片" r:id="rId6" imgW="10259857" imgH="5533333" progId="MSPhotoEd.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1792288"/>
                        <a:ext cx="6705600" cy="361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914400" y="381000"/>
            <a:ext cx="63246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p>
        </p:txBody>
      </p:sp>
      <p:graphicFrame>
        <p:nvGraphicFramePr>
          <p:cNvPr id="49155" name="Object 3"/>
          <p:cNvGraphicFramePr>
            <a:graphicFrameLocks noChangeAspect="1"/>
          </p:cNvGraphicFramePr>
          <p:nvPr/>
        </p:nvGraphicFramePr>
        <p:xfrm>
          <a:off x="1866900" y="538163"/>
          <a:ext cx="3810000" cy="374650"/>
        </p:xfrm>
        <a:graphic>
          <a:graphicData uri="http://schemas.openxmlformats.org/presentationml/2006/ole">
            <mc:AlternateContent xmlns:mc="http://schemas.openxmlformats.org/markup-compatibility/2006">
              <mc:Choice xmlns:v="urn:schemas-microsoft-com:vml" Requires="v">
                <p:oleObj spid="_x0000_s49569" name="公式" r:id="rId4" imgW="3085920" imgH="304560" progId="Equation.3">
                  <p:embed/>
                </p:oleObj>
              </mc:Choice>
              <mc:Fallback>
                <p:oleObj name="公式" r:id="rId4" imgW="3085920" imgH="30456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6900" y="538163"/>
                        <a:ext cx="3810000"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56" name="Text Box 4"/>
          <p:cNvSpPr txBox="1">
            <a:spLocks noChangeArrowheads="1"/>
          </p:cNvSpPr>
          <p:nvPr/>
        </p:nvSpPr>
        <p:spPr bwMode="auto">
          <a:xfrm>
            <a:off x="914400" y="1066800"/>
            <a:ext cx="67818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p>
        </p:txBody>
      </p:sp>
      <p:graphicFrame>
        <p:nvGraphicFramePr>
          <p:cNvPr id="49157" name="Object 5"/>
          <p:cNvGraphicFramePr>
            <a:graphicFrameLocks noChangeAspect="1"/>
          </p:cNvGraphicFramePr>
          <p:nvPr/>
        </p:nvGraphicFramePr>
        <p:xfrm>
          <a:off x="1828800" y="1155700"/>
          <a:ext cx="2971800" cy="417513"/>
        </p:xfrm>
        <a:graphic>
          <a:graphicData uri="http://schemas.openxmlformats.org/presentationml/2006/ole">
            <mc:AlternateContent xmlns:mc="http://schemas.openxmlformats.org/markup-compatibility/2006">
              <mc:Choice xmlns:v="urn:schemas-microsoft-com:vml" Requires="v">
                <p:oleObj spid="_x0000_s49570" name="公式" r:id="rId6" imgW="2425680" imgH="342720" progId="Equation.3">
                  <p:embed/>
                </p:oleObj>
              </mc:Choice>
              <mc:Fallback>
                <p:oleObj name="公式" r:id="rId6" imgW="2425680" imgH="34272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1155700"/>
                        <a:ext cx="29718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8" name="Object 6"/>
          <p:cNvGraphicFramePr>
            <a:graphicFrameLocks noChangeAspect="1"/>
          </p:cNvGraphicFramePr>
          <p:nvPr/>
        </p:nvGraphicFramePr>
        <p:xfrm>
          <a:off x="1866900" y="1638300"/>
          <a:ext cx="3489325" cy="407988"/>
        </p:xfrm>
        <a:graphic>
          <a:graphicData uri="http://schemas.openxmlformats.org/presentationml/2006/ole">
            <mc:AlternateContent xmlns:mc="http://schemas.openxmlformats.org/markup-compatibility/2006">
              <mc:Choice xmlns:v="urn:schemas-microsoft-com:vml" Requires="v">
                <p:oleObj spid="_x0000_s49571" name="公式" r:id="rId8" imgW="2958840" imgH="342720" progId="Equation.3">
                  <p:embed/>
                </p:oleObj>
              </mc:Choice>
              <mc:Fallback>
                <p:oleObj name="公式" r:id="rId8" imgW="2958840" imgH="342720" progId="Equation.3">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66900" y="1638300"/>
                        <a:ext cx="3489325"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9" name="Object 7"/>
          <p:cNvGraphicFramePr>
            <a:graphicFrameLocks noChangeAspect="1"/>
          </p:cNvGraphicFramePr>
          <p:nvPr/>
        </p:nvGraphicFramePr>
        <p:xfrm>
          <a:off x="3200400" y="2159000"/>
          <a:ext cx="1828800" cy="400050"/>
        </p:xfrm>
        <a:graphic>
          <a:graphicData uri="http://schemas.openxmlformats.org/presentationml/2006/ole">
            <mc:AlternateContent xmlns:mc="http://schemas.openxmlformats.org/markup-compatibility/2006">
              <mc:Choice xmlns:v="urn:schemas-microsoft-com:vml" Requires="v">
                <p:oleObj spid="_x0000_s49572" name="Equation" r:id="rId10" imgW="1015920" imgH="203040" progId="Equation.3">
                  <p:embed/>
                </p:oleObj>
              </mc:Choice>
              <mc:Fallback>
                <p:oleObj name="Equation" r:id="rId10" imgW="1015920" imgH="203040" progId="Equation.3">
                  <p:embed/>
                  <p:pic>
                    <p:nvPicPr>
                      <p:cNvPr id="0"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0400" y="2159000"/>
                        <a:ext cx="1828800"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60" name="Object 8"/>
          <p:cNvGraphicFramePr>
            <a:graphicFrameLocks noChangeAspect="1"/>
          </p:cNvGraphicFramePr>
          <p:nvPr/>
        </p:nvGraphicFramePr>
        <p:xfrm>
          <a:off x="3200400" y="2667000"/>
          <a:ext cx="2286000" cy="446088"/>
        </p:xfrm>
        <a:graphic>
          <a:graphicData uri="http://schemas.openxmlformats.org/presentationml/2006/ole">
            <mc:AlternateContent xmlns:mc="http://schemas.openxmlformats.org/markup-compatibility/2006">
              <mc:Choice xmlns:v="urn:schemas-microsoft-com:vml" Requires="v">
                <p:oleObj spid="_x0000_s49573" name="Equation" r:id="rId12" imgW="1117440" imgH="203040" progId="Equation.3">
                  <p:embed/>
                </p:oleObj>
              </mc:Choice>
              <mc:Fallback>
                <p:oleObj name="Equation" r:id="rId12" imgW="1117440" imgH="203040" progId="Equation.3">
                  <p:embed/>
                  <p:pic>
                    <p:nvPicPr>
                      <p:cNvPr id="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00400" y="2667000"/>
                        <a:ext cx="2286000" cy="446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61" name="Object 9"/>
          <p:cNvGraphicFramePr>
            <a:graphicFrameLocks noChangeAspect="1"/>
          </p:cNvGraphicFramePr>
          <p:nvPr/>
        </p:nvGraphicFramePr>
        <p:xfrm>
          <a:off x="3265488" y="3200400"/>
          <a:ext cx="1446212" cy="411163"/>
        </p:xfrm>
        <a:graphic>
          <a:graphicData uri="http://schemas.openxmlformats.org/presentationml/2006/ole">
            <mc:AlternateContent xmlns:mc="http://schemas.openxmlformats.org/markup-compatibility/2006">
              <mc:Choice xmlns:v="urn:schemas-microsoft-com:vml" Requires="v">
                <p:oleObj spid="_x0000_s49574" name="Equation" r:id="rId14" imgW="749160" imgH="203040" progId="Equation.3">
                  <p:embed/>
                </p:oleObj>
              </mc:Choice>
              <mc:Fallback>
                <p:oleObj name="Equation" r:id="rId14" imgW="749160" imgH="203040" progId="Equation.3">
                  <p:embed/>
                  <p:pic>
                    <p:nvPicPr>
                      <p:cNvPr id="0" name="Picture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65488" y="3200400"/>
                        <a:ext cx="1446212" cy="411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62" name="Object 10"/>
          <p:cNvGraphicFramePr>
            <a:graphicFrameLocks noChangeAspect="1"/>
          </p:cNvGraphicFramePr>
          <p:nvPr/>
        </p:nvGraphicFramePr>
        <p:xfrm>
          <a:off x="2147888" y="3670300"/>
          <a:ext cx="5319712" cy="2828925"/>
        </p:xfrm>
        <a:graphic>
          <a:graphicData uri="http://schemas.openxmlformats.org/presentationml/2006/ole">
            <mc:AlternateContent xmlns:mc="http://schemas.openxmlformats.org/markup-compatibility/2006">
              <mc:Choice xmlns:v="urn:schemas-microsoft-com:vml" Requires="v">
                <p:oleObj spid="_x0000_s49575" name="Photo Editor 照片" r:id="rId16" imgW="9116698" imgH="4847619" progId="MSPhotoEd.3">
                  <p:embed/>
                </p:oleObj>
              </mc:Choice>
              <mc:Fallback>
                <p:oleObj name="Photo Editor 照片" r:id="rId16" imgW="9116698" imgH="4847619" progId="MSPhotoEd.3">
                  <p:embed/>
                  <p:pic>
                    <p:nvPicPr>
                      <p:cNvPr id="0"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47888" y="3670300"/>
                        <a:ext cx="5319712"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990600" y="673100"/>
            <a:ext cx="51054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随机事件的关系</a:t>
            </a:r>
          </a:p>
        </p:txBody>
      </p:sp>
      <p:sp>
        <p:nvSpPr>
          <p:cNvPr id="7171" name="Text Box 3"/>
          <p:cNvSpPr txBox="1">
            <a:spLocks noChangeArrowheads="1"/>
          </p:cNvSpPr>
          <p:nvPr/>
        </p:nvSpPr>
        <p:spPr bwMode="auto">
          <a:xfrm>
            <a:off x="1447800" y="1373188"/>
            <a:ext cx="60198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zh-CN" altLang="en-US" sz="2800" b="1">
                <a:ea typeface="黑体" pitchFamily="2" charset="-122"/>
              </a:rPr>
              <a:t>包含：</a:t>
            </a:r>
            <a:r>
              <a:rPr lang="en-US" altLang="zh-CN" sz="2800" b="1">
                <a:ea typeface="黑体" pitchFamily="2" charset="-122"/>
              </a:rPr>
              <a:t>A</a:t>
            </a:r>
            <a:r>
              <a:rPr lang="en-US" altLang="zh-CN" sz="2800" b="1">
                <a:ea typeface="黑体" pitchFamily="2" charset="-122"/>
                <a:sym typeface="Symbol" pitchFamily="18" charset="2"/>
              </a:rPr>
              <a:t></a:t>
            </a:r>
            <a:r>
              <a:rPr lang="en-US" altLang="zh-CN" sz="2800" b="1">
                <a:ea typeface="黑体" pitchFamily="2" charset="-122"/>
              </a:rPr>
              <a:t>B</a:t>
            </a:r>
            <a:r>
              <a:rPr lang="zh-CN" altLang="en-US" sz="2800" b="1">
                <a:ea typeface="黑体" pitchFamily="2" charset="-122"/>
              </a:rPr>
              <a:t>或</a:t>
            </a:r>
            <a:r>
              <a:rPr lang="en-US" altLang="zh-CN" sz="2800" b="1">
                <a:ea typeface="黑体" pitchFamily="2" charset="-122"/>
              </a:rPr>
              <a:t>B</a:t>
            </a:r>
            <a:r>
              <a:rPr lang="en-US" altLang="zh-CN" sz="2800" b="1">
                <a:ea typeface="黑体" pitchFamily="2" charset="-122"/>
                <a:sym typeface="Symbol" pitchFamily="18" charset="2"/>
              </a:rPr>
              <a:t></a:t>
            </a:r>
            <a:r>
              <a:rPr lang="en-US" altLang="zh-CN" sz="2800" b="1">
                <a:ea typeface="黑体" pitchFamily="2" charset="-122"/>
              </a:rPr>
              <a:t>A</a:t>
            </a:r>
          </a:p>
        </p:txBody>
      </p:sp>
      <p:sp>
        <p:nvSpPr>
          <p:cNvPr id="7172" name="Text Box 4"/>
          <p:cNvSpPr txBox="1">
            <a:spLocks noChangeArrowheads="1"/>
          </p:cNvSpPr>
          <p:nvPr/>
        </p:nvSpPr>
        <p:spPr bwMode="auto">
          <a:xfrm>
            <a:off x="1219200" y="2019300"/>
            <a:ext cx="7239000" cy="1630363"/>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在一个随机现象中有两个事件</a:t>
            </a:r>
            <a:r>
              <a:rPr lang="en-US" altLang="zh-CN" sz="2800" b="1">
                <a:ea typeface="黑体" pitchFamily="2" charset="-122"/>
              </a:rPr>
              <a:t>A</a:t>
            </a:r>
            <a:r>
              <a:rPr lang="zh-CN" altLang="en-US" sz="2800" b="1">
                <a:ea typeface="黑体" pitchFamily="2" charset="-122"/>
              </a:rPr>
              <a:t>与</a:t>
            </a:r>
            <a:r>
              <a:rPr lang="en-US" altLang="zh-CN" sz="2800" b="1">
                <a:ea typeface="黑体" pitchFamily="2" charset="-122"/>
              </a:rPr>
              <a:t>B</a:t>
            </a:r>
            <a:r>
              <a:rPr lang="zh-CN" altLang="en-US" sz="2800" b="1">
                <a:ea typeface="黑体" pitchFamily="2" charset="-122"/>
              </a:rPr>
              <a:t>，若事件</a:t>
            </a:r>
            <a:r>
              <a:rPr lang="en-US" altLang="zh-CN" sz="2800" b="1">
                <a:ea typeface="黑体" pitchFamily="2" charset="-122"/>
              </a:rPr>
              <a:t>A</a:t>
            </a:r>
            <a:r>
              <a:rPr lang="zh-CN" altLang="en-US" sz="2800" b="1">
                <a:ea typeface="黑体" pitchFamily="2" charset="-122"/>
              </a:rPr>
              <a:t>中任一个样本点必在</a:t>
            </a:r>
            <a:r>
              <a:rPr lang="en-US" altLang="zh-CN" sz="2800" b="1">
                <a:ea typeface="黑体" pitchFamily="2" charset="-122"/>
              </a:rPr>
              <a:t>B</a:t>
            </a:r>
            <a:r>
              <a:rPr lang="zh-CN" altLang="en-US" sz="2800" b="1">
                <a:ea typeface="黑体" pitchFamily="2" charset="-122"/>
              </a:rPr>
              <a:t>中，则称</a:t>
            </a:r>
            <a:r>
              <a:rPr lang="en-US" altLang="zh-CN" sz="2800" b="1">
                <a:ea typeface="黑体" pitchFamily="2" charset="-122"/>
              </a:rPr>
              <a:t>A</a:t>
            </a:r>
            <a:r>
              <a:rPr lang="zh-CN" altLang="en-US" sz="2800" b="1">
                <a:ea typeface="黑体" pitchFamily="2" charset="-122"/>
              </a:rPr>
              <a:t>被包含在</a:t>
            </a:r>
            <a:r>
              <a:rPr lang="en-US" altLang="zh-CN" sz="2800" b="1">
                <a:ea typeface="黑体" pitchFamily="2" charset="-122"/>
              </a:rPr>
              <a:t>B</a:t>
            </a:r>
            <a:r>
              <a:rPr lang="zh-CN" altLang="en-US" sz="2800" b="1">
                <a:ea typeface="黑体" pitchFamily="2" charset="-122"/>
              </a:rPr>
              <a:t>中，或</a:t>
            </a:r>
            <a:r>
              <a:rPr lang="en-US" altLang="zh-CN" sz="2800" b="1">
                <a:ea typeface="黑体" pitchFamily="2" charset="-122"/>
              </a:rPr>
              <a:t>B</a:t>
            </a:r>
            <a:r>
              <a:rPr lang="zh-CN" altLang="en-US" sz="2800" b="1">
                <a:ea typeface="黑体" pitchFamily="2" charset="-122"/>
              </a:rPr>
              <a:t>包含</a:t>
            </a:r>
            <a:r>
              <a:rPr lang="en-US" altLang="zh-CN" sz="2800" b="1">
                <a:ea typeface="黑体" pitchFamily="2" charset="-122"/>
              </a:rPr>
              <a:t>A</a:t>
            </a:r>
            <a:r>
              <a:rPr lang="zh-CN" altLang="en-US" sz="2800" b="1">
                <a:ea typeface="黑体" pitchFamily="2" charset="-122"/>
              </a:rPr>
              <a:t>。</a:t>
            </a:r>
          </a:p>
        </p:txBody>
      </p:sp>
      <p:graphicFrame>
        <p:nvGraphicFramePr>
          <p:cNvPr id="7173" name="Object 5"/>
          <p:cNvGraphicFramePr>
            <a:graphicFrameLocks noChangeAspect="1"/>
          </p:cNvGraphicFramePr>
          <p:nvPr/>
        </p:nvGraphicFramePr>
        <p:xfrm>
          <a:off x="4860032" y="3284984"/>
          <a:ext cx="4114800" cy="2143472"/>
        </p:xfrm>
        <a:graphic>
          <a:graphicData uri="http://schemas.openxmlformats.org/presentationml/2006/ole">
            <mc:AlternateContent xmlns:mc="http://schemas.openxmlformats.org/markup-compatibility/2006">
              <mc:Choice xmlns:v="urn:schemas-microsoft-com:vml" Requires="v">
                <p:oleObj spid="_x0000_s7232" name="Photo Editor 照片" r:id="rId4" imgW="4923810" imgH="3247619" progId="MSPhotoEd.3">
                  <p:embed/>
                </p:oleObj>
              </mc:Choice>
              <mc:Fallback>
                <p:oleObj name="Photo Editor 照片" r:id="rId4" imgW="4923810" imgH="3247619" progId="MSPhotoEd.3">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3284984"/>
                        <a:ext cx="4114800" cy="2143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矩形 7"/>
          <p:cNvSpPr/>
          <p:nvPr/>
        </p:nvSpPr>
        <p:spPr>
          <a:xfrm>
            <a:off x="251520" y="4005064"/>
            <a:ext cx="4572000" cy="1938992"/>
          </a:xfrm>
          <a:prstGeom prst="rect">
            <a:avLst/>
          </a:prstGeom>
        </p:spPr>
        <p:txBody>
          <a:bodyPr>
            <a:spAutoFit/>
          </a:bodyPr>
          <a:lstStyle/>
          <a:p>
            <a:pPr eaLnBrk="1" hangingPunct="1">
              <a:lnSpc>
                <a:spcPct val="150000"/>
              </a:lnSpc>
              <a:buNone/>
              <a:defRPr/>
            </a:pPr>
            <a:r>
              <a:rPr lang="zh-CN" altLang="en-US" sz="2000" b="1" dirty="0" smtClean="0">
                <a:latin typeface="黑体" pitchFamily="2" charset="-122"/>
                <a:ea typeface="黑体" pitchFamily="2" charset="-122"/>
              </a:rPr>
              <a:t>抽</a:t>
            </a:r>
            <a:r>
              <a:rPr lang="en-US" altLang="zh-CN" sz="2000" b="1" dirty="0" smtClean="0">
                <a:latin typeface="黑体" pitchFamily="2" charset="-122"/>
                <a:ea typeface="黑体" pitchFamily="2" charset="-122"/>
              </a:rPr>
              <a:t>2</a:t>
            </a:r>
            <a:r>
              <a:rPr lang="zh-CN" altLang="en-US" sz="2000" b="1" dirty="0" smtClean="0">
                <a:latin typeface="黑体" pitchFamily="2" charset="-122"/>
                <a:ea typeface="黑体" pitchFamily="2" charset="-122"/>
              </a:rPr>
              <a:t>次产品的例子中：</a:t>
            </a:r>
            <a:endParaRPr lang="en-US" altLang="zh-CN" sz="2000" b="1" dirty="0" smtClean="0">
              <a:latin typeface="黑体" pitchFamily="2" charset="-122"/>
              <a:ea typeface="黑体" pitchFamily="2" charset="-122"/>
            </a:endParaRPr>
          </a:p>
          <a:p>
            <a:pPr eaLnBrk="1" hangingPunct="1">
              <a:lnSpc>
                <a:spcPct val="150000"/>
              </a:lnSpc>
              <a:buNone/>
              <a:defRPr/>
            </a:pPr>
            <a:r>
              <a:rPr lang="zh-CN" altLang="en-US" sz="2000" b="1" dirty="0" smtClean="0">
                <a:latin typeface="黑体" pitchFamily="2" charset="-122"/>
                <a:ea typeface="黑体" pitchFamily="2" charset="-122"/>
              </a:rPr>
              <a:t>事件</a:t>
            </a:r>
            <a:r>
              <a:rPr lang="en-US" altLang="zh-CN" sz="2000" b="1" dirty="0">
                <a:latin typeface="黑体" pitchFamily="2" charset="-122"/>
                <a:ea typeface="黑体" pitchFamily="2" charset="-122"/>
              </a:rPr>
              <a:t>B=</a:t>
            </a:r>
            <a:r>
              <a:rPr lang="zh-CN" altLang="en-US" sz="2000" b="1" dirty="0">
                <a:latin typeface="黑体" pitchFamily="2" charset="-122"/>
                <a:ea typeface="黑体" pitchFamily="2" charset="-122"/>
              </a:rPr>
              <a:t>“没有一件合格品”</a:t>
            </a:r>
            <a:r>
              <a:rPr lang="en-US" altLang="zh-CN" sz="2000" b="1" dirty="0">
                <a:latin typeface="黑体" pitchFamily="2" charset="-122"/>
                <a:ea typeface="黑体" pitchFamily="2" charset="-122"/>
              </a:rPr>
              <a:t>={(1,1)}    </a:t>
            </a:r>
          </a:p>
          <a:p>
            <a:pPr eaLnBrk="1" hangingPunct="1">
              <a:lnSpc>
                <a:spcPct val="150000"/>
              </a:lnSpc>
              <a:buNone/>
              <a:defRPr/>
            </a:pPr>
            <a:r>
              <a:rPr lang="zh-CN" altLang="en-US" sz="2000" b="1" dirty="0">
                <a:latin typeface="黑体" pitchFamily="2" charset="-122"/>
                <a:ea typeface="黑体" pitchFamily="2" charset="-122"/>
              </a:rPr>
              <a:t>事件</a:t>
            </a:r>
            <a:r>
              <a:rPr lang="en-US" altLang="zh-CN" sz="2000" b="1" dirty="0">
                <a:latin typeface="黑体" pitchFamily="2" charset="-122"/>
                <a:ea typeface="黑体" pitchFamily="2" charset="-122"/>
              </a:rPr>
              <a:t>C=</a:t>
            </a:r>
            <a:r>
              <a:rPr lang="zh-CN" altLang="en-US" sz="2000" b="1" dirty="0">
                <a:latin typeface="黑体" pitchFamily="2" charset="-122"/>
                <a:ea typeface="黑体" pitchFamily="2" charset="-122"/>
              </a:rPr>
              <a:t>“至多有一件合格品”</a:t>
            </a:r>
            <a:r>
              <a:rPr lang="en-US" altLang="zh-CN" sz="2000" b="1" dirty="0">
                <a:latin typeface="黑体" pitchFamily="2" charset="-122"/>
                <a:ea typeface="黑体" pitchFamily="2" charset="-122"/>
              </a:rPr>
              <a:t>={0,1),(1,0)(1,1)}</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685800" y="533400"/>
            <a:ext cx="66294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标准正态分布</a:t>
            </a:r>
            <a:r>
              <a:rPr lang="en-US" altLang="zh-CN" sz="2800" b="1">
                <a:ea typeface="黑体" pitchFamily="2" charset="-122"/>
              </a:rPr>
              <a:t>N(0</a:t>
            </a:r>
            <a:r>
              <a:rPr lang="zh-CN" altLang="en-US" sz="2800" b="1">
                <a:ea typeface="黑体" pitchFamily="2" charset="-122"/>
              </a:rPr>
              <a:t>，</a:t>
            </a:r>
            <a:r>
              <a:rPr lang="en-US" altLang="zh-CN" sz="2800" b="1">
                <a:ea typeface="黑体" pitchFamily="2" charset="-122"/>
              </a:rPr>
              <a:t>1)</a:t>
            </a:r>
            <a:r>
              <a:rPr lang="zh-CN" altLang="en-US" sz="2800" b="1">
                <a:ea typeface="黑体" pitchFamily="2" charset="-122"/>
              </a:rPr>
              <a:t>的分位数</a:t>
            </a:r>
          </a:p>
        </p:txBody>
      </p:sp>
      <p:sp>
        <p:nvSpPr>
          <p:cNvPr id="50179" name="Text Box 3"/>
          <p:cNvSpPr txBox="1">
            <a:spLocks noChangeArrowheads="1"/>
          </p:cNvSpPr>
          <p:nvPr/>
        </p:nvSpPr>
        <p:spPr bwMode="auto">
          <a:xfrm>
            <a:off x="990600" y="1295400"/>
            <a:ext cx="67056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en-US" altLang="zh-CN" sz="2800" b="1">
                <a:ea typeface="黑体" pitchFamily="2" charset="-122"/>
                <a:sym typeface="Symbol" pitchFamily="18" charset="2"/>
              </a:rPr>
              <a:t></a:t>
            </a:r>
            <a:r>
              <a:rPr lang="zh-CN" altLang="en-US" sz="2800" b="1">
                <a:ea typeface="黑体" pitchFamily="2" charset="-122"/>
              </a:rPr>
              <a:t>分位数（</a:t>
            </a:r>
            <a:r>
              <a:rPr lang="zh-CN" altLang="en-US" sz="2800" b="1">
                <a:ea typeface="黑体" pitchFamily="2" charset="-122"/>
                <a:sym typeface="Symbol" pitchFamily="18" charset="2"/>
              </a:rPr>
              <a:t></a:t>
            </a:r>
            <a:r>
              <a:rPr lang="zh-CN" altLang="en-US" sz="2800" b="1">
                <a:ea typeface="黑体" pitchFamily="2" charset="-122"/>
              </a:rPr>
              <a:t>为</a:t>
            </a:r>
            <a:r>
              <a:rPr lang="en-US" altLang="zh-CN" sz="2800" b="1">
                <a:ea typeface="黑体" pitchFamily="2" charset="-122"/>
              </a:rPr>
              <a:t>0~1</a:t>
            </a:r>
            <a:r>
              <a:rPr lang="zh-CN" altLang="en-US" sz="2800" b="1">
                <a:ea typeface="黑体" pitchFamily="2" charset="-122"/>
              </a:rPr>
              <a:t>间实数）</a:t>
            </a:r>
          </a:p>
        </p:txBody>
      </p:sp>
      <p:grpSp>
        <p:nvGrpSpPr>
          <p:cNvPr id="50182" name="Group 6"/>
          <p:cNvGrpSpPr>
            <a:grpSpLocks/>
          </p:cNvGrpSpPr>
          <p:nvPr/>
        </p:nvGrpSpPr>
        <p:grpSpPr bwMode="auto">
          <a:xfrm>
            <a:off x="1143000" y="1930400"/>
            <a:ext cx="7467600" cy="1117600"/>
            <a:chOff x="528" y="1296"/>
            <a:chExt cx="4704" cy="704"/>
          </a:xfrm>
        </p:grpSpPr>
        <p:sp>
          <p:nvSpPr>
            <p:cNvPr id="50180" name="Text Box 4"/>
            <p:cNvSpPr txBox="1">
              <a:spLocks noChangeArrowheads="1"/>
            </p:cNvSpPr>
            <p:nvPr/>
          </p:nvSpPr>
          <p:spPr bwMode="auto">
            <a:xfrm>
              <a:off x="528" y="1296"/>
              <a:ext cx="4704" cy="704"/>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指它的左侧面积恰好为</a:t>
              </a:r>
              <a:r>
                <a:rPr lang="zh-CN" altLang="en-US" sz="2800" b="1">
                  <a:ea typeface="黑体" pitchFamily="2" charset="-122"/>
                  <a:sym typeface="Symbol" pitchFamily="18" charset="2"/>
                </a:rPr>
                <a:t></a:t>
              </a:r>
              <a:r>
                <a:rPr lang="zh-CN" altLang="en-US" sz="2800" b="1">
                  <a:ea typeface="黑体" pitchFamily="2" charset="-122"/>
                </a:rPr>
                <a:t>，右侧面积恰好为</a:t>
              </a:r>
              <a:r>
                <a:rPr lang="en-US" altLang="zh-CN" sz="2800" b="1">
                  <a:ea typeface="黑体" pitchFamily="2" charset="-122"/>
                </a:rPr>
                <a:t>1-</a:t>
              </a:r>
              <a:r>
                <a:rPr lang="en-US" altLang="zh-CN" sz="2800" b="1">
                  <a:ea typeface="黑体" pitchFamily="2" charset="-122"/>
                  <a:sym typeface="Symbol" pitchFamily="18" charset="2"/>
                </a:rPr>
                <a:t></a:t>
              </a:r>
              <a:r>
                <a:rPr lang="zh-CN" altLang="en-US" sz="2800" b="1">
                  <a:ea typeface="黑体" pitchFamily="2" charset="-122"/>
                </a:rPr>
                <a:t>，即用概率表达</a:t>
              </a:r>
            </a:p>
          </p:txBody>
        </p:sp>
        <p:graphicFrame>
          <p:nvGraphicFramePr>
            <p:cNvPr id="50181" name="Object 5"/>
            <p:cNvGraphicFramePr>
              <a:graphicFrameLocks noChangeAspect="1"/>
            </p:cNvGraphicFramePr>
            <p:nvPr/>
          </p:nvGraphicFramePr>
          <p:xfrm>
            <a:off x="2736" y="1720"/>
            <a:ext cx="1232" cy="250"/>
          </p:xfrm>
          <a:graphic>
            <a:graphicData uri="http://schemas.openxmlformats.org/presentationml/2006/ole">
              <mc:AlternateContent xmlns:mc="http://schemas.openxmlformats.org/markup-compatibility/2006">
                <mc:Choice xmlns:v="urn:schemas-microsoft-com:vml" Requires="v">
                  <p:oleObj spid="_x0000_s50240" name="公式" r:id="rId4" imgW="1625400" imgH="330120" progId="Equation.3">
                    <p:embed/>
                  </p:oleObj>
                </mc:Choice>
                <mc:Fallback>
                  <p:oleObj name="公式" r:id="rId4" imgW="1625400" imgH="330120" progId="Equation.3">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6" y="1720"/>
                          <a:ext cx="1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0183" name="Text Box 7"/>
          <p:cNvSpPr txBox="1">
            <a:spLocks noChangeArrowheads="1"/>
          </p:cNvSpPr>
          <p:nvPr/>
        </p:nvSpPr>
        <p:spPr bwMode="auto">
          <a:xfrm>
            <a:off x="838200" y="3214688"/>
            <a:ext cx="7772400" cy="519112"/>
          </a:xfrm>
          <a:prstGeom prst="rect">
            <a:avLst/>
          </a:prstGeom>
          <a:noFill/>
          <a:ln w="9525">
            <a:noFill/>
            <a:miter lim="800000"/>
            <a:headEnd/>
            <a:tailEnd/>
          </a:ln>
          <a:effectLst/>
        </p:spPr>
        <p:txBody>
          <a:bodyPr>
            <a:spAutoFit/>
          </a:bodyPr>
          <a:lstStyle/>
          <a:p>
            <a:pPr>
              <a:spcBef>
                <a:spcPct val="50000"/>
              </a:spcBef>
            </a:pPr>
            <a:r>
              <a:rPr lang="zh-CN" altLang="en-US" sz="2800" b="1" dirty="0">
                <a:ea typeface="黑体" pitchFamily="2" charset="-122"/>
              </a:rPr>
              <a:t>当</a:t>
            </a:r>
            <a:r>
              <a:rPr lang="zh-CN" altLang="en-US" sz="2800" b="1" dirty="0">
                <a:ea typeface="黑体" pitchFamily="2" charset="-122"/>
                <a:sym typeface="Symbol" pitchFamily="18" charset="2"/>
              </a:rPr>
              <a:t></a:t>
            </a:r>
            <a:r>
              <a:rPr lang="en-US" altLang="zh-CN" sz="2800" b="1" dirty="0">
                <a:ea typeface="黑体" pitchFamily="2" charset="-122"/>
              </a:rPr>
              <a:t>=0.5</a:t>
            </a:r>
            <a:r>
              <a:rPr lang="zh-CN" altLang="en-US" sz="2800" b="1" dirty="0">
                <a:ea typeface="黑体" pitchFamily="2" charset="-122"/>
              </a:rPr>
              <a:t>时，称为中位数，</a:t>
            </a:r>
            <a:r>
              <a:rPr lang="en-US" altLang="zh-CN" sz="2800" b="1" dirty="0">
                <a:ea typeface="黑体" pitchFamily="2" charset="-122"/>
              </a:rPr>
              <a:t>N(0</a:t>
            </a:r>
            <a:r>
              <a:rPr lang="zh-CN" altLang="en-US" sz="2800" b="1" dirty="0">
                <a:ea typeface="黑体" pitchFamily="2" charset="-122"/>
              </a:rPr>
              <a:t>，</a:t>
            </a:r>
            <a:r>
              <a:rPr lang="en-US" altLang="zh-CN" sz="2800" b="1" dirty="0">
                <a:ea typeface="黑体" pitchFamily="2" charset="-122"/>
              </a:rPr>
              <a:t>1)</a:t>
            </a:r>
            <a:r>
              <a:rPr lang="zh-CN" altLang="en-US" sz="2800" b="1" dirty="0">
                <a:ea typeface="黑体" pitchFamily="2" charset="-122"/>
              </a:rPr>
              <a:t>分布中</a:t>
            </a:r>
            <a:r>
              <a:rPr lang="en-US" altLang="zh-CN" sz="2800" b="1" dirty="0" smtClean="0">
                <a:ea typeface="黑体" pitchFamily="2" charset="-122"/>
              </a:rPr>
              <a:t>u</a:t>
            </a:r>
            <a:r>
              <a:rPr lang="en-US" altLang="zh-CN" sz="2800" b="1" baseline="-25000" dirty="0" smtClean="0">
                <a:ea typeface="黑体" pitchFamily="2" charset="-122"/>
              </a:rPr>
              <a:t>0.5</a:t>
            </a:r>
            <a:r>
              <a:rPr lang="en-US" altLang="zh-CN" sz="2800" b="1" dirty="0">
                <a:ea typeface="黑体" pitchFamily="2" charset="-122"/>
              </a:rPr>
              <a:t>≡</a:t>
            </a:r>
            <a:r>
              <a:rPr lang="en-US" altLang="zh-CN" sz="2800" b="1" dirty="0" smtClean="0">
                <a:ea typeface="黑体" pitchFamily="2" charset="-122"/>
              </a:rPr>
              <a:t>0</a:t>
            </a:r>
            <a:endParaRPr lang="en-US" altLang="zh-CN" sz="2800" b="1" dirty="0">
              <a:ea typeface="黑体" pitchFamily="2" charset="-122"/>
            </a:endParaRPr>
          </a:p>
        </p:txBody>
      </p:sp>
      <p:sp>
        <p:nvSpPr>
          <p:cNvPr id="50184" name="Text Box 8"/>
          <p:cNvSpPr txBox="1">
            <a:spLocks noChangeArrowheads="1"/>
          </p:cNvSpPr>
          <p:nvPr/>
        </p:nvSpPr>
        <p:spPr bwMode="auto">
          <a:xfrm>
            <a:off x="1143000" y="3962400"/>
            <a:ext cx="65532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Symbol" pitchFamily="18" charset="2"/>
              </a:rPr>
              <a:t></a:t>
            </a:r>
            <a:r>
              <a:rPr lang="zh-CN" altLang="en-US" sz="2800" b="1">
                <a:ea typeface="黑体" pitchFamily="2" charset="-122"/>
              </a:rPr>
              <a:t>＜</a:t>
            </a:r>
            <a:r>
              <a:rPr lang="en-US" altLang="zh-CN" sz="2800" b="1">
                <a:ea typeface="黑体" pitchFamily="2" charset="-122"/>
              </a:rPr>
              <a:t>0.5</a:t>
            </a:r>
            <a:r>
              <a:rPr lang="zh-CN" altLang="en-US" sz="2800" b="1">
                <a:ea typeface="黑体" pitchFamily="2" charset="-122"/>
              </a:rPr>
              <a:t>时，如</a:t>
            </a:r>
            <a:r>
              <a:rPr lang="zh-CN" altLang="en-US" sz="2800" b="1">
                <a:ea typeface="黑体" pitchFamily="2" charset="-122"/>
                <a:sym typeface="Symbol" pitchFamily="18" charset="2"/>
              </a:rPr>
              <a:t></a:t>
            </a:r>
            <a:r>
              <a:rPr lang="en-US" altLang="zh-CN" sz="2800" b="1">
                <a:ea typeface="黑体" pitchFamily="2" charset="-122"/>
              </a:rPr>
              <a:t>=0.25</a:t>
            </a:r>
            <a:r>
              <a:rPr lang="zh-CN" altLang="en-US" sz="2800" b="1">
                <a:ea typeface="黑体" pitchFamily="2" charset="-122"/>
              </a:rPr>
              <a:t>则</a:t>
            </a:r>
            <a:r>
              <a:rPr lang="en-US" altLang="zh-CN" sz="2800" b="1">
                <a:ea typeface="黑体" pitchFamily="2" charset="-122"/>
              </a:rPr>
              <a:t>u</a:t>
            </a:r>
            <a:r>
              <a:rPr lang="en-US" altLang="zh-CN" sz="2800" b="1" baseline="-25000">
                <a:ea typeface="黑体" pitchFamily="2" charset="-122"/>
              </a:rPr>
              <a:t>0.25</a:t>
            </a:r>
            <a:r>
              <a:rPr lang="en-US" altLang="zh-CN" sz="2800" b="1">
                <a:ea typeface="黑体" pitchFamily="2" charset="-122"/>
              </a:rPr>
              <a:t>=-u</a:t>
            </a:r>
            <a:r>
              <a:rPr lang="en-US" altLang="zh-CN" sz="2800" b="1" baseline="-25000">
                <a:ea typeface="黑体" pitchFamily="2" charset="-122"/>
              </a:rPr>
              <a:t>0.75</a:t>
            </a:r>
          </a:p>
        </p:txBody>
      </p:sp>
      <p:sp>
        <p:nvSpPr>
          <p:cNvPr id="50185" name="Text Box 9"/>
          <p:cNvSpPr txBox="1">
            <a:spLocks noChangeArrowheads="1"/>
          </p:cNvSpPr>
          <p:nvPr/>
        </p:nvSpPr>
        <p:spPr bwMode="auto">
          <a:xfrm>
            <a:off x="990600" y="4738688"/>
            <a:ext cx="72390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zh-CN" altLang="en-US" sz="2800" b="1">
                <a:ea typeface="黑体" pitchFamily="2" charset="-122"/>
              </a:rPr>
              <a:t>查附表   </a:t>
            </a:r>
            <a:r>
              <a:rPr lang="en-US" altLang="zh-CN" sz="2800" b="1">
                <a:ea typeface="黑体" pitchFamily="2" charset="-122"/>
              </a:rPr>
              <a:t>u</a:t>
            </a:r>
            <a:r>
              <a:rPr lang="en-US" altLang="zh-CN" sz="2800" b="1" baseline="-25000">
                <a:ea typeface="黑体" pitchFamily="2" charset="-122"/>
              </a:rPr>
              <a:t>0.75</a:t>
            </a:r>
            <a:r>
              <a:rPr lang="en-US" altLang="zh-CN" sz="2800" b="1">
                <a:ea typeface="黑体" pitchFamily="2" charset="-122"/>
              </a:rPr>
              <a:t>=0.675</a:t>
            </a:r>
            <a:r>
              <a:rPr lang="zh-CN" altLang="en-US" sz="2800" b="1">
                <a:ea typeface="黑体" pitchFamily="2" charset="-122"/>
              </a:rPr>
              <a:t>，故</a:t>
            </a:r>
            <a:r>
              <a:rPr lang="en-US" altLang="zh-CN" sz="2800" b="1">
                <a:ea typeface="黑体" pitchFamily="2" charset="-122"/>
              </a:rPr>
              <a:t>u</a:t>
            </a:r>
            <a:r>
              <a:rPr lang="en-US" altLang="zh-CN" sz="2800" b="1" baseline="-25000">
                <a:ea typeface="黑体" pitchFamily="2" charset="-122"/>
              </a:rPr>
              <a:t>0.25</a:t>
            </a:r>
            <a:r>
              <a:rPr lang="en-US" altLang="zh-CN" sz="2800" b="1">
                <a:ea typeface="黑体" pitchFamily="2" charset="-122"/>
              </a:rPr>
              <a:t>=-0.675</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2" name="Group 2"/>
          <p:cNvGrpSpPr>
            <a:grpSpLocks/>
          </p:cNvGrpSpPr>
          <p:nvPr/>
        </p:nvGrpSpPr>
        <p:grpSpPr bwMode="auto">
          <a:xfrm>
            <a:off x="2170113" y="584200"/>
            <a:ext cx="4687887" cy="2082800"/>
            <a:chOff x="1559" y="432"/>
            <a:chExt cx="2473" cy="1120"/>
          </a:xfrm>
        </p:grpSpPr>
        <p:sp>
          <p:nvSpPr>
            <p:cNvPr id="51203" name="Freeform 3"/>
            <p:cNvSpPr>
              <a:spLocks/>
            </p:cNvSpPr>
            <p:nvPr/>
          </p:nvSpPr>
          <p:spPr bwMode="auto">
            <a:xfrm>
              <a:off x="1559" y="1295"/>
              <a:ext cx="2473" cy="1"/>
            </a:xfrm>
            <a:custGeom>
              <a:avLst/>
              <a:gdLst/>
              <a:ahLst/>
              <a:cxnLst>
                <a:cxn ang="0">
                  <a:pos x="0" y="0"/>
                </a:cxn>
                <a:cxn ang="0">
                  <a:pos x="2713" y="0"/>
                </a:cxn>
              </a:cxnLst>
              <a:rect l="0" t="0" r="r" b="b"/>
              <a:pathLst>
                <a:path w="2713" h="1">
                  <a:moveTo>
                    <a:pt x="0" y="0"/>
                  </a:moveTo>
                  <a:lnTo>
                    <a:pt x="2713" y="0"/>
                  </a:lnTo>
                </a:path>
              </a:pathLst>
            </a:custGeom>
            <a:noFill/>
            <a:ln w="9525">
              <a:solidFill>
                <a:schemeClr val="tx1"/>
              </a:solidFill>
              <a:round/>
              <a:headEnd type="none" w="med" len="med"/>
              <a:tailEnd type="none" w="med" len="med"/>
            </a:ln>
            <a:effectLst/>
          </p:spPr>
          <p:txBody>
            <a:bodyPr wrap="none" anchor="ctr"/>
            <a:lstStyle/>
            <a:p>
              <a:endParaRPr lang="zh-CN" altLang="en-US"/>
            </a:p>
          </p:txBody>
        </p:sp>
        <p:sp>
          <p:nvSpPr>
            <p:cNvPr id="51204" name="Freeform 4"/>
            <p:cNvSpPr>
              <a:spLocks/>
            </p:cNvSpPr>
            <p:nvPr/>
          </p:nvSpPr>
          <p:spPr bwMode="auto">
            <a:xfrm>
              <a:off x="1690" y="432"/>
              <a:ext cx="1130" cy="829"/>
            </a:xfrm>
            <a:custGeom>
              <a:avLst/>
              <a:gdLst/>
              <a:ahLst/>
              <a:cxnLst>
                <a:cxn ang="0">
                  <a:pos x="0" y="1171"/>
                </a:cxn>
                <a:cxn ang="0">
                  <a:pos x="432" y="1075"/>
                </a:cxn>
                <a:cxn ang="0">
                  <a:pos x="720" y="739"/>
                </a:cxn>
                <a:cxn ang="0">
                  <a:pos x="878" y="354"/>
                </a:cxn>
                <a:cxn ang="0">
                  <a:pos x="1026" y="121"/>
                </a:cxn>
                <a:cxn ang="0">
                  <a:pos x="1152" y="19"/>
                </a:cxn>
                <a:cxn ang="0">
                  <a:pos x="1239" y="9"/>
                </a:cxn>
              </a:cxnLst>
              <a:rect l="0" t="0" r="r" b="b"/>
              <a:pathLst>
                <a:path w="1239" h="1171">
                  <a:moveTo>
                    <a:pt x="0" y="1171"/>
                  </a:moveTo>
                  <a:cubicBezTo>
                    <a:pt x="156" y="1159"/>
                    <a:pt x="312" y="1147"/>
                    <a:pt x="432" y="1075"/>
                  </a:cubicBezTo>
                  <a:cubicBezTo>
                    <a:pt x="552" y="1003"/>
                    <a:pt x="646" y="859"/>
                    <a:pt x="720" y="739"/>
                  </a:cubicBezTo>
                  <a:cubicBezTo>
                    <a:pt x="794" y="619"/>
                    <a:pt x="827" y="457"/>
                    <a:pt x="878" y="354"/>
                  </a:cubicBezTo>
                  <a:cubicBezTo>
                    <a:pt x="929" y="251"/>
                    <a:pt x="980" y="177"/>
                    <a:pt x="1026" y="121"/>
                  </a:cubicBezTo>
                  <a:cubicBezTo>
                    <a:pt x="1072" y="65"/>
                    <a:pt x="1117" y="38"/>
                    <a:pt x="1152" y="19"/>
                  </a:cubicBezTo>
                  <a:cubicBezTo>
                    <a:pt x="1187" y="0"/>
                    <a:pt x="1221" y="11"/>
                    <a:pt x="1239" y="9"/>
                  </a:cubicBezTo>
                </a:path>
              </a:pathLst>
            </a:custGeom>
            <a:noFill/>
            <a:ln w="9525">
              <a:solidFill>
                <a:schemeClr val="tx1"/>
              </a:solidFill>
              <a:round/>
              <a:headEnd/>
              <a:tailEnd/>
            </a:ln>
            <a:effectLst/>
          </p:spPr>
          <p:txBody>
            <a:bodyPr wrap="none" anchor="ctr"/>
            <a:lstStyle/>
            <a:p>
              <a:endParaRPr lang="zh-CN" altLang="en-US"/>
            </a:p>
          </p:txBody>
        </p:sp>
        <p:sp>
          <p:nvSpPr>
            <p:cNvPr id="51205" name="Freeform 5"/>
            <p:cNvSpPr>
              <a:spLocks/>
            </p:cNvSpPr>
            <p:nvPr/>
          </p:nvSpPr>
          <p:spPr bwMode="auto">
            <a:xfrm>
              <a:off x="2812" y="433"/>
              <a:ext cx="1099" cy="830"/>
            </a:xfrm>
            <a:custGeom>
              <a:avLst/>
              <a:gdLst/>
              <a:ahLst/>
              <a:cxnLst>
                <a:cxn ang="0">
                  <a:pos x="1205" y="1171"/>
                </a:cxn>
                <a:cxn ang="0">
                  <a:pos x="773" y="1075"/>
                </a:cxn>
                <a:cxn ang="0">
                  <a:pos x="485" y="739"/>
                </a:cxn>
                <a:cxn ang="0">
                  <a:pos x="327" y="354"/>
                </a:cxn>
                <a:cxn ang="0">
                  <a:pos x="179" y="121"/>
                </a:cxn>
                <a:cxn ang="0">
                  <a:pos x="53" y="19"/>
                </a:cxn>
                <a:cxn ang="0">
                  <a:pos x="0" y="7"/>
                </a:cxn>
              </a:cxnLst>
              <a:rect l="0" t="0" r="r" b="b"/>
              <a:pathLst>
                <a:path w="1205" h="1171">
                  <a:moveTo>
                    <a:pt x="1205" y="1171"/>
                  </a:moveTo>
                  <a:cubicBezTo>
                    <a:pt x="1049" y="1159"/>
                    <a:pt x="893" y="1147"/>
                    <a:pt x="773" y="1075"/>
                  </a:cubicBezTo>
                  <a:cubicBezTo>
                    <a:pt x="653" y="1003"/>
                    <a:pt x="559" y="859"/>
                    <a:pt x="485" y="739"/>
                  </a:cubicBezTo>
                  <a:cubicBezTo>
                    <a:pt x="411" y="619"/>
                    <a:pt x="378" y="457"/>
                    <a:pt x="327" y="354"/>
                  </a:cubicBezTo>
                  <a:cubicBezTo>
                    <a:pt x="276" y="251"/>
                    <a:pt x="225" y="177"/>
                    <a:pt x="179" y="121"/>
                  </a:cubicBezTo>
                  <a:cubicBezTo>
                    <a:pt x="133" y="65"/>
                    <a:pt x="83" y="38"/>
                    <a:pt x="53" y="19"/>
                  </a:cubicBezTo>
                  <a:cubicBezTo>
                    <a:pt x="23" y="0"/>
                    <a:pt x="11" y="9"/>
                    <a:pt x="0" y="7"/>
                  </a:cubicBezTo>
                </a:path>
              </a:pathLst>
            </a:custGeom>
            <a:noFill/>
            <a:ln w="9525">
              <a:solidFill>
                <a:schemeClr val="tx1"/>
              </a:solidFill>
              <a:round/>
              <a:headEnd/>
              <a:tailEnd/>
            </a:ln>
            <a:effectLst/>
          </p:spPr>
          <p:txBody>
            <a:bodyPr wrap="none" anchor="ctr"/>
            <a:lstStyle/>
            <a:p>
              <a:endParaRPr lang="zh-CN" altLang="en-US"/>
            </a:p>
          </p:txBody>
        </p:sp>
        <p:sp>
          <p:nvSpPr>
            <p:cNvPr id="51206" name="Freeform 6"/>
            <p:cNvSpPr>
              <a:spLocks/>
            </p:cNvSpPr>
            <p:nvPr/>
          </p:nvSpPr>
          <p:spPr bwMode="auto">
            <a:xfrm>
              <a:off x="3194" y="874"/>
              <a:ext cx="1" cy="422"/>
            </a:xfrm>
            <a:custGeom>
              <a:avLst/>
              <a:gdLst/>
              <a:ahLst/>
              <a:cxnLst>
                <a:cxn ang="0">
                  <a:pos x="2" y="0"/>
                </a:cxn>
                <a:cxn ang="0">
                  <a:pos x="0" y="596"/>
                </a:cxn>
              </a:cxnLst>
              <a:rect l="0" t="0" r="r" b="b"/>
              <a:pathLst>
                <a:path w="2" h="596">
                  <a:moveTo>
                    <a:pt x="2" y="0"/>
                  </a:moveTo>
                  <a:lnTo>
                    <a:pt x="0" y="596"/>
                  </a:lnTo>
                </a:path>
              </a:pathLst>
            </a:custGeom>
            <a:noFill/>
            <a:ln w="9525">
              <a:solidFill>
                <a:schemeClr val="tx1"/>
              </a:solidFill>
              <a:round/>
              <a:headEnd type="none" w="med" len="med"/>
              <a:tailEnd type="none" w="med" len="med"/>
            </a:ln>
            <a:effectLst/>
          </p:spPr>
          <p:txBody>
            <a:bodyPr wrap="none" anchor="ctr"/>
            <a:lstStyle/>
            <a:p>
              <a:endParaRPr lang="zh-CN" altLang="en-US"/>
            </a:p>
          </p:txBody>
        </p:sp>
        <p:graphicFrame>
          <p:nvGraphicFramePr>
            <p:cNvPr id="51207" name="Object 7"/>
            <p:cNvGraphicFramePr>
              <a:graphicFrameLocks noChangeAspect="1"/>
            </p:cNvGraphicFramePr>
            <p:nvPr/>
          </p:nvGraphicFramePr>
          <p:xfrm>
            <a:off x="2688" y="864"/>
            <a:ext cx="127" cy="120"/>
          </p:xfrm>
          <a:graphic>
            <a:graphicData uri="http://schemas.openxmlformats.org/presentationml/2006/ole">
              <mc:AlternateContent xmlns:mc="http://schemas.openxmlformats.org/markup-compatibility/2006">
                <mc:Choice xmlns:v="urn:schemas-microsoft-com:vml" Requires="v">
                  <p:oleObj spid="_x0000_s51502" name="公式" r:id="rId4" imgW="203040" imgH="190440" progId="Equation.3">
                    <p:embed/>
                  </p:oleObj>
                </mc:Choice>
                <mc:Fallback>
                  <p:oleObj name="公式" r:id="rId4" imgW="203040" imgH="190440" progId="Equation.3">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8" y="864"/>
                          <a:ext cx="127"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8" name="Object 8"/>
            <p:cNvGraphicFramePr>
              <a:graphicFrameLocks noChangeAspect="1"/>
            </p:cNvGraphicFramePr>
            <p:nvPr/>
          </p:nvGraphicFramePr>
          <p:xfrm>
            <a:off x="3216" y="1149"/>
            <a:ext cx="240" cy="106"/>
          </p:xfrm>
          <a:graphic>
            <a:graphicData uri="http://schemas.openxmlformats.org/presentationml/2006/ole">
              <mc:AlternateContent xmlns:mc="http://schemas.openxmlformats.org/markup-compatibility/2006">
                <mc:Choice xmlns:v="urn:schemas-microsoft-com:vml" Requires="v">
                  <p:oleObj spid="_x0000_s51503" name="公式" r:id="rId6" imgW="545760" imgH="241200" progId="Equation.3">
                    <p:embed/>
                  </p:oleObj>
                </mc:Choice>
                <mc:Fallback>
                  <p:oleObj name="公式" r:id="rId6" imgW="545760" imgH="241200" progId="Equation.3">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6" y="1149"/>
                          <a:ext cx="240" cy="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9" name="Object 9"/>
            <p:cNvGraphicFramePr>
              <a:graphicFrameLocks noChangeAspect="1"/>
            </p:cNvGraphicFramePr>
            <p:nvPr/>
          </p:nvGraphicFramePr>
          <p:xfrm>
            <a:off x="3140" y="1344"/>
            <a:ext cx="183" cy="208"/>
          </p:xfrm>
          <a:graphic>
            <a:graphicData uri="http://schemas.openxmlformats.org/presentationml/2006/ole">
              <mc:AlternateContent xmlns:mc="http://schemas.openxmlformats.org/markup-compatibility/2006">
                <mc:Choice xmlns:v="urn:schemas-microsoft-com:vml" Requires="v">
                  <p:oleObj spid="_x0000_s51504" name="公式" r:id="rId8" imgW="291960" imgH="330120" progId="Equation.3">
                    <p:embed/>
                  </p:oleObj>
                </mc:Choice>
                <mc:Fallback>
                  <p:oleObj name="公式" r:id="rId8" imgW="291960" imgH="330120" progId="Equation.3">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0" y="1344"/>
                          <a:ext cx="183"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1210" name="Object 10"/>
          <p:cNvGraphicFramePr>
            <a:graphicFrameLocks noChangeAspect="1"/>
          </p:cNvGraphicFramePr>
          <p:nvPr/>
        </p:nvGraphicFramePr>
        <p:xfrm>
          <a:off x="533400" y="3282950"/>
          <a:ext cx="4267200" cy="2965450"/>
        </p:xfrm>
        <a:graphic>
          <a:graphicData uri="http://schemas.openxmlformats.org/presentationml/2006/ole">
            <mc:AlternateContent xmlns:mc="http://schemas.openxmlformats.org/markup-compatibility/2006">
              <mc:Choice xmlns:v="urn:schemas-microsoft-com:vml" Requires="v">
                <p:oleObj spid="_x0000_s51505" name="Photo Editor 照片" r:id="rId10" imgW="4619048" imgH="3209524" progId="MSPhotoEd.3">
                  <p:embed/>
                </p:oleObj>
              </mc:Choice>
              <mc:Fallback>
                <p:oleObj name="Photo Editor 照片" r:id="rId10" imgW="4619048" imgH="3209524" progId="MSPhotoEd.3">
                  <p:embed/>
                  <p:pic>
                    <p:nvPicPr>
                      <p:cNvPr id="0"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00" y="3282950"/>
                        <a:ext cx="4267200" cy="296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11" name="Object 11"/>
          <p:cNvGraphicFramePr>
            <a:graphicFrameLocks noChangeAspect="1"/>
          </p:cNvGraphicFramePr>
          <p:nvPr/>
        </p:nvGraphicFramePr>
        <p:xfrm>
          <a:off x="4800600" y="3276600"/>
          <a:ext cx="4086225" cy="2921000"/>
        </p:xfrm>
        <a:graphic>
          <a:graphicData uri="http://schemas.openxmlformats.org/presentationml/2006/ole">
            <mc:AlternateContent xmlns:mc="http://schemas.openxmlformats.org/markup-compatibility/2006">
              <mc:Choice xmlns:v="urn:schemas-microsoft-com:vml" Requires="v">
                <p:oleObj spid="_x0000_s51506" name="Photo Editor 照片" r:id="rId12" imgW="4544059" imgH="3247619" progId="MSPhotoEd.3">
                  <p:embed/>
                </p:oleObj>
              </mc:Choice>
              <mc:Fallback>
                <p:oleObj name="Photo Editor 照片" r:id="rId12" imgW="4544059" imgH="3247619" progId="MSPhotoEd.3">
                  <p:embed/>
                  <p:pic>
                    <p:nvPicPr>
                      <p:cNvPr id="0"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00600" y="3276600"/>
                        <a:ext cx="4086225" cy="292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762000" y="533400"/>
            <a:ext cx="52578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正态分布的计算</a:t>
            </a:r>
          </a:p>
        </p:txBody>
      </p:sp>
      <p:grpSp>
        <p:nvGrpSpPr>
          <p:cNvPr id="52230" name="Group 6"/>
          <p:cNvGrpSpPr>
            <a:grpSpLocks/>
          </p:cNvGrpSpPr>
          <p:nvPr/>
        </p:nvGrpSpPr>
        <p:grpSpPr bwMode="auto">
          <a:xfrm>
            <a:off x="1085850" y="1212850"/>
            <a:ext cx="7296150" cy="768350"/>
            <a:chOff x="672" y="752"/>
            <a:chExt cx="4596" cy="484"/>
          </a:xfrm>
        </p:grpSpPr>
        <p:sp>
          <p:nvSpPr>
            <p:cNvPr id="52227" name="Text Box 3"/>
            <p:cNvSpPr txBox="1">
              <a:spLocks noChangeArrowheads="1"/>
            </p:cNvSpPr>
            <p:nvPr/>
          </p:nvSpPr>
          <p:spPr bwMode="auto">
            <a:xfrm>
              <a:off x="672" y="825"/>
              <a:ext cx="4560" cy="327"/>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性质</a:t>
              </a:r>
              <a:r>
                <a:rPr lang="en-US" altLang="zh-CN" sz="2800" b="1">
                  <a:ea typeface="黑体" pitchFamily="2" charset="-122"/>
                </a:rPr>
                <a:t>1</a:t>
              </a:r>
              <a:r>
                <a:rPr lang="zh-CN" altLang="en-US" sz="2800" b="1">
                  <a:ea typeface="黑体" pitchFamily="2" charset="-122"/>
                </a:rPr>
                <a:t>：设                        ，则</a:t>
              </a:r>
            </a:p>
          </p:txBody>
        </p:sp>
        <p:graphicFrame>
          <p:nvGraphicFramePr>
            <p:cNvPr id="52228" name="Object 4"/>
            <p:cNvGraphicFramePr>
              <a:graphicFrameLocks noChangeAspect="1"/>
            </p:cNvGraphicFramePr>
            <p:nvPr/>
          </p:nvGraphicFramePr>
          <p:xfrm>
            <a:off x="1776" y="842"/>
            <a:ext cx="1200" cy="288"/>
          </p:xfrm>
          <a:graphic>
            <a:graphicData uri="http://schemas.openxmlformats.org/presentationml/2006/ole">
              <mc:AlternateContent xmlns:mc="http://schemas.openxmlformats.org/markup-compatibility/2006">
                <mc:Choice xmlns:v="urn:schemas-microsoft-com:vml" Requires="v">
                  <p:oleObj spid="_x0000_s52596" name="公式" r:id="rId4" imgW="1536480" imgH="368280" progId="Equation.3">
                    <p:embed/>
                  </p:oleObj>
                </mc:Choice>
                <mc:Fallback>
                  <p:oleObj name="公式" r:id="rId4" imgW="1536480" imgH="36828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 y="842"/>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2229" name="Object 5"/>
            <p:cNvGraphicFramePr>
              <a:graphicFrameLocks noChangeAspect="1"/>
            </p:cNvGraphicFramePr>
            <p:nvPr/>
          </p:nvGraphicFramePr>
          <p:xfrm>
            <a:off x="3576" y="752"/>
            <a:ext cx="1692" cy="484"/>
          </p:xfrm>
          <a:graphic>
            <a:graphicData uri="http://schemas.openxmlformats.org/presentationml/2006/ole">
              <mc:AlternateContent xmlns:mc="http://schemas.openxmlformats.org/markup-compatibility/2006">
                <mc:Choice xmlns:v="urn:schemas-microsoft-com:vml" Requires="v">
                  <p:oleObj spid="_x0000_s52597" name="公式" r:id="rId6" imgW="2171520" imgH="622080" progId="Equation.3">
                    <p:embed/>
                  </p:oleObj>
                </mc:Choice>
                <mc:Fallback>
                  <p:oleObj name="公式" r:id="rId6" imgW="2171520" imgH="62208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6" y="752"/>
                          <a:ext cx="1692" cy="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2233" name="Group 9"/>
          <p:cNvGrpSpPr>
            <a:grpSpLocks/>
          </p:cNvGrpSpPr>
          <p:nvPr/>
        </p:nvGrpSpPr>
        <p:grpSpPr bwMode="auto">
          <a:xfrm>
            <a:off x="1066800" y="2184400"/>
            <a:ext cx="7772400" cy="519113"/>
            <a:chOff x="672" y="1344"/>
            <a:chExt cx="4896" cy="327"/>
          </a:xfrm>
        </p:grpSpPr>
        <p:sp>
          <p:nvSpPr>
            <p:cNvPr id="52231" name="Text Box 7"/>
            <p:cNvSpPr txBox="1">
              <a:spLocks noChangeArrowheads="1"/>
            </p:cNvSpPr>
            <p:nvPr/>
          </p:nvSpPr>
          <p:spPr bwMode="auto">
            <a:xfrm>
              <a:off x="672" y="1344"/>
              <a:ext cx="4896" cy="327"/>
            </a:xfrm>
            <a:prstGeom prst="rect">
              <a:avLst/>
            </a:prstGeom>
            <a:noFill/>
            <a:ln w="9525">
              <a:noFill/>
              <a:miter lim="800000"/>
              <a:headEnd/>
              <a:tailEnd/>
            </a:ln>
            <a:effectLst/>
          </p:spPr>
          <p:txBody>
            <a:bodyPr>
              <a:spAutoFit/>
            </a:bodyPr>
            <a:lstStyle/>
            <a:p>
              <a:pPr>
                <a:spcBef>
                  <a:spcPct val="50000"/>
                </a:spcBef>
              </a:pPr>
              <a:r>
                <a:rPr lang="zh-CN" altLang="en-US" sz="2800" b="1" dirty="0">
                  <a:solidFill>
                    <a:srgbClr val="FF0000"/>
                  </a:solidFill>
                  <a:ea typeface="黑体" pitchFamily="2" charset="-122"/>
                </a:rPr>
                <a:t>性质</a:t>
              </a:r>
              <a:r>
                <a:rPr lang="en-US" altLang="zh-CN" sz="2800" b="1" dirty="0">
                  <a:solidFill>
                    <a:srgbClr val="FF0000"/>
                  </a:solidFill>
                  <a:ea typeface="黑体" pitchFamily="2" charset="-122"/>
                </a:rPr>
                <a:t>2</a:t>
              </a:r>
              <a:r>
                <a:rPr lang="zh-CN" altLang="en-US" sz="2800" b="1" dirty="0">
                  <a:solidFill>
                    <a:srgbClr val="FF0000"/>
                  </a:solidFill>
                  <a:ea typeface="黑体" pitchFamily="2" charset="-122"/>
                </a:rPr>
                <a:t>：设                       ，则对任意实数</a:t>
              </a:r>
              <a:r>
                <a:rPr lang="en-US" altLang="zh-CN" sz="2800" b="1" dirty="0">
                  <a:solidFill>
                    <a:srgbClr val="FF0000"/>
                  </a:solidFill>
                  <a:ea typeface="黑体" pitchFamily="2" charset="-122"/>
                </a:rPr>
                <a:t>a</a:t>
              </a:r>
              <a:r>
                <a:rPr lang="zh-CN" altLang="en-US" sz="2800" b="1" dirty="0">
                  <a:solidFill>
                    <a:srgbClr val="FF0000"/>
                  </a:solidFill>
                  <a:ea typeface="黑体" pitchFamily="2" charset="-122"/>
                </a:rPr>
                <a:t>，</a:t>
              </a:r>
              <a:r>
                <a:rPr lang="en-US" altLang="zh-CN" sz="2800" b="1" dirty="0">
                  <a:solidFill>
                    <a:srgbClr val="FF0000"/>
                  </a:solidFill>
                  <a:ea typeface="黑体" pitchFamily="2" charset="-122"/>
                </a:rPr>
                <a:t>b</a:t>
              </a:r>
              <a:r>
                <a:rPr lang="zh-CN" altLang="en-US" sz="2800" b="1" dirty="0">
                  <a:solidFill>
                    <a:srgbClr val="FF0000"/>
                  </a:solidFill>
                  <a:ea typeface="黑体" pitchFamily="2" charset="-122"/>
                </a:rPr>
                <a:t>有</a:t>
              </a:r>
            </a:p>
          </p:txBody>
        </p:sp>
        <p:graphicFrame>
          <p:nvGraphicFramePr>
            <p:cNvPr id="52232" name="Object 8"/>
            <p:cNvGraphicFramePr>
              <a:graphicFrameLocks noChangeAspect="1"/>
            </p:cNvGraphicFramePr>
            <p:nvPr/>
          </p:nvGraphicFramePr>
          <p:xfrm>
            <a:off x="1760" y="1356"/>
            <a:ext cx="1248" cy="300"/>
          </p:xfrm>
          <a:graphic>
            <a:graphicData uri="http://schemas.openxmlformats.org/presentationml/2006/ole">
              <mc:AlternateContent xmlns:mc="http://schemas.openxmlformats.org/markup-compatibility/2006">
                <mc:Choice xmlns:v="urn:schemas-microsoft-com:vml" Requires="v">
                  <p:oleObj spid="_x0000_s52598" name="公式" r:id="rId8" imgW="1536480" imgH="368280" progId="Equation.3">
                    <p:embed/>
                  </p:oleObj>
                </mc:Choice>
                <mc:Fallback>
                  <p:oleObj name="公式" r:id="rId8" imgW="1536480" imgH="36828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0" y="1356"/>
                          <a:ext cx="1248"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2243" name="Group 19"/>
          <p:cNvGrpSpPr>
            <a:grpSpLocks/>
          </p:cNvGrpSpPr>
          <p:nvPr/>
        </p:nvGrpSpPr>
        <p:grpSpPr bwMode="auto">
          <a:xfrm>
            <a:off x="1447800" y="2960688"/>
            <a:ext cx="6629400" cy="773112"/>
            <a:chOff x="912" y="1865"/>
            <a:chExt cx="4176" cy="487"/>
          </a:xfrm>
        </p:grpSpPr>
        <p:sp>
          <p:nvSpPr>
            <p:cNvPr id="52234" name="Text Box 10"/>
            <p:cNvSpPr txBox="1">
              <a:spLocks noChangeArrowheads="1"/>
            </p:cNvSpPr>
            <p:nvPr/>
          </p:nvSpPr>
          <p:spPr bwMode="auto">
            <a:xfrm>
              <a:off x="912" y="1904"/>
              <a:ext cx="4176" cy="327"/>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p>
          </p:txBody>
        </p:sp>
        <p:graphicFrame>
          <p:nvGraphicFramePr>
            <p:cNvPr id="52235" name="Object 11"/>
            <p:cNvGraphicFramePr>
              <a:graphicFrameLocks noChangeAspect="1"/>
            </p:cNvGraphicFramePr>
            <p:nvPr/>
          </p:nvGraphicFramePr>
          <p:xfrm>
            <a:off x="1536" y="1865"/>
            <a:ext cx="1696" cy="487"/>
          </p:xfrm>
          <a:graphic>
            <a:graphicData uri="http://schemas.openxmlformats.org/presentationml/2006/ole">
              <mc:AlternateContent xmlns:mc="http://schemas.openxmlformats.org/markup-compatibility/2006">
                <mc:Choice xmlns:v="urn:schemas-microsoft-com:vml" Requires="v">
                  <p:oleObj spid="_x0000_s52599" name="公式" r:id="rId9" imgW="2336760" imgH="672840" progId="Equation.3">
                    <p:embed/>
                  </p:oleObj>
                </mc:Choice>
                <mc:Fallback>
                  <p:oleObj name="公式" r:id="rId9" imgW="2336760" imgH="672840" progId="Equation.3">
                    <p:embed/>
                    <p:pic>
                      <p:nvPicPr>
                        <p:cNvPr id="0"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6" y="1865"/>
                          <a:ext cx="1696"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2244" name="Group 20"/>
          <p:cNvGrpSpPr>
            <a:grpSpLocks/>
          </p:cNvGrpSpPr>
          <p:nvPr/>
        </p:nvGrpSpPr>
        <p:grpSpPr bwMode="auto">
          <a:xfrm>
            <a:off x="1447800" y="4051300"/>
            <a:ext cx="5181600" cy="703263"/>
            <a:chOff x="912" y="2552"/>
            <a:chExt cx="3264" cy="443"/>
          </a:xfrm>
        </p:grpSpPr>
        <p:sp>
          <p:nvSpPr>
            <p:cNvPr id="52237" name="Text Box 13"/>
            <p:cNvSpPr txBox="1">
              <a:spLocks noChangeArrowheads="1"/>
            </p:cNvSpPr>
            <p:nvPr/>
          </p:nvSpPr>
          <p:spPr bwMode="auto">
            <a:xfrm>
              <a:off x="912" y="2576"/>
              <a:ext cx="3264" cy="327"/>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p>
          </p:txBody>
        </p:sp>
        <p:graphicFrame>
          <p:nvGraphicFramePr>
            <p:cNvPr id="52238" name="Object 14"/>
            <p:cNvGraphicFramePr>
              <a:graphicFrameLocks noChangeAspect="1"/>
            </p:cNvGraphicFramePr>
            <p:nvPr/>
          </p:nvGraphicFramePr>
          <p:xfrm>
            <a:off x="1536" y="2552"/>
            <a:ext cx="1776" cy="443"/>
          </p:xfrm>
          <a:graphic>
            <a:graphicData uri="http://schemas.openxmlformats.org/presentationml/2006/ole">
              <mc:AlternateContent xmlns:mc="http://schemas.openxmlformats.org/markup-compatibility/2006">
                <mc:Choice xmlns:v="urn:schemas-microsoft-com:vml" Requires="v">
                  <p:oleObj spid="_x0000_s52600" name="公式" r:id="rId11" imgW="2692080" imgH="672840" progId="Equation.3">
                    <p:embed/>
                  </p:oleObj>
                </mc:Choice>
                <mc:Fallback>
                  <p:oleObj name="公式" r:id="rId11" imgW="2692080" imgH="672840" progId="Equation.3">
                    <p:embed/>
                    <p:pic>
                      <p:nvPicPr>
                        <p:cNvPr id="0"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36" y="2552"/>
                          <a:ext cx="1776" cy="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2245" name="Group 21"/>
          <p:cNvGrpSpPr>
            <a:grpSpLocks/>
          </p:cNvGrpSpPr>
          <p:nvPr/>
        </p:nvGrpSpPr>
        <p:grpSpPr bwMode="auto">
          <a:xfrm>
            <a:off x="1447800" y="5043488"/>
            <a:ext cx="5440363" cy="758825"/>
            <a:chOff x="912" y="3177"/>
            <a:chExt cx="3427" cy="478"/>
          </a:xfrm>
        </p:grpSpPr>
        <p:sp>
          <p:nvSpPr>
            <p:cNvPr id="52240" name="Text Box 16"/>
            <p:cNvSpPr txBox="1">
              <a:spLocks noChangeArrowheads="1"/>
            </p:cNvSpPr>
            <p:nvPr/>
          </p:nvSpPr>
          <p:spPr bwMode="auto">
            <a:xfrm>
              <a:off x="912" y="3216"/>
              <a:ext cx="1536" cy="327"/>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p>
          </p:txBody>
        </p:sp>
        <p:graphicFrame>
          <p:nvGraphicFramePr>
            <p:cNvPr id="52241" name="Object 17"/>
            <p:cNvGraphicFramePr>
              <a:graphicFrameLocks noChangeAspect="1"/>
            </p:cNvGraphicFramePr>
            <p:nvPr/>
          </p:nvGraphicFramePr>
          <p:xfrm>
            <a:off x="1520" y="3177"/>
            <a:ext cx="2819" cy="478"/>
          </p:xfrm>
          <a:graphic>
            <a:graphicData uri="http://schemas.openxmlformats.org/presentationml/2006/ole">
              <mc:AlternateContent xmlns:mc="http://schemas.openxmlformats.org/markup-compatibility/2006">
                <mc:Choice xmlns:v="urn:schemas-microsoft-com:vml" Requires="v">
                  <p:oleObj spid="_x0000_s52601" name="公式" r:id="rId13" imgW="3962160" imgH="672840" progId="Equation.3">
                    <p:embed/>
                  </p:oleObj>
                </mc:Choice>
                <mc:Fallback>
                  <p:oleObj name="公式" r:id="rId13" imgW="3962160" imgH="672840" progId="Equation.3">
                    <p:embed/>
                    <p:pic>
                      <p:nvPicPr>
                        <p:cNvPr id="0" name="Picture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0" y="3177"/>
                          <a:ext cx="2819" cy="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46C4DF3B-1D95-4F33-8A78-CE5D3F394357}" type="datetime1">
              <a:rPr lang="zh-CN" altLang="en-US" sz="1400" smtClean="0"/>
              <a:pPr eaLnBrk="1" hangingPunct="1"/>
              <a:t>2016/3/16</a:t>
            </a:fld>
            <a:endParaRPr lang="en-US" altLang="zh-CN" sz="1400" smtClean="0"/>
          </a:p>
        </p:txBody>
      </p:sp>
      <p:sp>
        <p:nvSpPr>
          <p:cNvPr id="17414" name="页脚占位符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400" smtClean="0"/>
              <a:t>中级概率2</a:t>
            </a:r>
          </a:p>
        </p:txBody>
      </p:sp>
      <p:sp>
        <p:nvSpPr>
          <p:cNvPr id="17415"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CB0869E4-1C07-4658-94D0-DC8A4D8EEBA3}" type="slidenum">
              <a:rPr lang="en-US" altLang="zh-CN" sz="1400" smtClean="0"/>
              <a:pPr eaLnBrk="1" hangingPunct="1"/>
              <a:t>73</a:t>
            </a:fld>
            <a:endParaRPr lang="en-US" altLang="zh-CN" sz="1400" smtClean="0"/>
          </a:p>
        </p:txBody>
      </p:sp>
      <p:sp>
        <p:nvSpPr>
          <p:cNvPr id="17417" name="Rectangle 3"/>
          <p:cNvSpPr>
            <a:spLocks noGrp="1" noChangeArrowheads="1"/>
          </p:cNvSpPr>
          <p:nvPr>
            <p:ph type="body" sz="half" idx="1"/>
          </p:nvPr>
        </p:nvSpPr>
        <p:spPr>
          <a:xfrm>
            <a:off x="395288" y="333375"/>
            <a:ext cx="8569325" cy="5762625"/>
          </a:xfrm>
        </p:spPr>
        <p:txBody>
          <a:bodyPr/>
          <a:lstStyle/>
          <a:p>
            <a:pPr eaLnBrk="1" hangingPunct="1">
              <a:buFontTx/>
              <a:buNone/>
            </a:pPr>
            <a:r>
              <a:rPr lang="zh-CN" altLang="en-US" sz="2400" b="1" dirty="0" smtClean="0"/>
              <a:t>例</a:t>
            </a:r>
            <a:r>
              <a:rPr lang="en-US" altLang="zh-CN" sz="2400" b="1" dirty="0" smtClean="0"/>
              <a:t>1. </a:t>
            </a:r>
            <a:r>
              <a:rPr lang="zh-CN" altLang="en-US" sz="2400" b="1" dirty="0" smtClean="0"/>
              <a:t>设</a:t>
            </a:r>
          </a:p>
          <a:p>
            <a:pPr eaLnBrk="1" hangingPunct="1">
              <a:buFontTx/>
              <a:buNone/>
            </a:pPr>
            <a:endParaRPr lang="zh-CN" altLang="en-US" sz="2800" b="1" dirty="0" smtClean="0"/>
          </a:p>
          <a:p>
            <a:pPr eaLnBrk="1" hangingPunct="1">
              <a:buFontTx/>
              <a:buNone/>
            </a:pPr>
            <a:r>
              <a:rPr lang="zh-CN" altLang="en-US" sz="2800" b="1" dirty="0" smtClean="0"/>
              <a:t>求</a:t>
            </a:r>
          </a:p>
          <a:p>
            <a:pPr eaLnBrk="1" hangingPunct="1">
              <a:buFontTx/>
              <a:buNone/>
            </a:pPr>
            <a:endParaRPr lang="zh-CN" altLang="en-US" sz="2800" b="1" dirty="0" smtClean="0"/>
          </a:p>
          <a:p>
            <a:pPr eaLnBrk="1" hangingPunct="1">
              <a:buFontTx/>
              <a:buNone/>
            </a:pPr>
            <a:endParaRPr lang="zh-CN" altLang="en-US" sz="2800" b="1" dirty="0" smtClean="0"/>
          </a:p>
          <a:p>
            <a:pPr eaLnBrk="1" hangingPunct="1">
              <a:buFontTx/>
              <a:buNone/>
            </a:pPr>
            <a:endParaRPr lang="en-US" altLang="zh-CN" sz="2800" b="1" dirty="0" smtClean="0"/>
          </a:p>
        </p:txBody>
      </p:sp>
      <p:graphicFrame>
        <p:nvGraphicFramePr>
          <p:cNvPr id="17410" name="Object 13"/>
          <p:cNvGraphicFramePr>
            <a:graphicFrameLocks noGrp="1" noChangeAspect="1"/>
          </p:cNvGraphicFramePr>
          <p:nvPr>
            <p:ph sz="quarter" idx="2"/>
          </p:nvPr>
        </p:nvGraphicFramePr>
        <p:xfrm>
          <a:off x="1908175" y="404813"/>
          <a:ext cx="2016125" cy="488950"/>
        </p:xfrm>
        <a:graphic>
          <a:graphicData uri="http://schemas.openxmlformats.org/presentationml/2006/ole">
            <mc:AlternateContent xmlns:mc="http://schemas.openxmlformats.org/markup-compatibility/2006">
              <mc:Choice xmlns:v="urn:schemas-microsoft-com:vml" Requires="v">
                <p:oleObj spid="_x0000_s259161" name="Equation" r:id="rId3" imgW="838080" imgH="203040" progId="Equation.DSMT4">
                  <p:embed/>
                </p:oleObj>
              </mc:Choice>
              <mc:Fallback>
                <p:oleObj name="Equation" r:id="rId3" imgW="838080" imgH="203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404813"/>
                        <a:ext cx="20161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1" name="Object 15"/>
          <p:cNvGraphicFramePr>
            <a:graphicFrameLocks noChangeAspect="1"/>
          </p:cNvGraphicFramePr>
          <p:nvPr/>
        </p:nvGraphicFramePr>
        <p:xfrm>
          <a:off x="1331913" y="1341438"/>
          <a:ext cx="2519362" cy="519112"/>
        </p:xfrm>
        <a:graphic>
          <a:graphicData uri="http://schemas.openxmlformats.org/presentationml/2006/ole">
            <mc:AlternateContent xmlns:mc="http://schemas.openxmlformats.org/markup-compatibility/2006">
              <mc:Choice xmlns:v="urn:schemas-microsoft-com:vml" Requires="v">
                <p:oleObj spid="_x0000_s259162" name="Equation" r:id="rId5" imgW="888840" imgH="203040" progId="Equation.DSMT4">
                  <p:embed/>
                </p:oleObj>
              </mc:Choice>
              <mc:Fallback>
                <p:oleObj name="Equation" r:id="rId5" imgW="88884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1341438"/>
                        <a:ext cx="25193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2" name="Object 16"/>
          <p:cNvGraphicFramePr>
            <a:graphicFrameLocks noChangeAspect="1"/>
          </p:cNvGraphicFramePr>
          <p:nvPr/>
        </p:nvGraphicFramePr>
        <p:xfrm>
          <a:off x="179388" y="2205038"/>
          <a:ext cx="8569325" cy="1511300"/>
        </p:xfrm>
        <a:graphic>
          <a:graphicData uri="http://schemas.openxmlformats.org/presentationml/2006/ole">
            <mc:AlternateContent xmlns:mc="http://schemas.openxmlformats.org/markup-compatibility/2006">
              <mc:Choice xmlns:v="urn:schemas-microsoft-com:vml" Requires="v">
                <p:oleObj spid="_x0000_s259163" name="Equation" r:id="rId7" imgW="3377880" imgH="609480" progId="Equation.DSMT4">
                  <p:embed/>
                </p:oleObj>
              </mc:Choice>
              <mc:Fallback>
                <p:oleObj name="Equation" r:id="rId7" imgW="3377880" imgH="609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388" y="2205038"/>
                        <a:ext cx="8569325"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8" name="Rectangle 18"/>
          <p:cNvSpPr>
            <a:spLocks noChangeArrowheads="1"/>
          </p:cNvSpPr>
          <p:nvPr/>
        </p:nvSpPr>
        <p:spPr bwMode="auto">
          <a:xfrm>
            <a:off x="392113" y="3905250"/>
            <a:ext cx="45624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ltLang="zh-CN" b="1"/>
          </a:p>
          <a:p>
            <a:endParaRPr lang="en-US" altLang="zh-CN" b="1"/>
          </a:p>
        </p:txBody>
      </p:sp>
    </p:spTree>
    <p:extLst>
      <p:ext uri="{BB962C8B-B14F-4D97-AF65-F5344CB8AC3E}">
        <p14:creationId xmlns:p14="http://schemas.microsoft.com/office/powerpoint/2010/main" val="11755886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762000" y="685800"/>
            <a:ext cx="45720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不合格品率</a:t>
            </a:r>
          </a:p>
        </p:txBody>
      </p:sp>
      <p:sp>
        <p:nvSpPr>
          <p:cNvPr id="53251" name="Text Box 3"/>
          <p:cNvSpPr txBox="1">
            <a:spLocks noChangeArrowheads="1"/>
          </p:cNvSpPr>
          <p:nvPr/>
        </p:nvSpPr>
        <p:spPr bwMode="auto">
          <a:xfrm>
            <a:off x="1066800" y="1309688"/>
            <a:ext cx="79248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为产品质量特性</a:t>
            </a:r>
            <a:r>
              <a:rPr lang="en-US" altLang="zh-CN" sz="2800" b="1">
                <a:ea typeface="黑体" pitchFamily="2" charset="-122"/>
              </a:rPr>
              <a:t>X</a:t>
            </a:r>
            <a:r>
              <a:rPr lang="zh-CN" altLang="en-US" sz="2800" b="1">
                <a:ea typeface="黑体" pitchFamily="2" charset="-122"/>
              </a:rPr>
              <a:t>超出规范限（</a:t>
            </a:r>
            <a:r>
              <a:rPr lang="en-US" altLang="zh-CN" sz="2800" b="1">
                <a:ea typeface="黑体" pitchFamily="2" charset="-122"/>
              </a:rPr>
              <a:t>T</a:t>
            </a:r>
            <a:r>
              <a:rPr lang="en-US" altLang="zh-CN" sz="2800" b="1" baseline="-25000">
                <a:ea typeface="黑体" pitchFamily="2" charset="-122"/>
              </a:rPr>
              <a:t>L</a:t>
            </a:r>
            <a:r>
              <a:rPr lang="zh-CN" altLang="en-US" sz="2800" b="1">
                <a:ea typeface="黑体" pitchFamily="2" charset="-122"/>
              </a:rPr>
              <a:t>，</a:t>
            </a:r>
            <a:r>
              <a:rPr lang="en-US" altLang="zh-CN" sz="2800" b="1">
                <a:ea typeface="黑体" pitchFamily="2" charset="-122"/>
              </a:rPr>
              <a:t>T</a:t>
            </a:r>
            <a:r>
              <a:rPr lang="en-US" altLang="zh-CN" sz="2800" b="1" baseline="-25000">
                <a:ea typeface="黑体" pitchFamily="2" charset="-122"/>
              </a:rPr>
              <a:t>U</a:t>
            </a:r>
            <a:r>
              <a:rPr lang="zh-CN" altLang="en-US" sz="2800" b="1">
                <a:ea typeface="黑体" pitchFamily="2" charset="-122"/>
              </a:rPr>
              <a:t>）的概率</a:t>
            </a:r>
          </a:p>
        </p:txBody>
      </p:sp>
      <p:sp>
        <p:nvSpPr>
          <p:cNvPr id="53252" name="Text Box 4"/>
          <p:cNvSpPr txBox="1">
            <a:spLocks noChangeArrowheads="1"/>
          </p:cNvSpPr>
          <p:nvPr/>
        </p:nvSpPr>
        <p:spPr bwMode="auto">
          <a:xfrm>
            <a:off x="1066800" y="2057400"/>
            <a:ext cx="71628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X</a:t>
            </a:r>
            <a:r>
              <a:rPr lang="zh-CN" altLang="en-US" sz="2800" b="1">
                <a:ea typeface="黑体" pitchFamily="2" charset="-122"/>
              </a:rPr>
              <a:t>超出</a:t>
            </a:r>
            <a:r>
              <a:rPr lang="en-US" altLang="zh-CN" sz="2800" b="1">
                <a:ea typeface="黑体" pitchFamily="2" charset="-122"/>
              </a:rPr>
              <a:t>T</a:t>
            </a:r>
            <a:r>
              <a:rPr lang="en-US" altLang="zh-CN" sz="2800" b="1" baseline="-25000">
                <a:ea typeface="黑体" pitchFamily="2" charset="-122"/>
              </a:rPr>
              <a:t>U</a:t>
            </a:r>
            <a:r>
              <a:rPr lang="zh-CN" altLang="en-US" sz="2800" b="1">
                <a:ea typeface="黑体" pitchFamily="2" charset="-122"/>
              </a:rPr>
              <a:t>（上规范限）的概率记</a:t>
            </a:r>
            <a:r>
              <a:rPr lang="en-US" altLang="zh-CN" sz="2800" b="1">
                <a:ea typeface="黑体" pitchFamily="2" charset="-122"/>
              </a:rPr>
              <a:t>P</a:t>
            </a:r>
            <a:r>
              <a:rPr lang="en-US" altLang="zh-CN" sz="2800" b="1" baseline="-25000">
                <a:ea typeface="黑体" pitchFamily="2" charset="-122"/>
              </a:rPr>
              <a:t>U</a:t>
            </a:r>
          </a:p>
        </p:txBody>
      </p:sp>
      <p:sp>
        <p:nvSpPr>
          <p:cNvPr id="53253" name="Text Box 5"/>
          <p:cNvSpPr txBox="1">
            <a:spLocks noChangeArrowheads="1"/>
          </p:cNvSpPr>
          <p:nvPr/>
        </p:nvSpPr>
        <p:spPr bwMode="auto">
          <a:xfrm>
            <a:off x="3429000" y="2757488"/>
            <a:ext cx="25908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p</a:t>
            </a:r>
            <a:r>
              <a:rPr lang="en-US" altLang="zh-CN" sz="2800" b="1" baseline="-25000">
                <a:ea typeface="黑体" pitchFamily="2" charset="-122"/>
              </a:rPr>
              <a:t>U</a:t>
            </a:r>
            <a:r>
              <a:rPr lang="en-US" altLang="zh-CN" sz="2800" b="1">
                <a:ea typeface="黑体" pitchFamily="2" charset="-122"/>
              </a:rPr>
              <a:t> =P</a:t>
            </a:r>
            <a:r>
              <a:rPr lang="zh-CN" altLang="en-US" sz="2800" b="1">
                <a:ea typeface="黑体" pitchFamily="2" charset="-122"/>
              </a:rPr>
              <a:t>（</a:t>
            </a:r>
            <a:r>
              <a:rPr lang="en-US" altLang="zh-CN" sz="2800" b="1">
                <a:ea typeface="黑体" pitchFamily="2" charset="-122"/>
              </a:rPr>
              <a:t>X&gt;T</a:t>
            </a:r>
            <a:r>
              <a:rPr lang="en-US" altLang="zh-CN" sz="2800" b="1" baseline="-25000">
                <a:ea typeface="黑体" pitchFamily="2" charset="-122"/>
              </a:rPr>
              <a:t>U</a:t>
            </a:r>
            <a:r>
              <a:rPr lang="zh-CN" altLang="en-US" sz="2800" b="1">
                <a:ea typeface="黑体" pitchFamily="2" charset="-122"/>
              </a:rPr>
              <a:t>）</a:t>
            </a:r>
          </a:p>
        </p:txBody>
      </p:sp>
      <p:sp>
        <p:nvSpPr>
          <p:cNvPr id="53254" name="Text Box 6"/>
          <p:cNvSpPr txBox="1">
            <a:spLocks noChangeArrowheads="1"/>
          </p:cNvSpPr>
          <p:nvPr/>
        </p:nvSpPr>
        <p:spPr bwMode="auto">
          <a:xfrm>
            <a:off x="1066800" y="3581400"/>
            <a:ext cx="67056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X</a:t>
            </a:r>
            <a:r>
              <a:rPr lang="zh-CN" altLang="en-US" sz="2800" b="1">
                <a:ea typeface="黑体" pitchFamily="2" charset="-122"/>
              </a:rPr>
              <a:t>超出</a:t>
            </a:r>
            <a:r>
              <a:rPr lang="en-US" altLang="zh-CN" sz="2800" b="1">
                <a:ea typeface="黑体" pitchFamily="2" charset="-122"/>
              </a:rPr>
              <a:t>T</a:t>
            </a:r>
            <a:r>
              <a:rPr lang="en-US" altLang="zh-CN" sz="2800" b="1" baseline="-25000">
                <a:ea typeface="黑体" pitchFamily="2" charset="-122"/>
              </a:rPr>
              <a:t>L</a:t>
            </a:r>
            <a:r>
              <a:rPr lang="zh-CN" altLang="en-US" sz="2800" b="1">
                <a:ea typeface="黑体" pitchFamily="2" charset="-122"/>
              </a:rPr>
              <a:t>（下规范限）的概率记</a:t>
            </a:r>
            <a:r>
              <a:rPr lang="en-US" altLang="zh-CN" sz="2800" b="1">
                <a:ea typeface="黑体" pitchFamily="2" charset="-122"/>
              </a:rPr>
              <a:t>P</a:t>
            </a:r>
            <a:r>
              <a:rPr lang="en-US" altLang="zh-CN" sz="2800" b="1" baseline="-25000">
                <a:ea typeface="黑体" pitchFamily="2" charset="-122"/>
              </a:rPr>
              <a:t>L</a:t>
            </a:r>
          </a:p>
        </p:txBody>
      </p:sp>
      <p:sp>
        <p:nvSpPr>
          <p:cNvPr id="53255" name="Text Box 7"/>
          <p:cNvSpPr txBox="1">
            <a:spLocks noChangeArrowheads="1"/>
          </p:cNvSpPr>
          <p:nvPr/>
        </p:nvSpPr>
        <p:spPr bwMode="auto">
          <a:xfrm>
            <a:off x="3505200" y="4281488"/>
            <a:ext cx="25908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p</a:t>
            </a:r>
            <a:r>
              <a:rPr lang="en-US" altLang="zh-CN" sz="2800" b="1" baseline="-25000">
                <a:ea typeface="黑体" pitchFamily="2" charset="-122"/>
              </a:rPr>
              <a:t>L</a:t>
            </a:r>
            <a:r>
              <a:rPr lang="en-US" altLang="zh-CN" sz="2800" b="1">
                <a:ea typeface="黑体" pitchFamily="2" charset="-122"/>
              </a:rPr>
              <a:t>=P</a:t>
            </a:r>
            <a:r>
              <a:rPr lang="zh-CN" altLang="en-US" sz="2800" b="1">
                <a:ea typeface="黑体" pitchFamily="2" charset="-122"/>
              </a:rPr>
              <a:t>（</a:t>
            </a:r>
            <a:r>
              <a:rPr lang="en-US" altLang="zh-CN" sz="2800" b="1">
                <a:ea typeface="黑体" pitchFamily="2" charset="-122"/>
              </a:rPr>
              <a:t>X&lt;T</a:t>
            </a:r>
            <a:r>
              <a:rPr lang="en-US" altLang="zh-CN" sz="2800" b="1" baseline="-25000">
                <a:ea typeface="黑体" pitchFamily="2" charset="-122"/>
              </a:rPr>
              <a:t>L</a:t>
            </a:r>
            <a:r>
              <a:rPr lang="zh-CN" altLang="en-US" sz="2800" b="1">
                <a:ea typeface="黑体" pitchFamily="2" charset="-122"/>
              </a:rPr>
              <a:t>）</a:t>
            </a:r>
          </a:p>
        </p:txBody>
      </p:sp>
      <p:sp>
        <p:nvSpPr>
          <p:cNvPr id="53256" name="Text Box 8"/>
          <p:cNvSpPr txBox="1">
            <a:spLocks noChangeArrowheads="1"/>
          </p:cNvSpPr>
          <p:nvPr/>
        </p:nvSpPr>
        <p:spPr bwMode="auto">
          <a:xfrm>
            <a:off x="1066800" y="5156200"/>
            <a:ext cx="62484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X</a:t>
            </a:r>
            <a:r>
              <a:rPr lang="zh-CN" altLang="en-US" sz="2800" b="1">
                <a:ea typeface="黑体" pitchFamily="2" charset="-122"/>
              </a:rPr>
              <a:t>的不合格品率</a:t>
            </a:r>
            <a:r>
              <a:rPr lang="en-US" altLang="zh-CN" sz="2800" b="1">
                <a:ea typeface="黑体" pitchFamily="2" charset="-122"/>
              </a:rPr>
              <a:t>P=P</a:t>
            </a:r>
            <a:r>
              <a:rPr lang="en-US" altLang="zh-CN" sz="2800" b="1" baseline="-25000">
                <a:ea typeface="黑体" pitchFamily="2" charset="-122"/>
              </a:rPr>
              <a:t>U</a:t>
            </a:r>
            <a:r>
              <a:rPr lang="en-US" altLang="zh-CN" sz="2800" b="1">
                <a:ea typeface="黑体" pitchFamily="2" charset="-122"/>
              </a:rPr>
              <a:t>+P</a:t>
            </a:r>
            <a:r>
              <a:rPr lang="en-US" altLang="zh-CN" sz="2800" b="1" baseline="-25000">
                <a:ea typeface="黑体" pitchFamily="2" charset="-122"/>
              </a:rPr>
              <a:t>L</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59FFB0C5-1CAF-4341-AE8A-379E590969F7}" type="datetime1">
              <a:rPr lang="zh-CN" altLang="en-US" sz="1400" smtClean="0"/>
              <a:pPr eaLnBrk="1" hangingPunct="1"/>
              <a:t>2016/3/16</a:t>
            </a:fld>
            <a:endParaRPr lang="en-US" altLang="zh-CN" sz="1400" smtClean="0"/>
          </a:p>
        </p:txBody>
      </p:sp>
      <p:sp>
        <p:nvSpPr>
          <p:cNvPr id="22533" name="页脚占位符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400" smtClean="0"/>
              <a:t>中级概率2</a:t>
            </a:r>
          </a:p>
        </p:txBody>
      </p:sp>
      <p:sp>
        <p:nvSpPr>
          <p:cNvPr id="22534"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7C529FD7-AA79-438F-B871-BE381FB91BA7}" type="slidenum">
              <a:rPr lang="en-US" altLang="zh-CN" sz="1400" smtClean="0"/>
              <a:pPr eaLnBrk="1" hangingPunct="1"/>
              <a:t>75</a:t>
            </a:fld>
            <a:endParaRPr lang="en-US" altLang="zh-CN" sz="1400" smtClean="0"/>
          </a:p>
        </p:txBody>
      </p:sp>
      <p:sp>
        <p:nvSpPr>
          <p:cNvPr id="22536" name="Rectangle 3"/>
          <p:cNvSpPr>
            <a:spLocks noGrp="1" noChangeArrowheads="1"/>
          </p:cNvSpPr>
          <p:nvPr>
            <p:ph type="body" sz="half" idx="1"/>
          </p:nvPr>
        </p:nvSpPr>
        <p:spPr>
          <a:xfrm>
            <a:off x="323850" y="260350"/>
            <a:ext cx="8640763" cy="5835650"/>
          </a:xfrm>
        </p:spPr>
        <p:txBody>
          <a:bodyPr/>
          <a:lstStyle/>
          <a:p>
            <a:pPr eaLnBrk="1" hangingPunct="1">
              <a:lnSpc>
                <a:spcPct val="150000"/>
              </a:lnSpc>
              <a:buFontTx/>
              <a:buNone/>
            </a:pPr>
            <a:r>
              <a:rPr lang="en-US" altLang="zh-CN" sz="2000" b="1" dirty="0" smtClean="0"/>
              <a:t>1. 10    </a:t>
            </a:r>
            <a:r>
              <a:rPr lang="zh-CN" altLang="en-US" sz="2000" b="1" dirty="0" smtClean="0"/>
              <a:t>正态分布的分位数的概念</a:t>
            </a:r>
          </a:p>
          <a:p>
            <a:pPr eaLnBrk="1" hangingPunct="1">
              <a:lnSpc>
                <a:spcPct val="150000"/>
              </a:lnSpc>
              <a:buFontTx/>
              <a:buNone/>
            </a:pPr>
            <a:r>
              <a:rPr lang="zh-CN" altLang="en-US" sz="2000" b="1" dirty="0" smtClean="0"/>
              <a:t>        设我国成年人身高大约服从正态分布，有</a:t>
            </a:r>
            <a:r>
              <a:rPr lang="en-US" altLang="zh-CN" sz="2000" b="1" dirty="0" smtClean="0"/>
              <a:t>95%</a:t>
            </a:r>
            <a:r>
              <a:rPr lang="zh-CN" altLang="en-US" sz="2000" b="1" dirty="0" smtClean="0"/>
              <a:t>的人身高低于</a:t>
            </a:r>
            <a:r>
              <a:rPr lang="en-US" altLang="zh-CN" sz="2000" b="1" dirty="0" smtClean="0"/>
              <a:t>185cm</a:t>
            </a:r>
            <a:r>
              <a:rPr lang="zh-CN" altLang="en-US" sz="2000" b="1" dirty="0" smtClean="0"/>
              <a:t>，那么</a:t>
            </a:r>
            <a:r>
              <a:rPr lang="en-US" altLang="zh-CN" sz="2000" b="1" dirty="0" smtClean="0"/>
              <a:t>185cm</a:t>
            </a:r>
            <a:r>
              <a:rPr lang="zh-CN" altLang="en-US" sz="2000" b="1" dirty="0" smtClean="0"/>
              <a:t>就是该正态分布的</a:t>
            </a:r>
            <a:r>
              <a:rPr lang="en-US" altLang="zh-CN" sz="2000" b="1" dirty="0" smtClean="0"/>
              <a:t>95%</a:t>
            </a:r>
            <a:r>
              <a:rPr lang="zh-CN" altLang="en-US" sz="2000" b="1" dirty="0" smtClean="0"/>
              <a:t>分位数。</a:t>
            </a:r>
          </a:p>
          <a:p>
            <a:pPr eaLnBrk="1" hangingPunct="1">
              <a:lnSpc>
                <a:spcPct val="150000"/>
              </a:lnSpc>
              <a:buFontTx/>
              <a:buNone/>
            </a:pPr>
            <a:r>
              <a:rPr lang="zh-CN" altLang="en-US" sz="2000" b="1" dirty="0" smtClean="0"/>
              <a:t>记为：</a:t>
            </a:r>
          </a:p>
          <a:p>
            <a:pPr eaLnBrk="1" hangingPunct="1">
              <a:lnSpc>
                <a:spcPct val="150000"/>
              </a:lnSpc>
              <a:buFontTx/>
              <a:buNone/>
            </a:pPr>
            <a:endParaRPr lang="zh-CN" altLang="en-US" sz="2000" b="1" dirty="0" smtClean="0"/>
          </a:p>
          <a:p>
            <a:pPr eaLnBrk="1" hangingPunct="1">
              <a:lnSpc>
                <a:spcPct val="150000"/>
              </a:lnSpc>
              <a:buFontTx/>
              <a:buNone/>
            </a:pPr>
            <a:r>
              <a:rPr lang="zh-CN" altLang="en-US" sz="2000" b="1" dirty="0" smtClean="0"/>
              <a:t>设我国成年人体重大约服从正态分布，有</a:t>
            </a:r>
            <a:r>
              <a:rPr lang="en-US" altLang="zh-CN" sz="2000" b="1" dirty="0" smtClean="0"/>
              <a:t>99%</a:t>
            </a:r>
            <a:r>
              <a:rPr lang="zh-CN" altLang="en-US" sz="2000" b="1" dirty="0" smtClean="0"/>
              <a:t>的人体重低于</a:t>
            </a:r>
            <a:r>
              <a:rPr lang="en-US" altLang="zh-CN" sz="2000" b="1" dirty="0" smtClean="0"/>
              <a:t>100kg</a:t>
            </a:r>
            <a:r>
              <a:rPr lang="zh-CN" altLang="en-US" sz="2000" b="1" dirty="0" smtClean="0"/>
              <a:t>，那么</a:t>
            </a:r>
            <a:r>
              <a:rPr lang="en-US" altLang="zh-CN" sz="2000" b="1" dirty="0" smtClean="0"/>
              <a:t>100kg</a:t>
            </a:r>
            <a:r>
              <a:rPr lang="zh-CN" altLang="en-US" sz="2000" b="1" dirty="0" smtClean="0"/>
              <a:t>就是该正态分布的</a:t>
            </a:r>
            <a:r>
              <a:rPr lang="en-US" altLang="zh-CN" sz="2000" b="1" dirty="0" smtClean="0"/>
              <a:t>99%</a:t>
            </a:r>
            <a:r>
              <a:rPr lang="zh-CN" altLang="en-US" sz="2000" b="1" dirty="0" smtClean="0"/>
              <a:t>分位数。</a:t>
            </a:r>
          </a:p>
          <a:p>
            <a:pPr eaLnBrk="1" hangingPunct="1">
              <a:lnSpc>
                <a:spcPct val="150000"/>
              </a:lnSpc>
              <a:buFontTx/>
              <a:buNone/>
            </a:pPr>
            <a:r>
              <a:rPr lang="zh-CN" altLang="en-US" sz="2000" b="1" dirty="0" smtClean="0"/>
              <a:t>记为：</a:t>
            </a:r>
          </a:p>
        </p:txBody>
      </p:sp>
      <p:graphicFrame>
        <p:nvGraphicFramePr>
          <p:cNvPr id="22530" name="Object 4"/>
          <p:cNvGraphicFramePr>
            <a:graphicFrameLocks noGrp="1" noChangeAspect="1"/>
          </p:cNvGraphicFramePr>
          <p:nvPr>
            <p:ph sz="quarter" idx="2"/>
          </p:nvPr>
        </p:nvGraphicFramePr>
        <p:xfrm>
          <a:off x="1619250" y="1989138"/>
          <a:ext cx="1944688" cy="530225"/>
        </p:xfrm>
        <a:graphic>
          <a:graphicData uri="http://schemas.openxmlformats.org/presentationml/2006/ole">
            <mc:AlternateContent xmlns:mc="http://schemas.openxmlformats.org/markup-compatibility/2006">
              <mc:Choice xmlns:v="urn:schemas-microsoft-com:vml" Requires="v">
                <p:oleObj spid="_x0000_s263228" name="Equation" r:id="rId3" imgW="838080" imgH="228600" progId="Equation.DSMT4">
                  <p:embed/>
                </p:oleObj>
              </mc:Choice>
              <mc:Fallback>
                <p:oleObj name="Equation" r:id="rId3" imgW="83808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989138"/>
                        <a:ext cx="19446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1" name="Object 7"/>
          <p:cNvGraphicFramePr>
            <a:graphicFrameLocks noGrp="1" noChangeAspect="1"/>
          </p:cNvGraphicFramePr>
          <p:nvPr>
            <p:ph sz="quarter" idx="3"/>
          </p:nvPr>
        </p:nvGraphicFramePr>
        <p:xfrm>
          <a:off x="1619250" y="4149725"/>
          <a:ext cx="1873250" cy="528638"/>
        </p:xfrm>
        <a:graphic>
          <a:graphicData uri="http://schemas.openxmlformats.org/presentationml/2006/ole">
            <mc:AlternateContent xmlns:mc="http://schemas.openxmlformats.org/markup-compatibility/2006">
              <mc:Choice xmlns:v="urn:schemas-microsoft-com:vml" Requires="v">
                <p:oleObj spid="_x0000_s263229" name="Equation" r:id="rId5" imgW="812520" imgH="228600" progId="Equation.DSMT4">
                  <p:embed/>
                </p:oleObj>
              </mc:Choice>
              <mc:Fallback>
                <p:oleObj name="Equation" r:id="rId5" imgW="81252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4149725"/>
                        <a:ext cx="1873250"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6268277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762000" y="522288"/>
            <a:ext cx="62484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计算不合格品率要知道两件事：</a:t>
            </a:r>
          </a:p>
        </p:txBody>
      </p:sp>
      <p:sp>
        <p:nvSpPr>
          <p:cNvPr id="55299" name="Text Box 3"/>
          <p:cNvSpPr txBox="1">
            <a:spLocks noChangeArrowheads="1"/>
          </p:cNvSpPr>
          <p:nvPr/>
        </p:nvSpPr>
        <p:spPr bwMode="auto">
          <a:xfrm>
            <a:off x="1066800" y="1117600"/>
            <a:ext cx="7391400" cy="1117600"/>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质量特性</a:t>
            </a:r>
            <a:r>
              <a:rPr lang="en-US" altLang="zh-CN" sz="2800" b="1">
                <a:ea typeface="黑体" pitchFamily="2" charset="-122"/>
              </a:rPr>
              <a:t>X</a:t>
            </a:r>
            <a:r>
              <a:rPr lang="zh-CN" altLang="en-US" sz="2800" b="1">
                <a:ea typeface="黑体" pitchFamily="2" charset="-122"/>
              </a:rPr>
              <a:t>的分布，在过程受控情况下，	常为正态分布</a:t>
            </a:r>
            <a:r>
              <a:rPr lang="en-US" altLang="zh-CN" sz="2800" b="1">
                <a:ea typeface="黑体" pitchFamily="2" charset="-122"/>
              </a:rPr>
              <a:t>N(</a:t>
            </a:r>
            <a:r>
              <a:rPr lang="en-US" altLang="zh-CN" sz="2800" b="1">
                <a:latin typeface="黑体" pitchFamily="2" charset="-122"/>
                <a:ea typeface="黑体" pitchFamily="2" charset="-122"/>
              </a:rPr>
              <a:t>μ</a:t>
            </a:r>
            <a:r>
              <a:rPr lang="en-US" altLang="zh-CN" sz="2800" b="1">
                <a:ea typeface="黑体" pitchFamily="2" charset="-122"/>
              </a:rPr>
              <a:t>,σ</a:t>
            </a:r>
            <a:r>
              <a:rPr lang="en-US" altLang="zh-CN" sz="2800" b="1" baseline="30000">
                <a:ea typeface="黑体" pitchFamily="2" charset="-122"/>
              </a:rPr>
              <a:t>2</a:t>
            </a:r>
            <a:r>
              <a:rPr lang="en-US" altLang="zh-CN" sz="2800" b="1">
                <a:ea typeface="黑体" pitchFamily="2" charset="-122"/>
              </a:rPr>
              <a:t>)</a:t>
            </a:r>
          </a:p>
        </p:txBody>
      </p:sp>
      <p:sp>
        <p:nvSpPr>
          <p:cNvPr id="55300" name="Text Box 4"/>
          <p:cNvSpPr txBox="1">
            <a:spLocks noChangeArrowheads="1"/>
          </p:cNvSpPr>
          <p:nvPr/>
        </p:nvSpPr>
        <p:spPr bwMode="auto">
          <a:xfrm>
            <a:off x="990600" y="2260600"/>
            <a:ext cx="7620000" cy="1630363"/>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产品规范限，是对产品质量特性所作的要	求，这些要求可能是顾客要求；可能是标	准；可能是企业规定的技术要求。</a:t>
            </a:r>
          </a:p>
        </p:txBody>
      </p:sp>
      <p:sp>
        <p:nvSpPr>
          <p:cNvPr id="55301" name="Text Box 5"/>
          <p:cNvSpPr txBox="1">
            <a:spLocks noChangeArrowheads="1"/>
          </p:cNvSpPr>
          <p:nvPr/>
        </p:nvSpPr>
        <p:spPr bwMode="auto">
          <a:xfrm>
            <a:off x="1295400" y="4165600"/>
            <a:ext cx="69342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则：</a:t>
            </a:r>
          </a:p>
        </p:txBody>
      </p:sp>
      <p:graphicFrame>
        <p:nvGraphicFramePr>
          <p:cNvPr id="55302" name="Object 6"/>
          <p:cNvGraphicFramePr>
            <a:graphicFrameLocks noChangeAspect="1"/>
          </p:cNvGraphicFramePr>
          <p:nvPr/>
        </p:nvGraphicFramePr>
        <p:xfrm>
          <a:off x="1968500" y="4059238"/>
          <a:ext cx="4064000" cy="806450"/>
        </p:xfrm>
        <a:graphic>
          <a:graphicData uri="http://schemas.openxmlformats.org/presentationml/2006/ole">
            <mc:AlternateContent xmlns:mc="http://schemas.openxmlformats.org/markup-compatibility/2006">
              <mc:Choice xmlns:v="urn:schemas-microsoft-com:vml" Requires="v">
                <p:oleObj spid="_x0000_s55480" name="Equation" r:id="rId4" imgW="2044440" imgH="406080" progId="Equation.3">
                  <p:embed/>
                </p:oleObj>
              </mc:Choice>
              <mc:Fallback>
                <p:oleObj name="Equation" r:id="rId4" imgW="2044440" imgH="40608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500" y="4059238"/>
                        <a:ext cx="4064000"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3" name="Object 7"/>
          <p:cNvGraphicFramePr>
            <a:graphicFrameLocks noChangeAspect="1"/>
          </p:cNvGraphicFramePr>
          <p:nvPr/>
        </p:nvGraphicFramePr>
        <p:xfrm>
          <a:off x="1947863" y="4876800"/>
          <a:ext cx="3398837" cy="758825"/>
        </p:xfrm>
        <a:graphic>
          <a:graphicData uri="http://schemas.openxmlformats.org/presentationml/2006/ole">
            <mc:AlternateContent xmlns:mc="http://schemas.openxmlformats.org/markup-compatibility/2006">
              <mc:Choice xmlns:v="urn:schemas-microsoft-com:vml" Requires="v">
                <p:oleObj spid="_x0000_s55481" name="Equation" r:id="rId6" imgW="1815840" imgH="406080" progId="Equation.3">
                  <p:embed/>
                </p:oleObj>
              </mc:Choice>
              <mc:Fallback>
                <p:oleObj name="Equation" r:id="rId6" imgW="1815840" imgH="40608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7863" y="4876800"/>
                        <a:ext cx="3398837"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5306" name="Group 10"/>
          <p:cNvGrpSpPr>
            <a:grpSpLocks/>
          </p:cNvGrpSpPr>
          <p:nvPr/>
        </p:nvGrpSpPr>
        <p:grpSpPr bwMode="auto">
          <a:xfrm>
            <a:off x="1435100" y="5715000"/>
            <a:ext cx="6096000" cy="519113"/>
            <a:chOff x="816" y="3648"/>
            <a:chExt cx="3840" cy="327"/>
          </a:xfrm>
        </p:grpSpPr>
        <p:sp>
          <p:nvSpPr>
            <p:cNvPr id="55304" name="Text Box 8"/>
            <p:cNvSpPr txBox="1">
              <a:spLocks noChangeArrowheads="1"/>
            </p:cNvSpPr>
            <p:nvPr/>
          </p:nvSpPr>
          <p:spPr bwMode="auto">
            <a:xfrm>
              <a:off x="816" y="3648"/>
              <a:ext cx="3840" cy="327"/>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其中        可查标准正态分布函数表</a:t>
              </a:r>
            </a:p>
          </p:txBody>
        </p:sp>
        <p:graphicFrame>
          <p:nvGraphicFramePr>
            <p:cNvPr id="55305" name="Object 9"/>
            <p:cNvGraphicFramePr>
              <a:graphicFrameLocks noChangeAspect="1"/>
            </p:cNvGraphicFramePr>
            <p:nvPr/>
          </p:nvGraphicFramePr>
          <p:xfrm>
            <a:off x="1312" y="3707"/>
            <a:ext cx="480" cy="244"/>
          </p:xfrm>
          <a:graphic>
            <a:graphicData uri="http://schemas.openxmlformats.org/presentationml/2006/ole">
              <mc:AlternateContent xmlns:mc="http://schemas.openxmlformats.org/markup-compatibility/2006">
                <mc:Choice xmlns:v="urn:schemas-microsoft-com:vml" Requires="v">
                  <p:oleObj spid="_x0000_s55482" name="公式" r:id="rId8" imgW="596880" imgH="304560" progId="Equation.3">
                    <p:embed/>
                  </p:oleObj>
                </mc:Choice>
                <mc:Fallback>
                  <p:oleObj name="公式" r:id="rId8" imgW="596880" imgH="304560" progId="Equation.3">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12" y="3707"/>
                          <a:ext cx="480"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5" name="Group 5"/>
          <p:cNvGrpSpPr>
            <a:grpSpLocks/>
          </p:cNvGrpSpPr>
          <p:nvPr/>
        </p:nvGrpSpPr>
        <p:grpSpPr bwMode="auto">
          <a:xfrm>
            <a:off x="1233488" y="1152525"/>
            <a:ext cx="6678612" cy="4552950"/>
            <a:chOff x="777" y="726"/>
            <a:chExt cx="4207" cy="2868"/>
          </a:xfrm>
        </p:grpSpPr>
        <p:graphicFrame>
          <p:nvGraphicFramePr>
            <p:cNvPr id="56322" name="Object 2"/>
            <p:cNvGraphicFramePr>
              <a:graphicFrameLocks noChangeAspect="1"/>
            </p:cNvGraphicFramePr>
            <p:nvPr/>
          </p:nvGraphicFramePr>
          <p:xfrm>
            <a:off x="777" y="726"/>
            <a:ext cx="4207" cy="2868"/>
          </p:xfrm>
          <a:graphic>
            <a:graphicData uri="http://schemas.openxmlformats.org/presentationml/2006/ole">
              <mc:AlternateContent xmlns:mc="http://schemas.openxmlformats.org/markup-compatibility/2006">
                <mc:Choice xmlns:v="urn:schemas-microsoft-com:vml" Requires="v">
                  <p:oleObj spid="_x0000_s56381" name="位图图像" r:id="rId4" imgW="6676190" imgH="4552381" progId="Paint.Picture">
                    <p:embed/>
                  </p:oleObj>
                </mc:Choice>
                <mc:Fallback>
                  <p:oleObj name="位图图像" r:id="rId4" imgW="6676190" imgH="4552381" progId="Paint.Picture">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 y="726"/>
                          <a:ext cx="4207" cy="2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3" name="Text Box 3"/>
            <p:cNvSpPr txBox="1">
              <a:spLocks noChangeArrowheads="1"/>
            </p:cNvSpPr>
            <p:nvPr/>
          </p:nvSpPr>
          <p:spPr bwMode="auto">
            <a:xfrm>
              <a:off x="1448" y="3072"/>
              <a:ext cx="672" cy="300"/>
            </a:xfrm>
            <a:prstGeom prst="rect">
              <a:avLst/>
            </a:prstGeom>
            <a:noFill/>
            <a:ln w="9525">
              <a:noFill/>
              <a:miter lim="800000"/>
              <a:headEnd/>
              <a:tailEnd/>
            </a:ln>
            <a:effectLst/>
          </p:spPr>
          <p:txBody>
            <a:bodyPr>
              <a:spAutoFit/>
            </a:bodyPr>
            <a:lstStyle/>
            <a:p>
              <a:pPr>
                <a:lnSpc>
                  <a:spcPct val="90000"/>
                </a:lnSpc>
                <a:spcBef>
                  <a:spcPct val="50000"/>
                </a:spcBef>
              </a:pPr>
              <a:r>
                <a:rPr lang="en-US" altLang="zh-CN" sz="2800" b="1"/>
                <a:t>T</a:t>
              </a:r>
              <a:r>
                <a:rPr lang="en-US" altLang="zh-CN" sz="2800" b="1" baseline="-25000"/>
                <a:t>L</a:t>
              </a:r>
              <a:endParaRPr lang="en-US" altLang="zh-CN" sz="2800" b="1"/>
            </a:p>
          </p:txBody>
        </p:sp>
        <p:sp>
          <p:nvSpPr>
            <p:cNvPr id="56324" name="Text Box 4"/>
            <p:cNvSpPr txBox="1">
              <a:spLocks noChangeArrowheads="1"/>
            </p:cNvSpPr>
            <p:nvPr/>
          </p:nvSpPr>
          <p:spPr bwMode="auto">
            <a:xfrm>
              <a:off x="3792" y="3072"/>
              <a:ext cx="672" cy="300"/>
            </a:xfrm>
            <a:prstGeom prst="rect">
              <a:avLst/>
            </a:prstGeom>
            <a:noFill/>
            <a:ln w="9525">
              <a:noFill/>
              <a:miter lim="800000"/>
              <a:headEnd/>
              <a:tailEnd/>
            </a:ln>
            <a:effectLst/>
          </p:spPr>
          <p:txBody>
            <a:bodyPr>
              <a:spAutoFit/>
            </a:bodyPr>
            <a:lstStyle/>
            <a:p>
              <a:pPr>
                <a:lnSpc>
                  <a:spcPct val="90000"/>
                </a:lnSpc>
                <a:spcBef>
                  <a:spcPct val="50000"/>
                </a:spcBef>
              </a:pPr>
              <a:r>
                <a:rPr lang="en-US" altLang="zh-CN" sz="2800" b="1"/>
                <a:t>T</a:t>
              </a:r>
              <a:r>
                <a:rPr lang="en-US" altLang="zh-CN" sz="2800" b="1" baseline="-25000"/>
                <a:t>u</a:t>
              </a:r>
              <a:endParaRPr lang="en-US" altLang="zh-CN" sz="2800" b="1"/>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8" name="Group 4"/>
          <p:cNvGrpSpPr>
            <a:grpSpLocks/>
          </p:cNvGrpSpPr>
          <p:nvPr/>
        </p:nvGrpSpPr>
        <p:grpSpPr bwMode="auto">
          <a:xfrm>
            <a:off x="838200" y="533400"/>
            <a:ext cx="8001000" cy="1374775"/>
            <a:chOff x="432" y="384"/>
            <a:chExt cx="5040" cy="866"/>
          </a:xfrm>
        </p:grpSpPr>
        <p:sp>
          <p:nvSpPr>
            <p:cNvPr id="57346" name="Text Box 2"/>
            <p:cNvSpPr txBox="1">
              <a:spLocks noChangeArrowheads="1"/>
            </p:cNvSpPr>
            <p:nvPr/>
          </p:nvSpPr>
          <p:spPr bwMode="auto">
            <a:xfrm>
              <a:off x="432" y="384"/>
              <a:ext cx="5040" cy="866"/>
            </a:xfrm>
            <a:prstGeom prst="rect">
              <a:avLst/>
            </a:prstGeom>
            <a:noFill/>
            <a:ln w="9525">
              <a:noFill/>
              <a:miter lim="800000"/>
              <a:headEnd/>
              <a:tailEnd/>
            </a:ln>
            <a:effectLst/>
          </p:spPr>
          <p:txBody>
            <a:bodyPr>
              <a:spAutoFit/>
            </a:bodyPr>
            <a:lstStyle/>
            <a:p>
              <a:pPr>
                <a:lnSpc>
                  <a:spcPct val="150000"/>
                </a:lnSpc>
                <a:spcBef>
                  <a:spcPct val="50000"/>
                </a:spcBef>
              </a:pPr>
              <a:r>
                <a:rPr lang="en-US" altLang="zh-CN" sz="2800" b="1">
                  <a:ea typeface="黑体" pitchFamily="2" charset="-122"/>
                  <a:sym typeface="Wingdings" pitchFamily="2" charset="2"/>
                </a:rPr>
                <a:t>        </a:t>
              </a:r>
              <a:r>
                <a:rPr lang="en-US" altLang="zh-CN" sz="2800" b="1">
                  <a:ea typeface="黑体" pitchFamily="2" charset="-122"/>
                </a:rPr>
                <a:t> </a:t>
              </a:r>
              <a:r>
                <a:rPr lang="zh-CN" altLang="en-US" sz="2800" b="1">
                  <a:ea typeface="黑体" pitchFamily="2" charset="-122"/>
                </a:rPr>
                <a:t>当正态分布中心</a:t>
              </a:r>
              <a:r>
                <a:rPr lang="en-US" altLang="zh-CN" sz="2800" b="1">
                  <a:ea typeface="黑体" pitchFamily="2" charset="-122"/>
                </a:rPr>
                <a:t>μ=</a:t>
              </a:r>
              <a:r>
                <a:rPr lang="zh-CN" altLang="en-US" sz="2800" b="1">
                  <a:ea typeface="黑体" pitchFamily="2" charset="-122"/>
                </a:rPr>
                <a:t>规范中心                                    时产品质量特性</a:t>
              </a:r>
              <a:r>
                <a:rPr lang="en-US" altLang="zh-CN" sz="2800" b="1">
                  <a:ea typeface="黑体" pitchFamily="2" charset="-122"/>
                </a:rPr>
                <a:t>X</a:t>
              </a:r>
              <a:r>
                <a:rPr lang="zh-CN" altLang="en-US" sz="2800" b="1">
                  <a:ea typeface="黑体" pitchFamily="2" charset="-122"/>
                </a:rPr>
                <a:t>超出规范</a:t>
              </a:r>
              <a:r>
                <a:rPr lang="en-US" altLang="zh-CN" sz="2800" b="1">
                  <a:ea typeface="黑体" pitchFamily="2" charset="-122"/>
                </a:rPr>
                <a:t>μ±3σ</a:t>
              </a:r>
              <a:r>
                <a:rPr lang="zh-CN" altLang="en-US" sz="2800" b="1">
                  <a:ea typeface="黑体" pitchFamily="2" charset="-122"/>
                </a:rPr>
                <a:t>的不合格率</a:t>
              </a:r>
            </a:p>
          </p:txBody>
        </p:sp>
        <p:graphicFrame>
          <p:nvGraphicFramePr>
            <p:cNvPr id="57347" name="Object 3"/>
            <p:cNvGraphicFramePr>
              <a:graphicFrameLocks noChangeAspect="1"/>
            </p:cNvGraphicFramePr>
            <p:nvPr/>
          </p:nvGraphicFramePr>
          <p:xfrm>
            <a:off x="4032" y="460"/>
            <a:ext cx="1056" cy="429"/>
          </p:xfrm>
          <a:graphic>
            <a:graphicData uri="http://schemas.openxmlformats.org/presentationml/2006/ole">
              <mc:AlternateContent xmlns:mc="http://schemas.openxmlformats.org/markup-compatibility/2006">
                <mc:Choice xmlns:v="urn:schemas-microsoft-com:vml" Requires="v">
                  <p:oleObj spid="_x0000_s57406" name="公式" r:id="rId4" imgW="1650960" imgH="672840" progId="Equation.3">
                    <p:embed/>
                  </p:oleObj>
                </mc:Choice>
                <mc:Fallback>
                  <p:oleObj name="公式" r:id="rId4" imgW="1650960" imgH="67284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2" y="460"/>
                          <a:ext cx="1056"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7349" name="Text Box 5"/>
          <p:cNvSpPr txBox="1">
            <a:spLocks noChangeArrowheads="1"/>
          </p:cNvSpPr>
          <p:nvPr/>
        </p:nvSpPr>
        <p:spPr bwMode="auto">
          <a:xfrm>
            <a:off x="1828800" y="2286000"/>
            <a:ext cx="63246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p</a:t>
            </a:r>
            <a:r>
              <a:rPr lang="en-US" altLang="zh-CN" sz="2800" b="1" baseline="-25000">
                <a:ea typeface="黑体" pitchFamily="2" charset="-122"/>
              </a:rPr>
              <a:t>L</a:t>
            </a:r>
            <a:r>
              <a:rPr lang="en-US" altLang="zh-CN" sz="2800" b="1">
                <a:ea typeface="黑体" pitchFamily="2" charset="-122"/>
              </a:rPr>
              <a:t>=P(x﹤μ-3σ)=Ф(-3)=1-Ф(3)</a:t>
            </a:r>
          </a:p>
        </p:txBody>
      </p:sp>
      <p:sp>
        <p:nvSpPr>
          <p:cNvPr id="57350" name="Text Box 6"/>
          <p:cNvSpPr txBox="1">
            <a:spLocks noChangeArrowheads="1"/>
          </p:cNvSpPr>
          <p:nvPr/>
        </p:nvSpPr>
        <p:spPr bwMode="auto">
          <a:xfrm>
            <a:off x="2209800" y="2909888"/>
            <a:ext cx="60960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=1-0.99865=0.00135=1350PPm</a:t>
            </a:r>
          </a:p>
        </p:txBody>
      </p:sp>
      <p:sp>
        <p:nvSpPr>
          <p:cNvPr id="57351" name="Text Box 7"/>
          <p:cNvSpPr txBox="1">
            <a:spLocks noChangeArrowheads="1"/>
          </p:cNvSpPr>
          <p:nvPr/>
        </p:nvSpPr>
        <p:spPr bwMode="auto">
          <a:xfrm>
            <a:off x="1828800" y="3543300"/>
            <a:ext cx="58674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p</a:t>
            </a:r>
            <a:r>
              <a:rPr lang="en-US" altLang="zh-CN" sz="2800" b="1" baseline="-25000">
                <a:ea typeface="黑体" pitchFamily="2" charset="-122"/>
              </a:rPr>
              <a:t>U</a:t>
            </a:r>
            <a:r>
              <a:rPr lang="en-US" altLang="zh-CN" sz="2800" b="1">
                <a:ea typeface="黑体" pitchFamily="2" charset="-122"/>
              </a:rPr>
              <a:t>=P(x﹤μ+3σ)=1-Ф(3)</a:t>
            </a:r>
          </a:p>
        </p:txBody>
      </p:sp>
      <p:sp>
        <p:nvSpPr>
          <p:cNvPr id="57352" name="Text Box 8"/>
          <p:cNvSpPr txBox="1">
            <a:spLocks noChangeArrowheads="1"/>
          </p:cNvSpPr>
          <p:nvPr/>
        </p:nvSpPr>
        <p:spPr bwMode="auto">
          <a:xfrm>
            <a:off x="4508500" y="4127500"/>
            <a:ext cx="44196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=0.00135=1350PPm</a:t>
            </a:r>
          </a:p>
        </p:txBody>
      </p:sp>
      <p:sp>
        <p:nvSpPr>
          <p:cNvPr id="57353" name="Text Box 9"/>
          <p:cNvSpPr txBox="1">
            <a:spLocks noChangeArrowheads="1"/>
          </p:cNvSpPr>
          <p:nvPr/>
        </p:nvSpPr>
        <p:spPr bwMode="auto">
          <a:xfrm>
            <a:off x="990600" y="4967288"/>
            <a:ext cx="76962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p=p</a:t>
            </a:r>
            <a:r>
              <a:rPr lang="en-US" altLang="zh-CN" sz="2800" b="1" baseline="-25000">
                <a:ea typeface="黑体" pitchFamily="2" charset="-122"/>
              </a:rPr>
              <a:t>L</a:t>
            </a:r>
            <a:r>
              <a:rPr lang="en-US" altLang="zh-CN" sz="2800" b="1">
                <a:ea typeface="黑体" pitchFamily="2" charset="-122"/>
              </a:rPr>
              <a:t>+p</a:t>
            </a:r>
            <a:r>
              <a:rPr lang="en-US" altLang="zh-CN" sz="2800" b="1" baseline="-25000">
                <a:ea typeface="黑体" pitchFamily="2" charset="-122"/>
              </a:rPr>
              <a:t>U</a:t>
            </a:r>
            <a:r>
              <a:rPr lang="en-US" altLang="zh-CN" sz="2800" b="1">
                <a:ea typeface="黑体" pitchFamily="2" charset="-122"/>
              </a:rPr>
              <a:t>=0.00135+0. 00135=0.0027=2700PPm</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84" name="Group 16"/>
          <p:cNvGrpSpPr>
            <a:grpSpLocks/>
          </p:cNvGrpSpPr>
          <p:nvPr/>
        </p:nvGrpSpPr>
        <p:grpSpPr bwMode="auto">
          <a:xfrm>
            <a:off x="304800" y="304800"/>
            <a:ext cx="8610600" cy="3656013"/>
            <a:chOff x="192" y="192"/>
            <a:chExt cx="5424" cy="2303"/>
          </a:xfrm>
        </p:grpSpPr>
        <p:graphicFrame>
          <p:nvGraphicFramePr>
            <p:cNvPr id="58370" name="Object 2"/>
            <p:cNvGraphicFramePr>
              <a:graphicFrameLocks noChangeAspect="1"/>
            </p:cNvGraphicFramePr>
            <p:nvPr/>
          </p:nvGraphicFramePr>
          <p:xfrm>
            <a:off x="192" y="192"/>
            <a:ext cx="5424" cy="2194"/>
          </p:xfrm>
          <a:graphic>
            <a:graphicData uri="http://schemas.openxmlformats.org/presentationml/2006/ole">
              <mc:AlternateContent xmlns:mc="http://schemas.openxmlformats.org/markup-compatibility/2006">
                <mc:Choice xmlns:v="urn:schemas-microsoft-com:vml" Requires="v">
                  <p:oleObj spid="_x0000_s58430" name="Photo Editor 照片" r:id="rId4" imgW="10574226" imgH="4277322" progId="MSPhotoEd.3">
                    <p:embed/>
                  </p:oleObj>
                </mc:Choice>
                <mc:Fallback>
                  <p:oleObj name="Photo Editor 照片" r:id="rId4" imgW="10574226" imgH="4277322" progId="MSPhotoEd.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 y="192"/>
                          <a:ext cx="5424" cy="2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1" name="Text Box 3"/>
            <p:cNvSpPr txBox="1">
              <a:spLocks noChangeArrowheads="1"/>
            </p:cNvSpPr>
            <p:nvPr/>
          </p:nvSpPr>
          <p:spPr bwMode="auto">
            <a:xfrm>
              <a:off x="752" y="2248"/>
              <a:ext cx="480" cy="231"/>
            </a:xfrm>
            <a:prstGeom prst="rect">
              <a:avLst/>
            </a:prstGeom>
            <a:noFill/>
            <a:ln w="9525">
              <a:noFill/>
              <a:miter lim="800000"/>
              <a:headEnd/>
              <a:tailEnd/>
            </a:ln>
            <a:effectLst/>
          </p:spPr>
          <p:txBody>
            <a:bodyPr>
              <a:spAutoFit/>
            </a:bodyPr>
            <a:lstStyle/>
            <a:p>
              <a:pPr>
                <a:spcBef>
                  <a:spcPct val="50000"/>
                </a:spcBef>
              </a:pPr>
              <a:r>
                <a:rPr lang="en-US" altLang="zh-CN" sz="1800" b="1"/>
                <a:t>-6σ</a:t>
              </a:r>
            </a:p>
          </p:txBody>
        </p:sp>
        <p:sp>
          <p:nvSpPr>
            <p:cNvPr id="58372" name="Text Box 4"/>
            <p:cNvSpPr txBox="1">
              <a:spLocks noChangeArrowheads="1"/>
            </p:cNvSpPr>
            <p:nvPr/>
          </p:nvSpPr>
          <p:spPr bwMode="auto">
            <a:xfrm>
              <a:off x="1072" y="2256"/>
              <a:ext cx="480" cy="231"/>
            </a:xfrm>
            <a:prstGeom prst="rect">
              <a:avLst/>
            </a:prstGeom>
            <a:noFill/>
            <a:ln w="9525">
              <a:noFill/>
              <a:miter lim="800000"/>
              <a:headEnd/>
              <a:tailEnd/>
            </a:ln>
            <a:effectLst/>
          </p:spPr>
          <p:txBody>
            <a:bodyPr>
              <a:spAutoFit/>
            </a:bodyPr>
            <a:lstStyle/>
            <a:p>
              <a:pPr>
                <a:spcBef>
                  <a:spcPct val="50000"/>
                </a:spcBef>
              </a:pPr>
              <a:r>
                <a:rPr lang="en-US" altLang="zh-CN" sz="1800" b="1"/>
                <a:t>-5σ</a:t>
              </a:r>
            </a:p>
          </p:txBody>
        </p:sp>
        <p:sp>
          <p:nvSpPr>
            <p:cNvPr id="58373" name="Text Box 5"/>
            <p:cNvSpPr txBox="1">
              <a:spLocks noChangeArrowheads="1"/>
            </p:cNvSpPr>
            <p:nvPr/>
          </p:nvSpPr>
          <p:spPr bwMode="auto">
            <a:xfrm>
              <a:off x="1360" y="2256"/>
              <a:ext cx="480" cy="231"/>
            </a:xfrm>
            <a:prstGeom prst="rect">
              <a:avLst/>
            </a:prstGeom>
            <a:noFill/>
            <a:ln w="9525">
              <a:noFill/>
              <a:miter lim="800000"/>
              <a:headEnd/>
              <a:tailEnd/>
            </a:ln>
            <a:effectLst/>
          </p:spPr>
          <p:txBody>
            <a:bodyPr>
              <a:spAutoFit/>
            </a:bodyPr>
            <a:lstStyle/>
            <a:p>
              <a:pPr>
                <a:spcBef>
                  <a:spcPct val="50000"/>
                </a:spcBef>
              </a:pPr>
              <a:r>
                <a:rPr lang="en-US" altLang="zh-CN" sz="1800" b="1"/>
                <a:t>-4σ</a:t>
              </a:r>
            </a:p>
          </p:txBody>
        </p:sp>
        <p:sp>
          <p:nvSpPr>
            <p:cNvPr id="58374" name="Text Box 6"/>
            <p:cNvSpPr txBox="1">
              <a:spLocks noChangeArrowheads="1"/>
            </p:cNvSpPr>
            <p:nvPr/>
          </p:nvSpPr>
          <p:spPr bwMode="auto">
            <a:xfrm>
              <a:off x="1632" y="2264"/>
              <a:ext cx="480" cy="231"/>
            </a:xfrm>
            <a:prstGeom prst="rect">
              <a:avLst/>
            </a:prstGeom>
            <a:noFill/>
            <a:ln w="9525">
              <a:noFill/>
              <a:miter lim="800000"/>
              <a:headEnd/>
              <a:tailEnd/>
            </a:ln>
            <a:effectLst/>
          </p:spPr>
          <p:txBody>
            <a:bodyPr>
              <a:spAutoFit/>
            </a:bodyPr>
            <a:lstStyle/>
            <a:p>
              <a:pPr>
                <a:spcBef>
                  <a:spcPct val="50000"/>
                </a:spcBef>
              </a:pPr>
              <a:r>
                <a:rPr lang="en-US" altLang="zh-CN" sz="1800" b="1"/>
                <a:t>-3σ</a:t>
              </a:r>
            </a:p>
          </p:txBody>
        </p:sp>
        <p:sp>
          <p:nvSpPr>
            <p:cNvPr id="58375" name="Text Box 7"/>
            <p:cNvSpPr txBox="1">
              <a:spLocks noChangeArrowheads="1"/>
            </p:cNvSpPr>
            <p:nvPr/>
          </p:nvSpPr>
          <p:spPr bwMode="auto">
            <a:xfrm>
              <a:off x="1920" y="2256"/>
              <a:ext cx="480" cy="231"/>
            </a:xfrm>
            <a:prstGeom prst="rect">
              <a:avLst/>
            </a:prstGeom>
            <a:noFill/>
            <a:ln w="9525">
              <a:noFill/>
              <a:miter lim="800000"/>
              <a:headEnd/>
              <a:tailEnd/>
            </a:ln>
            <a:effectLst/>
          </p:spPr>
          <p:txBody>
            <a:bodyPr>
              <a:spAutoFit/>
            </a:bodyPr>
            <a:lstStyle/>
            <a:p>
              <a:pPr>
                <a:spcBef>
                  <a:spcPct val="50000"/>
                </a:spcBef>
              </a:pPr>
              <a:r>
                <a:rPr lang="en-US" altLang="zh-CN" sz="1800" b="1"/>
                <a:t>-2σ</a:t>
              </a:r>
            </a:p>
          </p:txBody>
        </p:sp>
        <p:sp>
          <p:nvSpPr>
            <p:cNvPr id="58376" name="Text Box 8"/>
            <p:cNvSpPr txBox="1">
              <a:spLocks noChangeArrowheads="1"/>
            </p:cNvSpPr>
            <p:nvPr/>
          </p:nvSpPr>
          <p:spPr bwMode="auto">
            <a:xfrm>
              <a:off x="2216" y="2256"/>
              <a:ext cx="480" cy="231"/>
            </a:xfrm>
            <a:prstGeom prst="rect">
              <a:avLst/>
            </a:prstGeom>
            <a:noFill/>
            <a:ln w="9525">
              <a:noFill/>
              <a:miter lim="800000"/>
              <a:headEnd/>
              <a:tailEnd/>
            </a:ln>
            <a:effectLst/>
          </p:spPr>
          <p:txBody>
            <a:bodyPr>
              <a:spAutoFit/>
            </a:bodyPr>
            <a:lstStyle/>
            <a:p>
              <a:pPr>
                <a:spcBef>
                  <a:spcPct val="50000"/>
                </a:spcBef>
              </a:pPr>
              <a:r>
                <a:rPr lang="en-US" altLang="zh-CN" sz="1800" b="1"/>
                <a:t>-σ</a:t>
              </a:r>
            </a:p>
          </p:txBody>
        </p:sp>
        <p:sp>
          <p:nvSpPr>
            <p:cNvPr id="58377" name="Text Box 9"/>
            <p:cNvSpPr txBox="1">
              <a:spLocks noChangeArrowheads="1"/>
            </p:cNvSpPr>
            <p:nvPr/>
          </p:nvSpPr>
          <p:spPr bwMode="auto">
            <a:xfrm>
              <a:off x="2496" y="2248"/>
              <a:ext cx="480" cy="231"/>
            </a:xfrm>
            <a:prstGeom prst="rect">
              <a:avLst/>
            </a:prstGeom>
            <a:noFill/>
            <a:ln w="9525">
              <a:noFill/>
              <a:miter lim="800000"/>
              <a:headEnd/>
              <a:tailEnd/>
            </a:ln>
            <a:effectLst/>
          </p:spPr>
          <p:txBody>
            <a:bodyPr>
              <a:spAutoFit/>
            </a:bodyPr>
            <a:lstStyle/>
            <a:p>
              <a:pPr>
                <a:spcBef>
                  <a:spcPct val="50000"/>
                </a:spcBef>
              </a:pPr>
              <a:r>
                <a:rPr lang="en-US" altLang="zh-CN" sz="1800" b="1"/>
                <a:t>μ</a:t>
              </a:r>
            </a:p>
          </p:txBody>
        </p:sp>
        <p:sp>
          <p:nvSpPr>
            <p:cNvPr id="58378" name="Text Box 10"/>
            <p:cNvSpPr txBox="1">
              <a:spLocks noChangeArrowheads="1"/>
            </p:cNvSpPr>
            <p:nvPr/>
          </p:nvSpPr>
          <p:spPr bwMode="auto">
            <a:xfrm>
              <a:off x="2736" y="2256"/>
              <a:ext cx="480" cy="231"/>
            </a:xfrm>
            <a:prstGeom prst="rect">
              <a:avLst/>
            </a:prstGeom>
            <a:noFill/>
            <a:ln w="9525">
              <a:noFill/>
              <a:miter lim="800000"/>
              <a:headEnd/>
              <a:tailEnd/>
            </a:ln>
            <a:effectLst/>
          </p:spPr>
          <p:txBody>
            <a:bodyPr>
              <a:spAutoFit/>
            </a:bodyPr>
            <a:lstStyle/>
            <a:p>
              <a:pPr>
                <a:spcBef>
                  <a:spcPct val="50000"/>
                </a:spcBef>
              </a:pPr>
              <a:r>
                <a:rPr lang="en-US" altLang="zh-CN" sz="1800" b="1"/>
                <a:t>σ</a:t>
              </a:r>
            </a:p>
          </p:txBody>
        </p:sp>
        <p:sp>
          <p:nvSpPr>
            <p:cNvPr id="58379" name="Text Box 11"/>
            <p:cNvSpPr txBox="1">
              <a:spLocks noChangeArrowheads="1"/>
            </p:cNvSpPr>
            <p:nvPr/>
          </p:nvSpPr>
          <p:spPr bwMode="auto">
            <a:xfrm>
              <a:off x="3000" y="2264"/>
              <a:ext cx="480" cy="231"/>
            </a:xfrm>
            <a:prstGeom prst="rect">
              <a:avLst/>
            </a:prstGeom>
            <a:noFill/>
            <a:ln w="9525">
              <a:noFill/>
              <a:miter lim="800000"/>
              <a:headEnd/>
              <a:tailEnd/>
            </a:ln>
            <a:effectLst/>
          </p:spPr>
          <p:txBody>
            <a:bodyPr>
              <a:spAutoFit/>
            </a:bodyPr>
            <a:lstStyle/>
            <a:p>
              <a:pPr>
                <a:spcBef>
                  <a:spcPct val="50000"/>
                </a:spcBef>
              </a:pPr>
              <a:r>
                <a:rPr lang="en-US" altLang="zh-CN" sz="1800" b="1"/>
                <a:t>2σ</a:t>
              </a:r>
            </a:p>
          </p:txBody>
        </p:sp>
        <p:sp>
          <p:nvSpPr>
            <p:cNvPr id="58380" name="Text Box 12"/>
            <p:cNvSpPr txBox="1">
              <a:spLocks noChangeArrowheads="1"/>
            </p:cNvSpPr>
            <p:nvPr/>
          </p:nvSpPr>
          <p:spPr bwMode="auto">
            <a:xfrm>
              <a:off x="3264" y="2264"/>
              <a:ext cx="480" cy="231"/>
            </a:xfrm>
            <a:prstGeom prst="rect">
              <a:avLst/>
            </a:prstGeom>
            <a:noFill/>
            <a:ln w="9525">
              <a:noFill/>
              <a:miter lim="800000"/>
              <a:headEnd/>
              <a:tailEnd/>
            </a:ln>
            <a:effectLst/>
          </p:spPr>
          <p:txBody>
            <a:bodyPr>
              <a:spAutoFit/>
            </a:bodyPr>
            <a:lstStyle/>
            <a:p>
              <a:pPr>
                <a:spcBef>
                  <a:spcPct val="50000"/>
                </a:spcBef>
              </a:pPr>
              <a:r>
                <a:rPr lang="en-US" altLang="zh-CN" sz="1800" b="1"/>
                <a:t>3σ</a:t>
              </a:r>
            </a:p>
          </p:txBody>
        </p:sp>
        <p:sp>
          <p:nvSpPr>
            <p:cNvPr id="58381" name="Text Box 13"/>
            <p:cNvSpPr txBox="1">
              <a:spLocks noChangeArrowheads="1"/>
            </p:cNvSpPr>
            <p:nvPr/>
          </p:nvSpPr>
          <p:spPr bwMode="auto">
            <a:xfrm>
              <a:off x="3528" y="2264"/>
              <a:ext cx="480" cy="231"/>
            </a:xfrm>
            <a:prstGeom prst="rect">
              <a:avLst/>
            </a:prstGeom>
            <a:noFill/>
            <a:ln w="9525">
              <a:noFill/>
              <a:miter lim="800000"/>
              <a:headEnd/>
              <a:tailEnd/>
            </a:ln>
            <a:effectLst/>
          </p:spPr>
          <p:txBody>
            <a:bodyPr>
              <a:spAutoFit/>
            </a:bodyPr>
            <a:lstStyle/>
            <a:p>
              <a:pPr>
                <a:spcBef>
                  <a:spcPct val="50000"/>
                </a:spcBef>
              </a:pPr>
              <a:r>
                <a:rPr lang="en-US" altLang="zh-CN" sz="1800" b="1"/>
                <a:t>4σ</a:t>
              </a:r>
            </a:p>
          </p:txBody>
        </p:sp>
        <p:sp>
          <p:nvSpPr>
            <p:cNvPr id="58382" name="Text Box 14"/>
            <p:cNvSpPr txBox="1">
              <a:spLocks noChangeArrowheads="1"/>
            </p:cNvSpPr>
            <p:nvPr/>
          </p:nvSpPr>
          <p:spPr bwMode="auto">
            <a:xfrm>
              <a:off x="3792" y="2256"/>
              <a:ext cx="480" cy="231"/>
            </a:xfrm>
            <a:prstGeom prst="rect">
              <a:avLst/>
            </a:prstGeom>
            <a:noFill/>
            <a:ln w="9525">
              <a:noFill/>
              <a:miter lim="800000"/>
              <a:headEnd/>
              <a:tailEnd/>
            </a:ln>
            <a:effectLst/>
          </p:spPr>
          <p:txBody>
            <a:bodyPr>
              <a:spAutoFit/>
            </a:bodyPr>
            <a:lstStyle/>
            <a:p>
              <a:pPr>
                <a:spcBef>
                  <a:spcPct val="50000"/>
                </a:spcBef>
              </a:pPr>
              <a:r>
                <a:rPr lang="en-US" altLang="zh-CN" sz="1800" b="1"/>
                <a:t>5σ</a:t>
              </a:r>
            </a:p>
          </p:txBody>
        </p:sp>
        <p:sp>
          <p:nvSpPr>
            <p:cNvPr id="58383" name="Text Box 15"/>
            <p:cNvSpPr txBox="1">
              <a:spLocks noChangeArrowheads="1"/>
            </p:cNvSpPr>
            <p:nvPr/>
          </p:nvSpPr>
          <p:spPr bwMode="auto">
            <a:xfrm>
              <a:off x="4096" y="2256"/>
              <a:ext cx="480" cy="231"/>
            </a:xfrm>
            <a:prstGeom prst="rect">
              <a:avLst/>
            </a:prstGeom>
            <a:noFill/>
            <a:ln w="9525">
              <a:noFill/>
              <a:miter lim="800000"/>
              <a:headEnd/>
              <a:tailEnd/>
            </a:ln>
            <a:effectLst/>
          </p:spPr>
          <p:txBody>
            <a:bodyPr>
              <a:spAutoFit/>
            </a:bodyPr>
            <a:lstStyle/>
            <a:p>
              <a:pPr>
                <a:spcBef>
                  <a:spcPct val="50000"/>
                </a:spcBef>
              </a:pPr>
              <a:r>
                <a:rPr lang="en-US" altLang="zh-CN" sz="1800" b="1"/>
                <a:t>6σ</a:t>
              </a:r>
            </a:p>
          </p:txBody>
        </p:sp>
      </p:grpSp>
      <p:grpSp>
        <p:nvGrpSpPr>
          <p:cNvPr id="58385" name="Group 17"/>
          <p:cNvGrpSpPr>
            <a:grpSpLocks/>
          </p:cNvGrpSpPr>
          <p:nvPr/>
        </p:nvGrpSpPr>
        <p:grpSpPr bwMode="auto">
          <a:xfrm>
            <a:off x="1752600" y="4114800"/>
            <a:ext cx="5943600" cy="2146300"/>
            <a:chOff x="1104" y="1760"/>
            <a:chExt cx="3744" cy="1352"/>
          </a:xfrm>
        </p:grpSpPr>
        <p:sp>
          <p:nvSpPr>
            <p:cNvPr id="58386" name="Text Box 18"/>
            <p:cNvSpPr txBox="1">
              <a:spLocks noChangeArrowheads="1"/>
            </p:cNvSpPr>
            <p:nvPr/>
          </p:nvSpPr>
          <p:spPr bwMode="auto">
            <a:xfrm>
              <a:off x="1104" y="1760"/>
              <a:ext cx="864" cy="250"/>
            </a:xfrm>
            <a:prstGeom prst="rect">
              <a:avLst/>
            </a:prstGeom>
            <a:noFill/>
            <a:ln w="9525">
              <a:noFill/>
              <a:miter lim="800000"/>
              <a:headEnd/>
              <a:tailEnd/>
            </a:ln>
            <a:effectLst/>
          </p:spPr>
          <p:txBody>
            <a:bodyPr>
              <a:spAutoFit/>
            </a:bodyPr>
            <a:lstStyle/>
            <a:p>
              <a:pPr>
                <a:spcBef>
                  <a:spcPct val="50000"/>
                </a:spcBef>
              </a:pPr>
              <a:r>
                <a:rPr lang="zh-CN" altLang="en-US" sz="2000" b="1">
                  <a:ea typeface="黑体" pitchFamily="2" charset="-122"/>
                </a:rPr>
                <a:t>规范限</a:t>
              </a:r>
            </a:p>
          </p:txBody>
        </p:sp>
        <p:sp>
          <p:nvSpPr>
            <p:cNvPr id="58387" name="Text Box 19"/>
            <p:cNvSpPr txBox="1">
              <a:spLocks noChangeArrowheads="1"/>
            </p:cNvSpPr>
            <p:nvPr/>
          </p:nvSpPr>
          <p:spPr bwMode="auto">
            <a:xfrm>
              <a:off x="1176" y="2008"/>
              <a:ext cx="1152" cy="1096"/>
            </a:xfrm>
            <a:prstGeom prst="rect">
              <a:avLst/>
            </a:prstGeom>
            <a:noFill/>
            <a:ln w="9525">
              <a:noFill/>
              <a:miter lim="800000"/>
              <a:headEnd/>
              <a:tailEnd/>
            </a:ln>
            <a:effectLst/>
          </p:spPr>
          <p:txBody>
            <a:bodyPr>
              <a:spAutoFit/>
            </a:bodyPr>
            <a:lstStyle/>
            <a:p>
              <a:r>
                <a:rPr lang="en-US" altLang="zh-CN" sz="1800" b="1" dirty="0"/>
                <a:t>±1σ</a:t>
              </a:r>
            </a:p>
            <a:p>
              <a:r>
                <a:rPr lang="en-US" altLang="zh-CN" sz="1800" b="1" dirty="0"/>
                <a:t>±2σ</a:t>
              </a:r>
            </a:p>
            <a:p>
              <a:r>
                <a:rPr lang="en-US" altLang="zh-CN" sz="1800" b="1" dirty="0"/>
                <a:t>±3σ</a:t>
              </a:r>
            </a:p>
            <a:p>
              <a:r>
                <a:rPr lang="en-US" altLang="zh-CN" sz="1800" b="1" dirty="0"/>
                <a:t>±4σ</a:t>
              </a:r>
            </a:p>
            <a:p>
              <a:r>
                <a:rPr lang="en-US" altLang="zh-CN" sz="1800" b="1" dirty="0"/>
                <a:t>±5σ</a:t>
              </a:r>
            </a:p>
            <a:p>
              <a:r>
                <a:rPr lang="en-US" altLang="zh-CN" sz="1800" b="1" dirty="0"/>
                <a:t>±6σ</a:t>
              </a:r>
            </a:p>
          </p:txBody>
        </p:sp>
        <p:sp>
          <p:nvSpPr>
            <p:cNvPr id="58388" name="Text Box 20"/>
            <p:cNvSpPr txBox="1">
              <a:spLocks noChangeArrowheads="1"/>
            </p:cNvSpPr>
            <p:nvPr/>
          </p:nvSpPr>
          <p:spPr bwMode="auto">
            <a:xfrm>
              <a:off x="1920" y="1776"/>
              <a:ext cx="1248" cy="250"/>
            </a:xfrm>
            <a:prstGeom prst="rect">
              <a:avLst/>
            </a:prstGeom>
            <a:noFill/>
            <a:ln w="9525">
              <a:noFill/>
              <a:miter lim="800000"/>
              <a:headEnd/>
              <a:tailEnd/>
            </a:ln>
            <a:effectLst/>
          </p:spPr>
          <p:txBody>
            <a:bodyPr>
              <a:spAutoFit/>
            </a:bodyPr>
            <a:lstStyle/>
            <a:p>
              <a:pPr>
                <a:spcBef>
                  <a:spcPct val="50000"/>
                </a:spcBef>
              </a:pPr>
              <a:r>
                <a:rPr lang="zh-CN" altLang="en-US" sz="2000" b="1">
                  <a:ea typeface="黑体" pitchFamily="2" charset="-122"/>
                </a:rPr>
                <a:t>合格品率（</a:t>
              </a:r>
              <a:r>
                <a:rPr lang="en-US" altLang="zh-CN" sz="2000" b="1">
                  <a:ea typeface="黑体" pitchFamily="2" charset="-122"/>
                </a:rPr>
                <a:t>%</a:t>
              </a:r>
              <a:r>
                <a:rPr lang="zh-CN" altLang="en-US" sz="2000" b="1">
                  <a:ea typeface="黑体" pitchFamily="2" charset="-122"/>
                </a:rPr>
                <a:t>）</a:t>
              </a:r>
            </a:p>
          </p:txBody>
        </p:sp>
        <p:sp>
          <p:nvSpPr>
            <p:cNvPr id="58389" name="Text Box 21"/>
            <p:cNvSpPr txBox="1">
              <a:spLocks noChangeArrowheads="1"/>
            </p:cNvSpPr>
            <p:nvPr/>
          </p:nvSpPr>
          <p:spPr bwMode="auto">
            <a:xfrm>
              <a:off x="2128" y="2016"/>
              <a:ext cx="1152" cy="1096"/>
            </a:xfrm>
            <a:prstGeom prst="rect">
              <a:avLst/>
            </a:prstGeom>
            <a:noFill/>
            <a:ln w="9525">
              <a:noFill/>
              <a:miter lim="800000"/>
              <a:headEnd/>
              <a:tailEnd/>
            </a:ln>
            <a:effectLst/>
          </p:spPr>
          <p:txBody>
            <a:bodyPr>
              <a:spAutoFit/>
            </a:bodyPr>
            <a:lstStyle/>
            <a:p>
              <a:r>
                <a:rPr lang="en-US" altLang="zh-CN" sz="1800" b="1"/>
                <a:t>68.27</a:t>
              </a:r>
              <a:endParaRPr lang="zh-CN" altLang="zh-CN" sz="1800" b="1"/>
            </a:p>
            <a:p>
              <a:r>
                <a:rPr lang="en-US" altLang="zh-CN" sz="1800" b="1"/>
                <a:t>95.45</a:t>
              </a:r>
              <a:endParaRPr lang="zh-CN" altLang="zh-CN" sz="1800" b="1"/>
            </a:p>
            <a:p>
              <a:r>
                <a:rPr lang="en-US" altLang="zh-CN" sz="1800" b="1"/>
                <a:t>99.73</a:t>
              </a:r>
              <a:endParaRPr lang="zh-CN" altLang="zh-CN" sz="1800" b="1"/>
            </a:p>
            <a:p>
              <a:r>
                <a:rPr lang="en-US" altLang="zh-CN" sz="1800" b="1"/>
                <a:t>99.9937</a:t>
              </a:r>
              <a:endParaRPr lang="zh-CN" altLang="zh-CN" sz="1800" b="1"/>
            </a:p>
            <a:p>
              <a:r>
                <a:rPr lang="en-US" altLang="zh-CN" sz="1800" b="1"/>
                <a:t>99.999943</a:t>
              </a:r>
              <a:endParaRPr lang="zh-CN" altLang="zh-CN" sz="1800" b="1"/>
            </a:p>
            <a:p>
              <a:r>
                <a:rPr lang="en-US" altLang="zh-CN" sz="1800" b="1"/>
                <a:t>99.9999998</a:t>
              </a:r>
            </a:p>
          </p:txBody>
        </p:sp>
        <p:sp>
          <p:nvSpPr>
            <p:cNvPr id="58390" name="Text Box 22"/>
            <p:cNvSpPr txBox="1">
              <a:spLocks noChangeArrowheads="1"/>
            </p:cNvSpPr>
            <p:nvPr/>
          </p:nvSpPr>
          <p:spPr bwMode="auto">
            <a:xfrm>
              <a:off x="3216" y="1776"/>
              <a:ext cx="1632" cy="250"/>
            </a:xfrm>
            <a:prstGeom prst="rect">
              <a:avLst/>
            </a:prstGeom>
            <a:noFill/>
            <a:ln w="9525">
              <a:noFill/>
              <a:miter lim="800000"/>
              <a:headEnd/>
              <a:tailEnd/>
            </a:ln>
            <a:effectLst/>
          </p:spPr>
          <p:txBody>
            <a:bodyPr>
              <a:spAutoFit/>
            </a:bodyPr>
            <a:lstStyle/>
            <a:p>
              <a:pPr>
                <a:spcBef>
                  <a:spcPct val="50000"/>
                </a:spcBef>
              </a:pPr>
              <a:r>
                <a:rPr lang="zh-CN" altLang="en-US" sz="2000" b="1">
                  <a:ea typeface="黑体" pitchFamily="2" charset="-122"/>
                </a:rPr>
                <a:t>不合格品率（</a:t>
              </a:r>
              <a:r>
                <a:rPr lang="en-US" altLang="zh-CN" sz="2000" b="1">
                  <a:ea typeface="黑体" pitchFamily="2" charset="-122"/>
                </a:rPr>
                <a:t>ppm</a:t>
              </a:r>
              <a:r>
                <a:rPr lang="zh-CN" altLang="en-US" sz="2000" b="1">
                  <a:ea typeface="黑体" pitchFamily="2" charset="-122"/>
                </a:rPr>
                <a:t>）</a:t>
              </a:r>
            </a:p>
          </p:txBody>
        </p:sp>
        <p:sp>
          <p:nvSpPr>
            <p:cNvPr id="58391" name="Text Box 23"/>
            <p:cNvSpPr txBox="1">
              <a:spLocks noChangeArrowheads="1"/>
            </p:cNvSpPr>
            <p:nvPr/>
          </p:nvSpPr>
          <p:spPr bwMode="auto">
            <a:xfrm>
              <a:off x="3600" y="2016"/>
              <a:ext cx="1152" cy="1096"/>
            </a:xfrm>
            <a:prstGeom prst="rect">
              <a:avLst/>
            </a:prstGeom>
            <a:noFill/>
            <a:ln w="9525">
              <a:noFill/>
              <a:miter lim="800000"/>
              <a:headEnd/>
              <a:tailEnd/>
            </a:ln>
            <a:effectLst/>
          </p:spPr>
          <p:txBody>
            <a:bodyPr>
              <a:spAutoFit/>
            </a:bodyPr>
            <a:lstStyle/>
            <a:p>
              <a:r>
                <a:rPr lang="en-US" altLang="zh-CN" sz="1800" b="1"/>
                <a:t>317300</a:t>
              </a:r>
              <a:endParaRPr lang="zh-CN" altLang="zh-CN" sz="1800" b="1"/>
            </a:p>
            <a:p>
              <a:r>
                <a:rPr lang="en-US" altLang="zh-CN" sz="1800" b="1"/>
                <a:t>  45500</a:t>
              </a:r>
              <a:endParaRPr lang="zh-CN" altLang="zh-CN" sz="1800" b="1"/>
            </a:p>
            <a:p>
              <a:r>
                <a:rPr lang="zh-CN" altLang="zh-CN" sz="1800" b="1"/>
                <a:t>    2700</a:t>
              </a:r>
            </a:p>
            <a:p>
              <a:r>
                <a:rPr lang="en-US" altLang="zh-CN" sz="1800" b="1"/>
                <a:t>        63</a:t>
              </a:r>
              <a:endParaRPr lang="zh-CN" altLang="zh-CN" sz="1800" b="1"/>
            </a:p>
            <a:p>
              <a:r>
                <a:rPr lang="zh-CN" altLang="zh-CN" sz="1800" b="1"/>
                <a:t>          0</a:t>
              </a:r>
              <a:r>
                <a:rPr lang="en-US" altLang="zh-CN" sz="1800" b="1"/>
                <a:t>.57</a:t>
              </a:r>
              <a:endParaRPr lang="zh-CN" altLang="zh-CN" sz="1800" b="1"/>
            </a:p>
            <a:p>
              <a:r>
                <a:rPr lang="en-US" altLang="zh-CN" sz="1800" b="1"/>
                <a:t>            .002</a:t>
              </a: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838200" y="457200"/>
            <a:ext cx="49530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zh-CN" altLang="en-US" sz="2800" b="1">
                <a:ea typeface="黑体" pitchFamily="2" charset="-122"/>
              </a:rPr>
              <a:t>互不相容</a:t>
            </a:r>
          </a:p>
        </p:txBody>
      </p:sp>
      <p:sp>
        <p:nvSpPr>
          <p:cNvPr id="8195" name="Text Box 3"/>
          <p:cNvSpPr txBox="1">
            <a:spLocks noChangeArrowheads="1"/>
          </p:cNvSpPr>
          <p:nvPr/>
        </p:nvSpPr>
        <p:spPr bwMode="auto">
          <a:xfrm>
            <a:off x="990600" y="1098550"/>
            <a:ext cx="7315200" cy="1630363"/>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在一个随机现象中有两个事件</a:t>
            </a:r>
            <a:r>
              <a:rPr lang="en-US" altLang="zh-CN" sz="2800" b="1">
                <a:ea typeface="黑体" pitchFamily="2" charset="-122"/>
              </a:rPr>
              <a:t>A</a:t>
            </a:r>
            <a:r>
              <a:rPr lang="zh-CN" altLang="en-US" sz="2800" b="1">
                <a:ea typeface="黑体" pitchFamily="2" charset="-122"/>
              </a:rPr>
              <a:t>与</a:t>
            </a:r>
            <a:r>
              <a:rPr lang="en-US" altLang="zh-CN" sz="2800" b="1">
                <a:ea typeface="黑体" pitchFamily="2" charset="-122"/>
              </a:rPr>
              <a:t>B</a:t>
            </a:r>
            <a:r>
              <a:rPr lang="zh-CN" altLang="en-US" sz="2800" b="1">
                <a:ea typeface="黑体" pitchFamily="2" charset="-122"/>
              </a:rPr>
              <a:t>，若事件</a:t>
            </a:r>
            <a:r>
              <a:rPr lang="en-US" altLang="zh-CN" sz="2800" b="1">
                <a:ea typeface="黑体" pitchFamily="2" charset="-122"/>
              </a:rPr>
              <a:t>A</a:t>
            </a:r>
            <a:r>
              <a:rPr lang="zh-CN" altLang="en-US" sz="2800" b="1">
                <a:ea typeface="黑体" pitchFamily="2" charset="-122"/>
              </a:rPr>
              <a:t>与</a:t>
            </a:r>
            <a:r>
              <a:rPr lang="en-US" altLang="zh-CN" sz="2800" b="1">
                <a:ea typeface="黑体" pitchFamily="2" charset="-122"/>
              </a:rPr>
              <a:t>B</a:t>
            </a:r>
            <a:r>
              <a:rPr lang="zh-CN" altLang="en-US" sz="2800" b="1">
                <a:ea typeface="黑体" pitchFamily="2" charset="-122"/>
              </a:rPr>
              <a:t>没有相同的样本点，则称</a:t>
            </a:r>
            <a:r>
              <a:rPr lang="en-US" altLang="zh-CN" sz="2800" b="1">
                <a:ea typeface="黑体" pitchFamily="2" charset="-122"/>
              </a:rPr>
              <a:t>A</a:t>
            </a:r>
            <a:r>
              <a:rPr lang="zh-CN" altLang="en-US" sz="2800" b="1">
                <a:ea typeface="黑体" pitchFamily="2" charset="-122"/>
              </a:rPr>
              <a:t>与</a:t>
            </a:r>
            <a:r>
              <a:rPr lang="en-US" altLang="zh-CN" sz="2800" b="1">
                <a:ea typeface="黑体" pitchFamily="2" charset="-122"/>
              </a:rPr>
              <a:t>B</a:t>
            </a:r>
            <a:r>
              <a:rPr lang="zh-CN" altLang="en-US" sz="2800" b="1">
                <a:ea typeface="黑体" pitchFamily="2" charset="-122"/>
              </a:rPr>
              <a:t>互不相容。</a:t>
            </a:r>
          </a:p>
        </p:txBody>
      </p:sp>
      <p:sp>
        <p:nvSpPr>
          <p:cNvPr id="8196" name="Text Box 4"/>
          <p:cNvSpPr txBox="1">
            <a:spLocks noChangeArrowheads="1"/>
          </p:cNvSpPr>
          <p:nvPr/>
        </p:nvSpPr>
        <p:spPr bwMode="auto">
          <a:xfrm>
            <a:off x="1219200" y="2881313"/>
            <a:ext cx="75438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可推广到三个或更多个事件间的互不相容</a:t>
            </a:r>
          </a:p>
        </p:txBody>
      </p:sp>
      <p:graphicFrame>
        <p:nvGraphicFramePr>
          <p:cNvPr id="8197" name="Object 5"/>
          <p:cNvGraphicFramePr>
            <a:graphicFrameLocks noChangeAspect="1"/>
          </p:cNvGraphicFramePr>
          <p:nvPr/>
        </p:nvGraphicFramePr>
        <p:xfrm>
          <a:off x="2514600" y="3581400"/>
          <a:ext cx="4054475" cy="2616200"/>
        </p:xfrm>
        <a:graphic>
          <a:graphicData uri="http://schemas.openxmlformats.org/presentationml/2006/ole">
            <mc:AlternateContent xmlns:mc="http://schemas.openxmlformats.org/markup-compatibility/2006">
              <mc:Choice xmlns:v="urn:schemas-microsoft-com:vml" Requires="v">
                <p:oleObj spid="_x0000_s8256" name="Photo Editor 照片" r:id="rId4" imgW="5210902" imgH="3362794" progId="MSPhotoEd.3">
                  <p:embed/>
                </p:oleObj>
              </mc:Choice>
              <mc:Fallback>
                <p:oleObj name="Photo Editor 照片" r:id="rId4" imgW="5210902" imgH="3362794" progId="MSPhotoEd.3">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3581400"/>
                        <a:ext cx="4054475"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685800" y="685800"/>
            <a:ext cx="7774632" cy="3754874"/>
          </a:xfrm>
          <a:prstGeom prst="rect">
            <a:avLst/>
          </a:prstGeom>
          <a:noFill/>
          <a:ln w="9525">
            <a:noFill/>
            <a:miter lim="800000"/>
            <a:headEnd/>
            <a:tailEnd/>
          </a:ln>
          <a:effectLst/>
        </p:spPr>
        <p:txBody>
          <a:bodyPr wrap="square">
            <a:spAutoFit/>
          </a:bodyPr>
          <a:lstStyle/>
          <a:p>
            <a:pPr marL="457200" indent="-457200">
              <a:spcBef>
                <a:spcPct val="50000"/>
              </a:spcBef>
              <a:buFont typeface="Wingdings"/>
              <a:buChar char="l"/>
            </a:pPr>
            <a:r>
              <a:rPr lang="zh-CN" altLang="en-US" sz="2800" b="1" dirty="0" smtClean="0">
                <a:ea typeface="黑体" pitchFamily="2" charset="-122"/>
              </a:rPr>
              <a:t>指数分布：</a:t>
            </a:r>
            <a:r>
              <a:rPr lang="zh-CN" altLang="en-US" sz="2800" b="1" dirty="0" smtClean="0">
                <a:solidFill>
                  <a:srgbClr val="FF0000"/>
                </a:solidFill>
                <a:ea typeface="黑体" pitchFamily="2" charset="-122"/>
              </a:rPr>
              <a:t>重要的质量特性分布（可靠性）</a:t>
            </a:r>
            <a:endParaRPr lang="en-US" altLang="zh-CN" sz="2800" b="1" dirty="0" smtClean="0">
              <a:solidFill>
                <a:srgbClr val="FF0000"/>
              </a:solidFill>
              <a:ea typeface="黑体" pitchFamily="2" charset="-122"/>
            </a:endParaRPr>
          </a:p>
          <a:p>
            <a:pPr>
              <a:spcBef>
                <a:spcPct val="50000"/>
              </a:spcBef>
            </a:pPr>
            <a:r>
              <a:rPr lang="zh-CN" altLang="en-US" sz="2800" b="1" dirty="0" smtClean="0">
                <a:ea typeface="黑体" pitchFamily="2" charset="-122"/>
              </a:rPr>
              <a:t>例子：</a:t>
            </a:r>
            <a:endParaRPr lang="en-US" altLang="zh-CN" sz="2800" b="1" dirty="0" smtClean="0">
              <a:ea typeface="黑体" pitchFamily="2" charset="-122"/>
            </a:endParaRPr>
          </a:p>
          <a:p>
            <a:pPr>
              <a:spcBef>
                <a:spcPct val="50000"/>
              </a:spcBef>
            </a:pPr>
            <a:r>
              <a:rPr lang="en-US" altLang="zh-CN" sz="2800" b="1" dirty="0" smtClean="0">
                <a:ea typeface="黑体" pitchFamily="2" charset="-122"/>
              </a:rPr>
              <a:t>1</a:t>
            </a:r>
            <a:r>
              <a:rPr lang="zh-CN" altLang="en-US" sz="2800" b="1" dirty="0" smtClean="0">
                <a:ea typeface="黑体" pitchFamily="2" charset="-122"/>
              </a:rPr>
              <a:t>）设备维修时间</a:t>
            </a:r>
            <a:endParaRPr lang="en-US" altLang="zh-CN" sz="2800" b="1" dirty="0" smtClean="0">
              <a:ea typeface="黑体" pitchFamily="2" charset="-122"/>
            </a:endParaRPr>
          </a:p>
          <a:p>
            <a:pPr>
              <a:spcBef>
                <a:spcPct val="50000"/>
              </a:spcBef>
            </a:pPr>
            <a:r>
              <a:rPr lang="en-US" altLang="zh-CN" sz="2800" b="1" dirty="0" smtClean="0">
                <a:ea typeface="黑体" pitchFamily="2" charset="-122"/>
              </a:rPr>
              <a:t>2</a:t>
            </a:r>
            <a:r>
              <a:rPr lang="zh-CN" altLang="en-US" sz="2800" b="1" dirty="0" smtClean="0">
                <a:ea typeface="黑体" pitchFamily="2" charset="-122"/>
              </a:rPr>
              <a:t>）排队等候服务时间</a:t>
            </a:r>
            <a:endParaRPr lang="en-US" altLang="zh-CN" sz="2800" b="1" dirty="0" smtClean="0">
              <a:ea typeface="黑体" pitchFamily="2" charset="-122"/>
            </a:endParaRPr>
          </a:p>
          <a:p>
            <a:pPr>
              <a:spcBef>
                <a:spcPct val="50000"/>
              </a:spcBef>
            </a:pPr>
            <a:r>
              <a:rPr lang="en-US" altLang="zh-CN" sz="2800" b="1" dirty="0" smtClean="0">
                <a:ea typeface="黑体" pitchFamily="2" charset="-122"/>
              </a:rPr>
              <a:t>3</a:t>
            </a:r>
            <a:r>
              <a:rPr lang="zh-CN" altLang="en-US" sz="2800" b="1" dirty="0" smtClean="0">
                <a:ea typeface="黑体" pitchFamily="2" charset="-122"/>
              </a:rPr>
              <a:t>）电子元器件寿命</a:t>
            </a:r>
            <a:endParaRPr lang="en-US" altLang="zh-CN" sz="2800" b="1" dirty="0" smtClean="0">
              <a:ea typeface="黑体" pitchFamily="2" charset="-122"/>
            </a:endParaRPr>
          </a:p>
          <a:p>
            <a:pPr>
              <a:spcBef>
                <a:spcPct val="50000"/>
              </a:spcBef>
            </a:pPr>
            <a:r>
              <a:rPr lang="en-US" altLang="zh-CN" sz="2800" b="1" dirty="0" smtClean="0">
                <a:ea typeface="黑体" pitchFamily="2" charset="-122"/>
              </a:rPr>
              <a:t>4</a:t>
            </a:r>
            <a:r>
              <a:rPr lang="zh-CN" altLang="en-US" sz="2800" b="1" dirty="0" smtClean="0">
                <a:ea typeface="黑体" pitchFamily="2" charset="-122"/>
              </a:rPr>
              <a:t>）一次通话时间</a:t>
            </a:r>
            <a:endParaRPr lang="zh-CN" altLang="en-US" sz="2800" b="1" dirty="0">
              <a:ea typeface="黑体" pitchFamily="2" charset="-122"/>
            </a:endParaRPr>
          </a:p>
        </p:txBody>
      </p:sp>
      <p:cxnSp>
        <p:nvCxnSpPr>
          <p:cNvPr id="3" name="直接箭头连接符 2"/>
          <p:cNvCxnSpPr/>
          <p:nvPr/>
        </p:nvCxnSpPr>
        <p:spPr bwMode="auto">
          <a:xfrm flipV="1">
            <a:off x="4427984" y="3933056"/>
            <a:ext cx="0" cy="21602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 name="直接箭头连接符 4"/>
          <p:cNvCxnSpPr/>
          <p:nvPr/>
        </p:nvCxnSpPr>
        <p:spPr bwMode="auto">
          <a:xfrm flipV="1">
            <a:off x="4427984" y="6021288"/>
            <a:ext cx="3744416" cy="7200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8" name="任意多边形 7"/>
          <p:cNvSpPr/>
          <p:nvPr/>
        </p:nvSpPr>
        <p:spPr bwMode="auto">
          <a:xfrm>
            <a:off x="4432300" y="4368800"/>
            <a:ext cx="2882900" cy="1676400"/>
          </a:xfrm>
          <a:custGeom>
            <a:avLst/>
            <a:gdLst>
              <a:gd name="connsiteX0" fmla="*/ 0 w 2882900"/>
              <a:gd name="connsiteY0" fmla="*/ 0 h 1676400"/>
              <a:gd name="connsiteX1" fmla="*/ 457200 w 2882900"/>
              <a:gd name="connsiteY1" fmla="*/ 596900 h 1676400"/>
              <a:gd name="connsiteX2" fmla="*/ 1485900 w 2882900"/>
              <a:gd name="connsiteY2" fmla="*/ 1308100 h 1676400"/>
              <a:gd name="connsiteX3" fmla="*/ 2882900 w 2882900"/>
              <a:gd name="connsiteY3" fmla="*/ 1676400 h 1676400"/>
              <a:gd name="connsiteX4" fmla="*/ 2882900 w 2882900"/>
              <a:gd name="connsiteY4" fmla="*/ 167640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2900" h="1676400">
                <a:moveTo>
                  <a:pt x="0" y="0"/>
                </a:moveTo>
                <a:cubicBezTo>
                  <a:pt x="104775" y="189441"/>
                  <a:pt x="209550" y="378883"/>
                  <a:pt x="457200" y="596900"/>
                </a:cubicBezTo>
                <a:cubicBezTo>
                  <a:pt x="704850" y="814917"/>
                  <a:pt x="1081617" y="1128183"/>
                  <a:pt x="1485900" y="1308100"/>
                </a:cubicBezTo>
                <a:cubicBezTo>
                  <a:pt x="1890183" y="1488017"/>
                  <a:pt x="2882900" y="1676400"/>
                  <a:pt x="2882900" y="1676400"/>
                </a:cubicBezTo>
                <a:lnTo>
                  <a:pt x="2882900" y="1676400"/>
                </a:ln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0" name="直接连接符 9"/>
          <p:cNvCxnSpPr>
            <a:stCxn id="8" idx="1"/>
          </p:cNvCxnSpPr>
          <p:nvPr/>
        </p:nvCxnSpPr>
        <p:spPr bwMode="auto">
          <a:xfrm>
            <a:off x="4889500" y="4965700"/>
            <a:ext cx="42540" cy="11275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直接连接符 11"/>
          <p:cNvCxnSpPr/>
          <p:nvPr/>
        </p:nvCxnSpPr>
        <p:spPr bwMode="auto">
          <a:xfrm>
            <a:off x="5652120" y="5529498"/>
            <a:ext cx="0" cy="527794"/>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16" name="对象 15"/>
          <p:cNvGraphicFramePr>
            <a:graphicFrameLocks noChangeAspect="1"/>
          </p:cNvGraphicFramePr>
          <p:nvPr>
            <p:extLst>
              <p:ext uri="{D42A27DB-BD31-4B8C-83A1-F6EECF244321}">
                <p14:modId xmlns:p14="http://schemas.microsoft.com/office/powerpoint/2010/main" val="1673924041"/>
              </p:ext>
            </p:extLst>
          </p:nvPr>
        </p:nvGraphicFramePr>
        <p:xfrm>
          <a:off x="4716016" y="4144168"/>
          <a:ext cx="766762" cy="449263"/>
        </p:xfrm>
        <a:graphic>
          <a:graphicData uri="http://schemas.openxmlformats.org/presentationml/2006/ole">
            <mc:AlternateContent xmlns:mc="http://schemas.openxmlformats.org/markup-compatibility/2006">
              <mc:Choice xmlns:v="urn:schemas-microsoft-com:vml" Requires="v">
                <p:oleObj spid="_x0000_s272507" name="Equation" r:id="rId4" imgW="330120" imgH="203040" progId="Equation.DSMT4">
                  <p:embed/>
                </p:oleObj>
              </mc:Choice>
              <mc:Fallback>
                <p:oleObj name="Equation" r:id="rId4" imgW="330120" imgH="203040" progId="Equation.DSMT4">
                  <p:embed/>
                  <p:pic>
                    <p:nvPicPr>
                      <p:cNvPr id="0" name="Object 4"/>
                      <p:cNvPicPr>
                        <a:picLocks noChangeAspect="1" noChangeArrowheads="1"/>
                      </p:cNvPicPr>
                      <p:nvPr/>
                    </p:nvPicPr>
                    <p:blipFill>
                      <a:blip r:embed="rId5"/>
                      <a:srcRect/>
                      <a:stretch>
                        <a:fillRect/>
                      </a:stretch>
                    </p:blipFill>
                    <p:spPr bwMode="auto">
                      <a:xfrm>
                        <a:off x="4716016" y="4144168"/>
                        <a:ext cx="766762"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4107045011"/>
              </p:ext>
            </p:extLst>
          </p:nvPr>
        </p:nvGraphicFramePr>
        <p:xfrm>
          <a:off x="5652120" y="6237312"/>
          <a:ext cx="221629" cy="431734"/>
        </p:xfrm>
        <a:graphic>
          <a:graphicData uri="http://schemas.openxmlformats.org/presentationml/2006/ole">
            <mc:AlternateContent xmlns:mc="http://schemas.openxmlformats.org/markup-compatibility/2006">
              <mc:Choice xmlns:v="urn:schemas-microsoft-com:vml" Requires="v">
                <p:oleObj spid="_x0000_s272508" name="Equation" r:id="rId6" imgW="126720" imgH="177480" progId="Equation.DSMT4">
                  <p:embed/>
                </p:oleObj>
              </mc:Choice>
              <mc:Fallback>
                <p:oleObj name="Equation" r:id="rId6" imgW="126720" imgH="177480" progId="Equation.DSMT4">
                  <p:embed/>
                  <p:pic>
                    <p:nvPicPr>
                      <p:cNvPr id="0" name="对象 15"/>
                      <p:cNvPicPr>
                        <a:picLocks noChangeAspect="1" noChangeArrowheads="1"/>
                      </p:cNvPicPr>
                      <p:nvPr/>
                    </p:nvPicPr>
                    <p:blipFill>
                      <a:blip r:embed="rId7"/>
                      <a:srcRect/>
                      <a:stretch>
                        <a:fillRect/>
                      </a:stretch>
                    </p:blipFill>
                    <p:spPr bwMode="auto">
                      <a:xfrm>
                        <a:off x="5652120" y="6237312"/>
                        <a:ext cx="221629" cy="431734"/>
                      </a:xfrm>
                      <a:prstGeom prst="rect">
                        <a:avLst/>
                      </a:prstGeom>
                      <a:noFill/>
                      <a:ln>
                        <a:noFill/>
                      </a:ln>
                      <a:effec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536135320"/>
              </p:ext>
            </p:extLst>
          </p:nvPr>
        </p:nvGraphicFramePr>
        <p:xfrm>
          <a:off x="3995936" y="4171950"/>
          <a:ext cx="323850" cy="393700"/>
        </p:xfrm>
        <a:graphic>
          <a:graphicData uri="http://schemas.openxmlformats.org/presentationml/2006/ole">
            <mc:AlternateContent xmlns:mc="http://schemas.openxmlformats.org/markup-compatibility/2006">
              <mc:Choice xmlns:v="urn:schemas-microsoft-com:vml" Requires="v">
                <p:oleObj spid="_x0000_s272509" name="Equation" r:id="rId8" imgW="139680" imgH="177480" progId="Equation.DSMT4">
                  <p:embed/>
                </p:oleObj>
              </mc:Choice>
              <mc:Fallback>
                <p:oleObj name="Equation" r:id="rId8" imgW="139680" imgH="177480" progId="Equation.DSMT4">
                  <p:embed/>
                  <p:pic>
                    <p:nvPicPr>
                      <p:cNvPr id="0" name="对象 15"/>
                      <p:cNvPicPr>
                        <a:picLocks noChangeAspect="1" noChangeArrowheads="1"/>
                      </p:cNvPicPr>
                      <p:nvPr/>
                    </p:nvPicPr>
                    <p:blipFill>
                      <a:blip r:embed="rId9"/>
                      <a:srcRect/>
                      <a:stretch>
                        <a:fillRect/>
                      </a:stretch>
                    </p:blipFill>
                    <p:spPr bwMode="auto">
                      <a:xfrm>
                        <a:off x="3995936" y="4171950"/>
                        <a:ext cx="3238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308172557"/>
              </p:ext>
            </p:extLst>
          </p:nvPr>
        </p:nvGraphicFramePr>
        <p:xfrm>
          <a:off x="8077051" y="6093296"/>
          <a:ext cx="766762" cy="449262"/>
        </p:xfrm>
        <a:graphic>
          <a:graphicData uri="http://schemas.openxmlformats.org/presentationml/2006/ole">
            <mc:AlternateContent xmlns:mc="http://schemas.openxmlformats.org/markup-compatibility/2006">
              <mc:Choice xmlns:v="urn:schemas-microsoft-com:vml" Requires="v">
                <p:oleObj spid="_x0000_s272510" name="Equation" r:id="rId10" imgW="330120" imgH="203040" progId="Equation.DSMT4">
                  <p:embed/>
                </p:oleObj>
              </mc:Choice>
              <mc:Fallback>
                <p:oleObj name="Equation" r:id="rId10" imgW="330120" imgH="203040" progId="Equation.DSMT4">
                  <p:embed/>
                  <p:pic>
                    <p:nvPicPr>
                      <p:cNvPr id="0" name="对象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7051" y="6093296"/>
                        <a:ext cx="766762" cy="44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650624027"/>
              </p:ext>
            </p:extLst>
          </p:nvPr>
        </p:nvGraphicFramePr>
        <p:xfrm>
          <a:off x="3995936" y="6054588"/>
          <a:ext cx="295275" cy="392113"/>
        </p:xfrm>
        <a:graphic>
          <a:graphicData uri="http://schemas.openxmlformats.org/presentationml/2006/ole">
            <mc:AlternateContent xmlns:mc="http://schemas.openxmlformats.org/markup-compatibility/2006">
              <mc:Choice xmlns:v="urn:schemas-microsoft-com:vml" Requires="v">
                <p:oleObj spid="_x0000_s272511" name="Equation" r:id="rId12" imgW="126720" imgH="177480" progId="Equation.DSMT4">
                  <p:embed/>
                </p:oleObj>
              </mc:Choice>
              <mc:Fallback>
                <p:oleObj name="Equation" r:id="rId12" imgW="126720" imgH="177480" progId="Equation.DSMT4">
                  <p:embed/>
                  <p:pic>
                    <p:nvPicPr>
                      <p:cNvPr id="0" name="对象 15"/>
                      <p:cNvPicPr>
                        <a:picLocks noChangeAspect="1" noChangeArrowheads="1"/>
                      </p:cNvPicPr>
                      <p:nvPr/>
                    </p:nvPicPr>
                    <p:blipFill>
                      <a:blip r:embed="rId13"/>
                      <a:srcRect/>
                      <a:stretch>
                        <a:fillRect/>
                      </a:stretch>
                    </p:blipFill>
                    <p:spPr bwMode="auto">
                      <a:xfrm>
                        <a:off x="3995936" y="6054588"/>
                        <a:ext cx="295275" cy="39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477618887"/>
              </p:ext>
            </p:extLst>
          </p:nvPr>
        </p:nvGraphicFramePr>
        <p:xfrm>
          <a:off x="4808538" y="6307138"/>
          <a:ext cx="295275" cy="309562"/>
        </p:xfrm>
        <a:graphic>
          <a:graphicData uri="http://schemas.openxmlformats.org/presentationml/2006/ole">
            <mc:AlternateContent xmlns:mc="http://schemas.openxmlformats.org/markup-compatibility/2006">
              <mc:Choice xmlns:v="urn:schemas-microsoft-com:vml" Requires="v">
                <p:oleObj spid="_x0000_s272512" name="Equation" r:id="rId14" imgW="126720" imgH="139680" progId="Equation.DSMT4">
                  <p:embed/>
                </p:oleObj>
              </mc:Choice>
              <mc:Fallback>
                <p:oleObj name="Equation" r:id="rId14" imgW="126720" imgH="139680" progId="Equation.DSMT4">
                  <p:embed/>
                  <p:pic>
                    <p:nvPicPr>
                      <p:cNvPr id="0" name="对象 15"/>
                      <p:cNvPicPr>
                        <a:picLocks noChangeAspect="1" noChangeArrowheads="1"/>
                      </p:cNvPicPr>
                      <p:nvPr/>
                    </p:nvPicPr>
                    <p:blipFill>
                      <a:blip r:embed="rId15"/>
                      <a:srcRect/>
                      <a:stretch>
                        <a:fillRect/>
                      </a:stretch>
                    </p:blipFill>
                    <p:spPr bwMode="auto">
                      <a:xfrm>
                        <a:off x="4808538" y="6307138"/>
                        <a:ext cx="295275"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359581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5F15BAAC-5C21-4FC3-BB40-A7A9FCB71DA7}" type="datetime1">
              <a:rPr lang="zh-CN" altLang="en-US" sz="1400" smtClean="0"/>
              <a:pPr eaLnBrk="1" hangingPunct="1"/>
              <a:t>2016/3/16</a:t>
            </a:fld>
            <a:endParaRPr lang="en-US" altLang="zh-CN" sz="1400" smtClean="0"/>
          </a:p>
        </p:txBody>
      </p:sp>
      <p:sp>
        <p:nvSpPr>
          <p:cNvPr id="38918" name="页脚占位符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400" smtClean="0"/>
              <a:t>中级概率2</a:t>
            </a:r>
          </a:p>
        </p:txBody>
      </p:sp>
      <p:sp>
        <p:nvSpPr>
          <p:cNvPr id="38919"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0AAB7917-CEAB-49D3-AE8A-C881C4EF5BD2}" type="slidenum">
              <a:rPr lang="en-US" altLang="zh-CN" sz="1400" smtClean="0"/>
              <a:pPr eaLnBrk="1" hangingPunct="1"/>
              <a:t>81</a:t>
            </a:fld>
            <a:endParaRPr lang="en-US" altLang="zh-CN" sz="1400" smtClean="0"/>
          </a:p>
        </p:txBody>
      </p:sp>
      <p:sp>
        <p:nvSpPr>
          <p:cNvPr id="38921" name="Rectangle 3"/>
          <p:cNvSpPr>
            <a:spLocks noGrp="1" noChangeArrowheads="1"/>
          </p:cNvSpPr>
          <p:nvPr>
            <p:ph type="body" sz="half" idx="1"/>
          </p:nvPr>
        </p:nvSpPr>
        <p:spPr>
          <a:xfrm>
            <a:off x="251520" y="260648"/>
            <a:ext cx="8713788" cy="5835650"/>
          </a:xfrm>
        </p:spPr>
        <p:txBody>
          <a:bodyPr/>
          <a:lstStyle/>
          <a:p>
            <a:pPr eaLnBrk="1" hangingPunct="1">
              <a:lnSpc>
                <a:spcPct val="200000"/>
              </a:lnSpc>
              <a:buFontTx/>
              <a:buNone/>
            </a:pPr>
            <a:r>
              <a:rPr lang="en-US" altLang="zh-CN" sz="2400" b="1" dirty="0" smtClean="0">
                <a:latin typeface="黑体" pitchFamily="49" charset="-122"/>
                <a:ea typeface="黑体" pitchFamily="49" charset="-122"/>
              </a:rPr>
              <a:t>4.1  </a:t>
            </a:r>
            <a:r>
              <a:rPr lang="zh-CN" altLang="en-US" sz="2400" b="1" dirty="0" smtClean="0">
                <a:latin typeface="黑体" pitchFamily="49" charset="-122"/>
                <a:ea typeface="黑体" pitchFamily="49" charset="-122"/>
              </a:rPr>
              <a:t>指数分布的记法 </a:t>
            </a:r>
          </a:p>
          <a:p>
            <a:pPr eaLnBrk="1" hangingPunct="1">
              <a:lnSpc>
                <a:spcPct val="200000"/>
              </a:lnSpc>
              <a:buFontTx/>
              <a:buNone/>
            </a:pPr>
            <a:r>
              <a:rPr lang="en-US" altLang="zh-CN" sz="2400" b="1" dirty="0" smtClean="0">
                <a:latin typeface="黑体" pitchFamily="49" charset="-122"/>
                <a:ea typeface="黑体" pitchFamily="49" charset="-122"/>
              </a:rPr>
              <a:t>4.2  </a:t>
            </a:r>
            <a:r>
              <a:rPr lang="zh-CN" altLang="en-US" sz="2400" b="1" dirty="0" smtClean="0">
                <a:latin typeface="黑体" pitchFamily="49" charset="-122"/>
                <a:ea typeface="黑体" pitchFamily="49" charset="-122"/>
              </a:rPr>
              <a:t>指数分布的分布函数</a:t>
            </a:r>
          </a:p>
          <a:p>
            <a:pPr eaLnBrk="1" hangingPunct="1">
              <a:lnSpc>
                <a:spcPct val="200000"/>
              </a:lnSpc>
              <a:buFontTx/>
              <a:buNone/>
            </a:pPr>
            <a:r>
              <a:rPr lang="en-US" altLang="zh-CN" sz="2400" b="1" dirty="0" smtClean="0">
                <a:latin typeface="黑体" pitchFamily="49" charset="-122"/>
                <a:ea typeface="黑体" pitchFamily="49" charset="-122"/>
              </a:rPr>
              <a:t>4.2  </a:t>
            </a:r>
            <a:r>
              <a:rPr lang="zh-CN" altLang="en-US" sz="2400" b="1" dirty="0" smtClean="0">
                <a:latin typeface="黑体" pitchFamily="49" charset="-122"/>
                <a:ea typeface="黑体" pitchFamily="49" charset="-122"/>
              </a:rPr>
              <a:t>指数分布的密度函数</a:t>
            </a:r>
          </a:p>
          <a:p>
            <a:pPr eaLnBrk="1" hangingPunct="1">
              <a:lnSpc>
                <a:spcPct val="150000"/>
              </a:lnSpc>
              <a:buFontTx/>
              <a:buNone/>
            </a:pPr>
            <a:endParaRPr lang="zh-CN" altLang="en-US" sz="2400" b="1" dirty="0" smtClean="0"/>
          </a:p>
          <a:p>
            <a:pPr eaLnBrk="1" hangingPunct="1">
              <a:lnSpc>
                <a:spcPct val="150000"/>
              </a:lnSpc>
              <a:buFontTx/>
              <a:buNone/>
            </a:pPr>
            <a:endParaRPr lang="zh-CN" altLang="en-US" sz="2400" b="1" dirty="0" smtClean="0"/>
          </a:p>
          <a:p>
            <a:pPr eaLnBrk="1" hangingPunct="1">
              <a:lnSpc>
                <a:spcPct val="150000"/>
              </a:lnSpc>
              <a:buFontTx/>
              <a:buNone/>
            </a:pPr>
            <a:endParaRPr lang="zh-CN" altLang="en-US" sz="2400" b="1" dirty="0" smtClean="0"/>
          </a:p>
          <a:p>
            <a:pPr eaLnBrk="1" hangingPunct="1">
              <a:lnSpc>
                <a:spcPct val="150000"/>
              </a:lnSpc>
              <a:buFontTx/>
              <a:buNone/>
            </a:pPr>
            <a:endParaRPr lang="zh-CN" altLang="en-US" sz="2400" b="1" dirty="0" smtClean="0"/>
          </a:p>
          <a:p>
            <a:pPr eaLnBrk="1" hangingPunct="1">
              <a:buFontTx/>
              <a:buNone/>
            </a:pPr>
            <a:endParaRPr lang="en-US" altLang="zh-CN" sz="2400" dirty="0" smtClean="0"/>
          </a:p>
        </p:txBody>
      </p:sp>
      <p:graphicFrame>
        <p:nvGraphicFramePr>
          <p:cNvPr id="38914" name="Object 4"/>
          <p:cNvGraphicFramePr>
            <a:graphicFrameLocks noGrp="1" noChangeAspect="1"/>
          </p:cNvGraphicFramePr>
          <p:nvPr>
            <p:ph sz="quarter" idx="2"/>
            <p:extLst>
              <p:ext uri="{D42A27DB-BD31-4B8C-83A1-F6EECF244321}">
                <p14:modId xmlns:p14="http://schemas.microsoft.com/office/powerpoint/2010/main" val="634723957"/>
              </p:ext>
            </p:extLst>
          </p:nvPr>
        </p:nvGraphicFramePr>
        <p:xfrm>
          <a:off x="3851920" y="620688"/>
          <a:ext cx="1800225" cy="449263"/>
        </p:xfrm>
        <a:graphic>
          <a:graphicData uri="http://schemas.openxmlformats.org/presentationml/2006/ole">
            <mc:AlternateContent xmlns:mc="http://schemas.openxmlformats.org/markup-compatibility/2006">
              <mc:Choice xmlns:v="urn:schemas-microsoft-com:vml" Requires="v">
                <p:oleObj spid="_x0000_s270402" name="Equation" r:id="rId3" imgW="774360" imgH="203040" progId="Equation.DSMT4">
                  <p:embed/>
                </p:oleObj>
              </mc:Choice>
              <mc:Fallback>
                <p:oleObj name="Equation" r:id="rId3" imgW="774360" imgH="203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620688"/>
                        <a:ext cx="1800225"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5" name="Object 7"/>
          <p:cNvGraphicFramePr>
            <a:graphicFrameLocks noGrp="1" noChangeAspect="1"/>
          </p:cNvGraphicFramePr>
          <p:nvPr>
            <p:ph sz="quarter" idx="3"/>
          </p:nvPr>
        </p:nvGraphicFramePr>
        <p:xfrm>
          <a:off x="1403350" y="2708275"/>
          <a:ext cx="5184775" cy="2016125"/>
        </p:xfrm>
        <a:graphic>
          <a:graphicData uri="http://schemas.openxmlformats.org/presentationml/2006/ole">
            <mc:AlternateContent xmlns:mc="http://schemas.openxmlformats.org/markup-compatibility/2006">
              <mc:Choice xmlns:v="urn:schemas-microsoft-com:vml" Requires="v">
                <p:oleObj spid="_x0000_s270403" name="Equation" r:id="rId5" imgW="1257120" imgH="736560" progId="Equation.DSMT4">
                  <p:embed/>
                </p:oleObj>
              </mc:Choice>
              <mc:Fallback>
                <p:oleObj name="Equation" r:id="rId5" imgW="1257120" imgH="7365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2708275"/>
                        <a:ext cx="5184775"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6" name="Object 10"/>
          <p:cNvGraphicFramePr>
            <a:graphicFrameLocks noChangeAspect="1"/>
          </p:cNvGraphicFramePr>
          <p:nvPr>
            <p:extLst>
              <p:ext uri="{D42A27DB-BD31-4B8C-83A1-F6EECF244321}">
                <p14:modId xmlns:p14="http://schemas.microsoft.com/office/powerpoint/2010/main" val="1116969545"/>
              </p:ext>
            </p:extLst>
          </p:nvPr>
        </p:nvGraphicFramePr>
        <p:xfrm>
          <a:off x="4427984" y="1340768"/>
          <a:ext cx="2982913" cy="647700"/>
        </p:xfrm>
        <a:graphic>
          <a:graphicData uri="http://schemas.openxmlformats.org/presentationml/2006/ole">
            <mc:AlternateContent xmlns:mc="http://schemas.openxmlformats.org/markup-compatibility/2006">
              <mc:Choice xmlns:v="urn:schemas-microsoft-com:vml" Requires="v">
                <p:oleObj spid="_x0000_s270404" name="Equation" r:id="rId7" imgW="1002960" imgH="228600" progId="Equation.DSMT4">
                  <p:embed/>
                </p:oleObj>
              </mc:Choice>
              <mc:Fallback>
                <p:oleObj name="Equation" r:id="rId7" imgW="100296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7984" y="1340768"/>
                        <a:ext cx="2982913"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7831470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FE85D4C2-7EDE-4B87-B383-AC187B3DB366}" type="datetime1">
              <a:rPr lang="zh-CN" altLang="en-US" sz="1400" smtClean="0"/>
              <a:pPr eaLnBrk="1" hangingPunct="1"/>
              <a:t>2016/3/16</a:t>
            </a:fld>
            <a:endParaRPr lang="en-US" altLang="zh-CN" sz="1400" smtClean="0"/>
          </a:p>
        </p:txBody>
      </p:sp>
      <p:sp>
        <p:nvSpPr>
          <p:cNvPr id="40964" name="页脚占位符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400" smtClean="0"/>
              <a:t>中级概率2</a:t>
            </a:r>
          </a:p>
        </p:txBody>
      </p:sp>
      <p:sp>
        <p:nvSpPr>
          <p:cNvPr id="40965"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5CDBFECC-7A32-42D9-A629-6F921C7A8832}" type="slidenum">
              <a:rPr lang="en-US" altLang="zh-CN" sz="1400" smtClean="0"/>
              <a:pPr eaLnBrk="1" hangingPunct="1"/>
              <a:t>82</a:t>
            </a:fld>
            <a:endParaRPr lang="en-US" altLang="zh-CN" sz="1400" smtClean="0"/>
          </a:p>
        </p:txBody>
      </p:sp>
      <p:sp>
        <p:nvSpPr>
          <p:cNvPr id="40967" name="Rectangle 3"/>
          <p:cNvSpPr>
            <a:spLocks noGrp="1" noChangeArrowheads="1"/>
          </p:cNvSpPr>
          <p:nvPr>
            <p:ph type="body" sz="half" idx="1"/>
          </p:nvPr>
        </p:nvSpPr>
        <p:spPr>
          <a:xfrm>
            <a:off x="395288" y="404813"/>
            <a:ext cx="8569325" cy="5691187"/>
          </a:xfrm>
        </p:spPr>
        <p:txBody>
          <a:bodyPr/>
          <a:lstStyle/>
          <a:p>
            <a:pPr eaLnBrk="1" hangingPunct="1">
              <a:buFontTx/>
              <a:buNone/>
            </a:pPr>
            <a:r>
              <a:rPr lang="en-US" altLang="zh-CN" sz="2400" b="1" dirty="0" smtClean="0"/>
              <a:t>4.5   </a:t>
            </a:r>
            <a:r>
              <a:rPr lang="zh-CN" altLang="en-US" sz="2400" b="1" dirty="0" smtClean="0"/>
              <a:t>指数分布的均值、方差与标准差   </a:t>
            </a:r>
          </a:p>
          <a:p>
            <a:pPr eaLnBrk="1" hangingPunct="1">
              <a:buFontTx/>
              <a:buNone/>
            </a:pPr>
            <a:endParaRPr lang="en-US" altLang="zh-CN" sz="2800" b="1" dirty="0" smtClean="0"/>
          </a:p>
        </p:txBody>
      </p:sp>
      <p:graphicFrame>
        <p:nvGraphicFramePr>
          <p:cNvPr id="40962" name="Object 4"/>
          <p:cNvGraphicFramePr>
            <a:graphicFrameLocks noGrp="1" noChangeAspect="1"/>
          </p:cNvGraphicFramePr>
          <p:nvPr>
            <p:ph sz="quarter" idx="2"/>
          </p:nvPr>
        </p:nvGraphicFramePr>
        <p:xfrm>
          <a:off x="1547813" y="1196975"/>
          <a:ext cx="2274887" cy="3168650"/>
        </p:xfrm>
        <a:graphic>
          <a:graphicData uri="http://schemas.openxmlformats.org/presentationml/2006/ole">
            <mc:AlternateContent xmlns:mc="http://schemas.openxmlformats.org/markup-compatibility/2006">
              <mc:Choice xmlns:v="urn:schemas-microsoft-com:vml" Requires="v">
                <p:oleObj spid="_x0000_s271381" name="Equation" r:id="rId3" imgW="838080" imgH="1218960" progId="Equation.DSMT4">
                  <p:embed/>
                </p:oleObj>
              </mc:Choice>
              <mc:Fallback>
                <p:oleObj name="Equation" r:id="rId3" imgW="838080" imgH="121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196975"/>
                        <a:ext cx="2274887"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1859059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609600" y="152400"/>
            <a:ext cx="49530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（三）其他连续分布</a:t>
            </a:r>
          </a:p>
        </p:txBody>
      </p:sp>
      <p:sp>
        <p:nvSpPr>
          <p:cNvPr id="59395" name="Text Box 3"/>
          <p:cNvSpPr txBox="1">
            <a:spLocks noChangeArrowheads="1"/>
          </p:cNvSpPr>
          <p:nvPr/>
        </p:nvSpPr>
        <p:spPr bwMode="auto">
          <a:xfrm>
            <a:off x="1295400" y="776288"/>
            <a:ext cx="57912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均匀分布</a:t>
            </a:r>
          </a:p>
        </p:txBody>
      </p:sp>
      <p:sp>
        <p:nvSpPr>
          <p:cNvPr id="59396" name="Text Box 4"/>
          <p:cNvSpPr txBox="1">
            <a:spLocks noChangeArrowheads="1"/>
          </p:cNvSpPr>
          <p:nvPr/>
        </p:nvSpPr>
        <p:spPr bwMode="auto">
          <a:xfrm>
            <a:off x="838200" y="1309688"/>
            <a:ext cx="78486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zh-CN" altLang="en-US" sz="2800" b="1">
                <a:ea typeface="黑体" pitchFamily="2" charset="-122"/>
              </a:rPr>
              <a:t>在区间（</a:t>
            </a:r>
            <a:r>
              <a:rPr lang="en-US" altLang="zh-CN" sz="2800" b="1">
                <a:ea typeface="黑体" pitchFamily="2" charset="-122"/>
              </a:rPr>
              <a:t>a</a:t>
            </a:r>
            <a:r>
              <a:rPr lang="zh-CN" altLang="en-US" sz="2800" b="1">
                <a:ea typeface="黑体" pitchFamily="2" charset="-122"/>
              </a:rPr>
              <a:t>，</a:t>
            </a:r>
            <a:r>
              <a:rPr lang="en-US" altLang="zh-CN" sz="2800" b="1">
                <a:ea typeface="黑体" pitchFamily="2" charset="-122"/>
              </a:rPr>
              <a:t>b</a:t>
            </a:r>
            <a:r>
              <a:rPr lang="zh-CN" altLang="en-US" sz="2800" b="1">
                <a:ea typeface="黑体" pitchFamily="2" charset="-122"/>
              </a:rPr>
              <a:t>）上的均匀分布，记</a:t>
            </a:r>
            <a:r>
              <a:rPr lang="en-US" altLang="zh-CN" sz="2800" b="1">
                <a:ea typeface="黑体" pitchFamily="2" charset="-122"/>
              </a:rPr>
              <a:t>U</a:t>
            </a:r>
            <a:r>
              <a:rPr lang="zh-CN" altLang="en-US" sz="2800" b="1">
                <a:ea typeface="黑体" pitchFamily="2" charset="-122"/>
              </a:rPr>
              <a:t>（</a:t>
            </a:r>
            <a:r>
              <a:rPr lang="en-US" altLang="zh-CN" sz="2800" b="1">
                <a:ea typeface="黑体" pitchFamily="2" charset="-122"/>
              </a:rPr>
              <a:t>a</a:t>
            </a:r>
            <a:r>
              <a:rPr lang="zh-CN" altLang="en-US" sz="2800" b="1">
                <a:ea typeface="黑体" pitchFamily="2" charset="-122"/>
              </a:rPr>
              <a:t>、</a:t>
            </a:r>
            <a:r>
              <a:rPr lang="en-US" altLang="zh-CN" sz="2800" b="1">
                <a:ea typeface="黑体" pitchFamily="2" charset="-122"/>
              </a:rPr>
              <a:t>b</a:t>
            </a:r>
            <a:r>
              <a:rPr lang="zh-CN" altLang="en-US" sz="2800" b="1">
                <a:ea typeface="黑体" pitchFamily="2" charset="-122"/>
              </a:rPr>
              <a:t>）</a:t>
            </a:r>
          </a:p>
        </p:txBody>
      </p:sp>
      <p:grpSp>
        <p:nvGrpSpPr>
          <p:cNvPr id="59408" name="Group 16"/>
          <p:cNvGrpSpPr>
            <a:grpSpLocks/>
          </p:cNvGrpSpPr>
          <p:nvPr/>
        </p:nvGrpSpPr>
        <p:grpSpPr bwMode="auto">
          <a:xfrm>
            <a:off x="2060575" y="1905000"/>
            <a:ext cx="6550025" cy="1752600"/>
            <a:chOff x="722" y="1632"/>
            <a:chExt cx="4126" cy="1104"/>
          </a:xfrm>
        </p:grpSpPr>
        <p:sp>
          <p:nvSpPr>
            <p:cNvPr id="59398" name="Text Box 6"/>
            <p:cNvSpPr txBox="1">
              <a:spLocks noChangeArrowheads="1"/>
            </p:cNvSpPr>
            <p:nvPr/>
          </p:nvSpPr>
          <p:spPr bwMode="auto">
            <a:xfrm>
              <a:off x="722" y="1944"/>
              <a:ext cx="753" cy="316"/>
            </a:xfrm>
            <a:prstGeom prst="rect">
              <a:avLst/>
            </a:prstGeom>
            <a:noFill/>
            <a:ln w="9525">
              <a:noFill/>
              <a:miter lim="800000"/>
              <a:headEnd/>
              <a:tailEnd/>
            </a:ln>
          </p:spPr>
          <p:txBody>
            <a:bodyPr/>
            <a:lstStyle/>
            <a:p>
              <a:pPr algn="just"/>
              <a:endParaRPr lang="zh-CN" altLang="zh-CN" sz="1000"/>
            </a:p>
          </p:txBody>
        </p:sp>
        <p:sp>
          <p:nvSpPr>
            <p:cNvPr id="59399" name="AutoShape 7"/>
            <p:cNvSpPr>
              <a:spLocks/>
            </p:cNvSpPr>
            <p:nvPr/>
          </p:nvSpPr>
          <p:spPr bwMode="auto">
            <a:xfrm>
              <a:off x="1419" y="1824"/>
              <a:ext cx="84" cy="686"/>
            </a:xfrm>
            <a:prstGeom prst="leftBrace">
              <a:avLst>
                <a:gd name="adj1" fmla="val 68056"/>
                <a:gd name="adj2" fmla="val 50000"/>
              </a:avLst>
            </a:prstGeom>
            <a:noFill/>
            <a:ln w="28575">
              <a:solidFill>
                <a:srgbClr val="000000"/>
              </a:solidFill>
              <a:round/>
              <a:headEnd/>
              <a:tailEnd/>
            </a:ln>
          </p:spPr>
          <p:txBody>
            <a:bodyPr/>
            <a:lstStyle/>
            <a:p>
              <a:endParaRPr lang="zh-CN" altLang="en-US"/>
            </a:p>
          </p:txBody>
        </p:sp>
        <p:sp>
          <p:nvSpPr>
            <p:cNvPr id="59400" name="Text Box 8"/>
            <p:cNvSpPr txBox="1">
              <a:spLocks noChangeArrowheads="1"/>
            </p:cNvSpPr>
            <p:nvPr/>
          </p:nvSpPr>
          <p:spPr bwMode="auto">
            <a:xfrm>
              <a:off x="1428" y="1687"/>
              <a:ext cx="642" cy="548"/>
            </a:xfrm>
            <a:prstGeom prst="rect">
              <a:avLst/>
            </a:prstGeom>
            <a:noFill/>
            <a:ln w="9525">
              <a:noFill/>
              <a:miter lim="800000"/>
              <a:headEnd/>
              <a:tailEnd/>
            </a:ln>
          </p:spPr>
          <p:txBody>
            <a:bodyPr/>
            <a:lstStyle/>
            <a:p>
              <a:pPr algn="just"/>
              <a:endParaRPr lang="zh-CN" altLang="zh-CN" sz="1000"/>
            </a:p>
          </p:txBody>
        </p:sp>
        <p:sp>
          <p:nvSpPr>
            <p:cNvPr id="59401" name="Text Box 9"/>
            <p:cNvSpPr txBox="1">
              <a:spLocks noChangeArrowheads="1"/>
            </p:cNvSpPr>
            <p:nvPr/>
          </p:nvSpPr>
          <p:spPr bwMode="auto">
            <a:xfrm>
              <a:off x="1632" y="2362"/>
              <a:ext cx="294" cy="374"/>
            </a:xfrm>
            <a:prstGeom prst="rect">
              <a:avLst/>
            </a:prstGeom>
            <a:noFill/>
            <a:ln w="9525">
              <a:noFill/>
              <a:miter lim="800000"/>
              <a:headEnd/>
              <a:tailEnd/>
            </a:ln>
          </p:spPr>
          <p:txBody>
            <a:bodyPr/>
            <a:lstStyle/>
            <a:p>
              <a:pPr algn="just"/>
              <a:r>
                <a:rPr lang="en-US" altLang="zh-CN" sz="2200" b="1"/>
                <a:t>0</a:t>
              </a:r>
            </a:p>
          </p:txBody>
        </p:sp>
        <p:sp>
          <p:nvSpPr>
            <p:cNvPr id="59402" name="Text Box 10"/>
            <p:cNvSpPr txBox="1">
              <a:spLocks noChangeArrowheads="1"/>
            </p:cNvSpPr>
            <p:nvPr/>
          </p:nvSpPr>
          <p:spPr bwMode="auto">
            <a:xfrm>
              <a:off x="2327" y="1803"/>
              <a:ext cx="378" cy="437"/>
            </a:xfrm>
            <a:prstGeom prst="rect">
              <a:avLst/>
            </a:prstGeom>
            <a:noFill/>
            <a:ln w="9525">
              <a:noFill/>
              <a:miter lim="800000"/>
              <a:headEnd/>
              <a:tailEnd/>
            </a:ln>
          </p:spPr>
          <p:txBody>
            <a:bodyPr/>
            <a:lstStyle/>
            <a:p>
              <a:pPr algn="just"/>
              <a:r>
                <a:rPr lang="zh-CN" altLang="en-US" sz="3600"/>
                <a:t>，</a:t>
              </a:r>
            </a:p>
          </p:txBody>
        </p:sp>
        <p:sp>
          <p:nvSpPr>
            <p:cNvPr id="59403" name="Text Box 11"/>
            <p:cNvSpPr txBox="1">
              <a:spLocks noChangeArrowheads="1"/>
            </p:cNvSpPr>
            <p:nvPr/>
          </p:nvSpPr>
          <p:spPr bwMode="auto">
            <a:xfrm>
              <a:off x="2327" y="2174"/>
              <a:ext cx="378" cy="437"/>
            </a:xfrm>
            <a:prstGeom prst="rect">
              <a:avLst/>
            </a:prstGeom>
            <a:noFill/>
            <a:ln w="9525">
              <a:noFill/>
              <a:miter lim="800000"/>
              <a:headEnd/>
              <a:tailEnd/>
            </a:ln>
          </p:spPr>
          <p:txBody>
            <a:bodyPr/>
            <a:lstStyle/>
            <a:p>
              <a:pPr algn="just"/>
              <a:r>
                <a:rPr lang="zh-CN" altLang="en-US" sz="3600"/>
                <a:t>，</a:t>
              </a:r>
            </a:p>
          </p:txBody>
        </p:sp>
        <p:sp>
          <p:nvSpPr>
            <p:cNvPr id="59404" name="Text Box 12"/>
            <p:cNvSpPr txBox="1">
              <a:spLocks noChangeArrowheads="1"/>
            </p:cNvSpPr>
            <p:nvPr/>
          </p:nvSpPr>
          <p:spPr bwMode="auto">
            <a:xfrm>
              <a:off x="2985" y="1776"/>
              <a:ext cx="1863" cy="312"/>
            </a:xfrm>
            <a:prstGeom prst="rect">
              <a:avLst/>
            </a:prstGeom>
            <a:noFill/>
            <a:ln w="9525">
              <a:noFill/>
              <a:miter lim="800000"/>
              <a:headEnd/>
              <a:tailEnd/>
            </a:ln>
          </p:spPr>
          <p:txBody>
            <a:bodyPr/>
            <a:lstStyle/>
            <a:p>
              <a:pPr algn="just"/>
              <a:r>
                <a:rPr lang="en-US" altLang="zh-CN" sz="2800" b="1"/>
                <a:t>a</a:t>
              </a:r>
              <a:r>
                <a:rPr lang="en-US" altLang="zh-CN" sz="2800" b="1">
                  <a:latin typeface="宋体" pitchFamily="2" charset="-122"/>
                </a:rPr>
                <a:t>﹤x﹤b</a:t>
              </a:r>
              <a:endParaRPr lang="en-US" altLang="zh-CN" sz="2200" b="1"/>
            </a:p>
          </p:txBody>
        </p:sp>
        <p:sp>
          <p:nvSpPr>
            <p:cNvPr id="59405" name="Text Box 13"/>
            <p:cNvSpPr txBox="1">
              <a:spLocks noChangeArrowheads="1"/>
            </p:cNvSpPr>
            <p:nvPr/>
          </p:nvSpPr>
          <p:spPr bwMode="auto">
            <a:xfrm>
              <a:off x="2974" y="2256"/>
              <a:ext cx="840" cy="312"/>
            </a:xfrm>
            <a:prstGeom prst="rect">
              <a:avLst/>
            </a:prstGeom>
            <a:noFill/>
            <a:ln w="9525">
              <a:noFill/>
              <a:miter lim="800000"/>
              <a:headEnd/>
              <a:tailEnd/>
            </a:ln>
          </p:spPr>
          <p:txBody>
            <a:bodyPr/>
            <a:lstStyle/>
            <a:p>
              <a:pPr algn="just"/>
              <a:r>
                <a:rPr lang="zh-CN" altLang="en-US" sz="2800" b="1">
                  <a:ea typeface="黑体" pitchFamily="2" charset="-122"/>
                </a:rPr>
                <a:t>其它</a:t>
              </a:r>
              <a:endParaRPr lang="zh-CN" altLang="en-US" sz="2200" b="1"/>
            </a:p>
          </p:txBody>
        </p:sp>
        <p:graphicFrame>
          <p:nvGraphicFramePr>
            <p:cNvPr id="59406" name="Object 14"/>
            <p:cNvGraphicFramePr>
              <a:graphicFrameLocks noChangeAspect="1"/>
            </p:cNvGraphicFramePr>
            <p:nvPr/>
          </p:nvGraphicFramePr>
          <p:xfrm>
            <a:off x="728" y="2063"/>
            <a:ext cx="624" cy="233"/>
          </p:xfrm>
          <a:graphic>
            <a:graphicData uri="http://schemas.openxmlformats.org/presentationml/2006/ole">
              <mc:AlternateContent xmlns:mc="http://schemas.openxmlformats.org/markup-compatibility/2006">
                <mc:Choice xmlns:v="urn:schemas-microsoft-com:vml" Requires="v">
                  <p:oleObj spid="_x0000_s59584" name="公式" r:id="rId4" imgW="812520" imgH="304560" progId="Equation.3">
                    <p:embed/>
                  </p:oleObj>
                </mc:Choice>
                <mc:Fallback>
                  <p:oleObj name="公式" r:id="rId4" imgW="812520" imgH="304560" progId="Equation.3">
                    <p:embed/>
                    <p:pic>
                      <p:nvPicPr>
                        <p:cNvPr id="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 y="2063"/>
                          <a:ext cx="62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407" name="Object 15"/>
            <p:cNvGraphicFramePr>
              <a:graphicFrameLocks noChangeAspect="1"/>
            </p:cNvGraphicFramePr>
            <p:nvPr/>
          </p:nvGraphicFramePr>
          <p:xfrm>
            <a:off x="1680" y="1632"/>
            <a:ext cx="435" cy="483"/>
          </p:xfrm>
          <a:graphic>
            <a:graphicData uri="http://schemas.openxmlformats.org/presentationml/2006/ole">
              <mc:AlternateContent xmlns:mc="http://schemas.openxmlformats.org/markup-compatibility/2006">
                <mc:Choice xmlns:v="urn:schemas-microsoft-com:vml" Requires="v">
                  <p:oleObj spid="_x0000_s59585" name="公式" r:id="rId6" imgW="558720" imgH="622080" progId="Equation.3">
                    <p:embed/>
                  </p:oleObj>
                </mc:Choice>
                <mc:Fallback>
                  <p:oleObj name="公式" r:id="rId6" imgW="558720" imgH="622080" progId="Equation.3">
                    <p:embed/>
                    <p:pic>
                      <p:nvPicPr>
                        <p:cNvPr id="0"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0" y="1632"/>
                          <a:ext cx="435" cy="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9409" name="Object 17"/>
          <p:cNvGraphicFramePr>
            <a:graphicFrameLocks noChangeAspect="1"/>
          </p:cNvGraphicFramePr>
          <p:nvPr/>
        </p:nvGraphicFramePr>
        <p:xfrm>
          <a:off x="1766888" y="3657600"/>
          <a:ext cx="5091112" cy="2841625"/>
        </p:xfrm>
        <a:graphic>
          <a:graphicData uri="http://schemas.openxmlformats.org/presentationml/2006/ole">
            <mc:AlternateContent xmlns:mc="http://schemas.openxmlformats.org/markup-compatibility/2006">
              <mc:Choice xmlns:v="urn:schemas-microsoft-com:vml" Requires="v">
                <p:oleObj spid="_x0000_s59586" name="Photo Editor 照片" r:id="rId8" imgW="7287642" imgH="4067743" progId="MSPhotoEd.3">
                  <p:embed/>
                </p:oleObj>
              </mc:Choice>
              <mc:Fallback>
                <p:oleObj name="Photo Editor 照片" r:id="rId8" imgW="7287642" imgH="4067743" progId="MSPhotoEd.3">
                  <p:embed/>
                  <p:pic>
                    <p:nvPicPr>
                      <p:cNvPr id="0" name="Picture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6888" y="3657600"/>
                        <a:ext cx="5091112" cy="284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990600" y="892175"/>
            <a:ext cx="55626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zh-CN" altLang="en-US" sz="2800" b="1">
                <a:ea typeface="黑体" pitchFamily="2" charset="-122"/>
              </a:rPr>
              <a:t>均值、方差、标准差</a:t>
            </a:r>
          </a:p>
        </p:txBody>
      </p:sp>
      <p:grpSp>
        <p:nvGrpSpPr>
          <p:cNvPr id="60429" name="Group 13"/>
          <p:cNvGrpSpPr>
            <a:grpSpLocks/>
          </p:cNvGrpSpPr>
          <p:nvPr/>
        </p:nvGrpSpPr>
        <p:grpSpPr bwMode="auto">
          <a:xfrm>
            <a:off x="1371600" y="1730375"/>
            <a:ext cx="3657600" cy="804863"/>
            <a:chOff x="864" y="1090"/>
            <a:chExt cx="2304" cy="507"/>
          </a:xfrm>
        </p:grpSpPr>
        <p:sp>
          <p:nvSpPr>
            <p:cNvPr id="60419" name="Text Box 3"/>
            <p:cNvSpPr txBox="1">
              <a:spLocks noChangeArrowheads="1"/>
            </p:cNvSpPr>
            <p:nvPr/>
          </p:nvSpPr>
          <p:spPr bwMode="auto">
            <a:xfrm>
              <a:off x="864" y="1170"/>
              <a:ext cx="2304" cy="327"/>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均值 </a:t>
              </a:r>
            </a:p>
          </p:txBody>
        </p:sp>
        <p:graphicFrame>
          <p:nvGraphicFramePr>
            <p:cNvPr id="60421" name="Object 5"/>
            <p:cNvGraphicFramePr>
              <a:graphicFrameLocks noChangeAspect="1"/>
            </p:cNvGraphicFramePr>
            <p:nvPr/>
          </p:nvGraphicFramePr>
          <p:xfrm>
            <a:off x="1446" y="1090"/>
            <a:ext cx="1224" cy="507"/>
          </p:xfrm>
          <a:graphic>
            <a:graphicData uri="http://schemas.openxmlformats.org/presentationml/2006/ole">
              <mc:AlternateContent xmlns:mc="http://schemas.openxmlformats.org/markup-compatibility/2006">
                <mc:Choice xmlns:v="urn:schemas-microsoft-com:vml" Requires="v">
                  <p:oleObj spid="_x0000_s60600" name="公式" r:id="rId4" imgW="1498320" imgH="622080" progId="Equation.3">
                    <p:embed/>
                  </p:oleObj>
                </mc:Choice>
                <mc:Fallback>
                  <p:oleObj name="公式" r:id="rId4" imgW="1498320" imgH="622080" progId="Equation.3">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6" y="1090"/>
                          <a:ext cx="1224" cy="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0430" name="Group 14"/>
          <p:cNvGrpSpPr>
            <a:grpSpLocks/>
          </p:cNvGrpSpPr>
          <p:nvPr/>
        </p:nvGrpSpPr>
        <p:grpSpPr bwMode="auto">
          <a:xfrm>
            <a:off x="1371600" y="3013075"/>
            <a:ext cx="3287713" cy="774700"/>
            <a:chOff x="864" y="1898"/>
            <a:chExt cx="2071" cy="488"/>
          </a:xfrm>
        </p:grpSpPr>
        <p:sp>
          <p:nvSpPr>
            <p:cNvPr id="60422" name="Text Box 6"/>
            <p:cNvSpPr txBox="1">
              <a:spLocks noChangeArrowheads="1"/>
            </p:cNvSpPr>
            <p:nvPr/>
          </p:nvSpPr>
          <p:spPr bwMode="auto">
            <a:xfrm>
              <a:off x="864" y="1978"/>
              <a:ext cx="1824" cy="327"/>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方差</a:t>
              </a:r>
            </a:p>
          </p:txBody>
        </p:sp>
        <p:graphicFrame>
          <p:nvGraphicFramePr>
            <p:cNvPr id="60423" name="Object 7"/>
            <p:cNvGraphicFramePr>
              <a:graphicFrameLocks noChangeAspect="1"/>
            </p:cNvGraphicFramePr>
            <p:nvPr/>
          </p:nvGraphicFramePr>
          <p:xfrm>
            <a:off x="1449" y="1898"/>
            <a:ext cx="1486" cy="488"/>
          </p:xfrm>
          <a:graphic>
            <a:graphicData uri="http://schemas.openxmlformats.org/presentationml/2006/ole">
              <mc:AlternateContent xmlns:mc="http://schemas.openxmlformats.org/markup-compatibility/2006">
                <mc:Choice xmlns:v="urn:schemas-microsoft-com:vml" Requires="v">
                  <p:oleObj spid="_x0000_s60601" name="公式" r:id="rId6" imgW="2044440" imgH="672840" progId="Equation.3">
                    <p:embed/>
                  </p:oleObj>
                </mc:Choice>
                <mc:Fallback>
                  <p:oleObj name="公式" r:id="rId6" imgW="2044440" imgH="67284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9" y="1898"/>
                          <a:ext cx="1486"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0426" name="Group 10"/>
          <p:cNvGrpSpPr>
            <a:grpSpLocks/>
          </p:cNvGrpSpPr>
          <p:nvPr/>
        </p:nvGrpSpPr>
        <p:grpSpPr bwMode="auto">
          <a:xfrm>
            <a:off x="1371600" y="4321175"/>
            <a:ext cx="3187700" cy="860425"/>
            <a:chOff x="720" y="2115"/>
            <a:chExt cx="2008" cy="542"/>
          </a:xfrm>
        </p:grpSpPr>
        <p:sp>
          <p:nvSpPr>
            <p:cNvPr id="60424" name="Text Box 8"/>
            <p:cNvSpPr txBox="1">
              <a:spLocks noChangeArrowheads="1"/>
            </p:cNvSpPr>
            <p:nvPr/>
          </p:nvSpPr>
          <p:spPr bwMode="auto">
            <a:xfrm>
              <a:off x="720" y="2217"/>
              <a:ext cx="1776" cy="327"/>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标准差</a:t>
              </a:r>
            </a:p>
          </p:txBody>
        </p:sp>
        <p:graphicFrame>
          <p:nvGraphicFramePr>
            <p:cNvPr id="60425" name="Object 9"/>
            <p:cNvGraphicFramePr>
              <a:graphicFrameLocks noChangeAspect="1"/>
            </p:cNvGraphicFramePr>
            <p:nvPr/>
          </p:nvGraphicFramePr>
          <p:xfrm>
            <a:off x="1576" y="2115"/>
            <a:ext cx="1152" cy="542"/>
          </p:xfrm>
          <a:graphic>
            <a:graphicData uri="http://schemas.openxmlformats.org/presentationml/2006/ole">
              <mc:AlternateContent xmlns:mc="http://schemas.openxmlformats.org/markup-compatibility/2006">
                <mc:Choice xmlns:v="urn:schemas-microsoft-com:vml" Requires="v">
                  <p:oleObj spid="_x0000_s60602" name="公式" r:id="rId8" imgW="1536480" imgH="723600" progId="Equation.3">
                    <p:embed/>
                  </p:oleObj>
                </mc:Choice>
                <mc:Fallback>
                  <p:oleObj name="公式" r:id="rId8" imgW="1536480" imgH="723600" progId="Equation.3">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6" y="2115"/>
                          <a:ext cx="1152" cy="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F1268123-76ED-4276-ADA2-C61E4E5B1421}" type="datetime1">
              <a:rPr lang="zh-CN" altLang="en-US" sz="1400" smtClean="0"/>
              <a:pPr eaLnBrk="1" hangingPunct="1"/>
              <a:t>2016/3/16</a:t>
            </a:fld>
            <a:endParaRPr lang="en-US" altLang="zh-CN" sz="1400" smtClean="0"/>
          </a:p>
        </p:txBody>
      </p:sp>
      <p:sp>
        <p:nvSpPr>
          <p:cNvPr id="35845" name="页脚占位符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400" smtClean="0"/>
              <a:t>中级概率2</a:t>
            </a:r>
          </a:p>
        </p:txBody>
      </p:sp>
      <p:sp>
        <p:nvSpPr>
          <p:cNvPr id="35846"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5A3F1D9A-7AB0-486B-B13F-ED92D0EAEB77}" type="slidenum">
              <a:rPr lang="en-US" altLang="zh-CN" sz="1400" smtClean="0"/>
              <a:pPr eaLnBrk="1" hangingPunct="1"/>
              <a:t>85</a:t>
            </a:fld>
            <a:endParaRPr lang="en-US" altLang="zh-CN" sz="1400" smtClean="0"/>
          </a:p>
        </p:txBody>
      </p:sp>
      <p:sp>
        <p:nvSpPr>
          <p:cNvPr id="35848" name="Rectangle 3"/>
          <p:cNvSpPr>
            <a:spLocks noGrp="1" noChangeArrowheads="1"/>
          </p:cNvSpPr>
          <p:nvPr>
            <p:ph type="body" sz="half" idx="1"/>
          </p:nvPr>
        </p:nvSpPr>
        <p:spPr>
          <a:xfrm>
            <a:off x="468313" y="333375"/>
            <a:ext cx="8424862" cy="5762625"/>
          </a:xfrm>
        </p:spPr>
        <p:txBody>
          <a:bodyPr/>
          <a:lstStyle/>
          <a:p>
            <a:pPr eaLnBrk="1" hangingPunct="1">
              <a:lnSpc>
                <a:spcPct val="150000"/>
              </a:lnSpc>
              <a:buFont typeface="Wingdings" pitchFamily="2" charset="2"/>
              <a:buChar char="l"/>
            </a:pPr>
            <a:r>
              <a:rPr lang="zh-CN" altLang="en-US" sz="2400" b="1" dirty="0" smtClean="0">
                <a:latin typeface="黑体" pitchFamily="49" charset="-122"/>
                <a:ea typeface="黑体" pitchFamily="49" charset="-122"/>
              </a:rPr>
              <a:t>对数正态分布</a:t>
            </a:r>
          </a:p>
          <a:p>
            <a:pPr eaLnBrk="1" hangingPunct="1">
              <a:lnSpc>
                <a:spcPct val="150000"/>
              </a:lnSpc>
              <a:buFontTx/>
              <a:buNone/>
            </a:pPr>
            <a:r>
              <a:rPr lang="en-US" altLang="zh-CN" sz="2400" b="1" dirty="0" smtClean="0">
                <a:latin typeface="黑体" pitchFamily="49" charset="-122"/>
                <a:ea typeface="黑体" pitchFamily="49" charset="-122"/>
              </a:rPr>
              <a:t>3.1</a:t>
            </a:r>
            <a:r>
              <a:rPr lang="zh-CN" altLang="en-US" sz="2400" b="1" dirty="0" smtClean="0">
                <a:latin typeface="黑体" pitchFamily="49" charset="-122"/>
                <a:ea typeface="黑体" pitchFamily="49" charset="-122"/>
              </a:rPr>
              <a:t>对数正态分布的记法</a:t>
            </a:r>
          </a:p>
          <a:p>
            <a:pPr eaLnBrk="1" hangingPunct="1">
              <a:lnSpc>
                <a:spcPct val="150000"/>
              </a:lnSpc>
              <a:buFontTx/>
              <a:buNone/>
            </a:pPr>
            <a:endParaRPr lang="zh-CN" altLang="en-US" sz="2400" b="1" dirty="0" smtClean="0">
              <a:latin typeface="黑体" pitchFamily="49" charset="-122"/>
              <a:ea typeface="黑体" pitchFamily="49" charset="-122"/>
            </a:endParaRPr>
          </a:p>
          <a:p>
            <a:pPr eaLnBrk="1" hangingPunct="1">
              <a:lnSpc>
                <a:spcPct val="150000"/>
              </a:lnSpc>
              <a:buFontTx/>
              <a:buNone/>
            </a:pPr>
            <a:r>
              <a:rPr lang="en-US" altLang="zh-CN" sz="2400" b="1" dirty="0" smtClean="0">
                <a:latin typeface="黑体" pitchFamily="49" charset="-122"/>
                <a:ea typeface="黑体" pitchFamily="49" charset="-122"/>
              </a:rPr>
              <a:t>3.2 </a:t>
            </a:r>
            <a:r>
              <a:rPr lang="zh-CN" altLang="en-US" sz="2400" b="1" dirty="0" smtClean="0">
                <a:latin typeface="黑体" pitchFamily="49" charset="-122"/>
                <a:ea typeface="黑体" pitchFamily="49" charset="-122"/>
              </a:rPr>
              <a:t>对数正态分布的密度函数（</a:t>
            </a:r>
            <a:r>
              <a:rPr lang="zh-CN" altLang="en-US" sz="2400" b="1" dirty="0" smtClean="0">
                <a:solidFill>
                  <a:srgbClr val="FF0000"/>
                </a:solidFill>
                <a:latin typeface="黑体" pitchFamily="49" charset="-122"/>
                <a:ea typeface="黑体" pitchFamily="49" charset="-122"/>
              </a:rPr>
              <a:t>了解即可</a:t>
            </a:r>
            <a:r>
              <a:rPr lang="zh-CN" altLang="en-US" sz="2400" b="1" dirty="0" smtClean="0">
                <a:latin typeface="黑体" pitchFamily="49" charset="-122"/>
                <a:ea typeface="黑体" pitchFamily="49" charset="-122"/>
              </a:rPr>
              <a:t>）</a:t>
            </a:r>
          </a:p>
        </p:txBody>
      </p:sp>
      <p:graphicFrame>
        <p:nvGraphicFramePr>
          <p:cNvPr id="35842" name="Object 7"/>
          <p:cNvGraphicFramePr>
            <a:graphicFrameLocks noGrp="1" noChangeAspect="1"/>
          </p:cNvGraphicFramePr>
          <p:nvPr>
            <p:ph sz="quarter" idx="3"/>
          </p:nvPr>
        </p:nvGraphicFramePr>
        <p:xfrm>
          <a:off x="3059113" y="1700213"/>
          <a:ext cx="2592387" cy="576262"/>
        </p:xfrm>
        <a:graphic>
          <a:graphicData uri="http://schemas.openxmlformats.org/presentationml/2006/ole">
            <mc:AlternateContent xmlns:mc="http://schemas.openxmlformats.org/markup-compatibility/2006">
              <mc:Choice xmlns:v="urn:schemas-microsoft-com:vml" Requires="v">
                <p:oleObj spid="_x0000_s267312" name="Equation" r:id="rId3" imgW="1028520" imgH="228600" progId="Equation.DSMT4">
                  <p:embed/>
                </p:oleObj>
              </mc:Choice>
              <mc:Fallback>
                <p:oleObj name="Equation" r:id="rId3" imgW="102852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1700213"/>
                        <a:ext cx="2592387"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3" name="Object 11"/>
          <p:cNvGraphicFramePr>
            <a:graphicFrameLocks noGrp="1" noChangeAspect="1"/>
          </p:cNvGraphicFramePr>
          <p:nvPr>
            <p:ph sz="quarter" idx="2"/>
            <p:extLst>
              <p:ext uri="{D42A27DB-BD31-4B8C-83A1-F6EECF244321}">
                <p14:modId xmlns:p14="http://schemas.microsoft.com/office/powerpoint/2010/main" val="3483337165"/>
              </p:ext>
            </p:extLst>
          </p:nvPr>
        </p:nvGraphicFramePr>
        <p:xfrm>
          <a:off x="899592" y="2996952"/>
          <a:ext cx="6696075" cy="2951163"/>
        </p:xfrm>
        <a:graphic>
          <a:graphicData uri="http://schemas.openxmlformats.org/presentationml/2006/ole">
            <mc:AlternateContent xmlns:mc="http://schemas.openxmlformats.org/markup-compatibility/2006">
              <mc:Choice xmlns:v="urn:schemas-microsoft-com:vml" Requires="v">
                <p:oleObj spid="_x0000_s267313" name="Equation" r:id="rId5" imgW="1942920" imgH="1218960" progId="Equation.DSMT4">
                  <p:embed/>
                </p:oleObj>
              </mc:Choice>
              <mc:Fallback>
                <p:oleObj name="Equation" r:id="rId5" imgW="1942920" imgH="12189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2" y="2996952"/>
                        <a:ext cx="6696075" cy="295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9790699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B4695A0A-2979-4830-AC05-CF9F77D13C4F}" type="datetime1">
              <a:rPr lang="zh-CN" altLang="en-US" sz="1400" smtClean="0"/>
              <a:pPr eaLnBrk="1" hangingPunct="1"/>
              <a:t>2016/3/16</a:t>
            </a:fld>
            <a:endParaRPr lang="en-US" altLang="zh-CN" sz="1400" smtClean="0"/>
          </a:p>
        </p:txBody>
      </p:sp>
      <p:sp>
        <p:nvSpPr>
          <p:cNvPr id="36868" name="页脚占位符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400" smtClean="0"/>
              <a:t>中级概率2</a:t>
            </a:r>
          </a:p>
        </p:txBody>
      </p:sp>
      <p:sp>
        <p:nvSpPr>
          <p:cNvPr id="36869"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FE0CFB95-C05A-41F5-B1DA-01804D83A564}" type="slidenum">
              <a:rPr lang="en-US" altLang="zh-CN" sz="1400" smtClean="0"/>
              <a:pPr eaLnBrk="1" hangingPunct="1"/>
              <a:t>86</a:t>
            </a:fld>
            <a:endParaRPr lang="en-US" altLang="zh-CN" sz="1400" smtClean="0"/>
          </a:p>
        </p:txBody>
      </p:sp>
      <p:sp>
        <p:nvSpPr>
          <p:cNvPr id="36871" name="Rectangle 3"/>
          <p:cNvSpPr>
            <a:spLocks noGrp="1" noChangeArrowheads="1"/>
          </p:cNvSpPr>
          <p:nvPr>
            <p:ph type="body" sz="half" idx="1"/>
          </p:nvPr>
        </p:nvSpPr>
        <p:spPr>
          <a:xfrm>
            <a:off x="395288" y="404813"/>
            <a:ext cx="8497887" cy="5691187"/>
          </a:xfrm>
        </p:spPr>
        <p:txBody>
          <a:bodyPr/>
          <a:lstStyle/>
          <a:p>
            <a:pPr eaLnBrk="1" hangingPunct="1">
              <a:buFontTx/>
              <a:buNone/>
            </a:pPr>
            <a:r>
              <a:rPr lang="en-US" altLang="zh-CN" sz="2400" b="1" dirty="0" smtClean="0"/>
              <a:t>3.3  </a:t>
            </a:r>
            <a:r>
              <a:rPr lang="zh-CN" altLang="en-US" sz="2400" b="1" dirty="0" smtClean="0"/>
              <a:t>对数正态分布的均值、方差</a:t>
            </a:r>
          </a:p>
          <a:p>
            <a:pPr eaLnBrk="1" hangingPunct="1">
              <a:buFontTx/>
              <a:buNone/>
            </a:pPr>
            <a:endParaRPr lang="en-US" altLang="zh-CN" sz="2800" b="1" dirty="0" smtClean="0"/>
          </a:p>
        </p:txBody>
      </p:sp>
      <p:graphicFrame>
        <p:nvGraphicFramePr>
          <p:cNvPr id="36866" name="Object 11"/>
          <p:cNvGraphicFramePr>
            <a:graphicFrameLocks noGrp="1" noChangeAspect="1"/>
          </p:cNvGraphicFramePr>
          <p:nvPr>
            <p:ph sz="quarter" idx="2"/>
          </p:nvPr>
        </p:nvGraphicFramePr>
        <p:xfrm>
          <a:off x="1187450" y="1412875"/>
          <a:ext cx="4176713" cy="1485900"/>
        </p:xfrm>
        <a:graphic>
          <a:graphicData uri="http://schemas.openxmlformats.org/presentationml/2006/ole">
            <mc:AlternateContent xmlns:mc="http://schemas.openxmlformats.org/markup-compatibility/2006">
              <mc:Choice xmlns:v="urn:schemas-microsoft-com:vml" Requires="v">
                <p:oleObj spid="_x0000_s269336" name="Equation" r:id="rId3" imgW="1498320" imgH="533160" progId="Equation.DSMT4">
                  <p:embed/>
                </p:oleObj>
              </mc:Choice>
              <mc:Fallback>
                <p:oleObj name="Equation" r:id="rId3" imgW="1498320" imgH="53316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412875"/>
                        <a:ext cx="4176713"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3695935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609600" y="304800"/>
            <a:ext cx="57912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对数正态分布（特点）</a:t>
            </a:r>
          </a:p>
        </p:txBody>
      </p:sp>
      <p:sp>
        <p:nvSpPr>
          <p:cNvPr id="62467" name="Text Box 3"/>
          <p:cNvSpPr txBox="1">
            <a:spLocks noChangeArrowheads="1"/>
          </p:cNvSpPr>
          <p:nvPr/>
        </p:nvSpPr>
        <p:spPr bwMode="auto">
          <a:xfrm>
            <a:off x="863600" y="977900"/>
            <a:ext cx="70866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  </a:t>
            </a:r>
            <a:r>
              <a:rPr lang="zh-CN" altLang="en-US" sz="2800" b="1">
                <a:ea typeface="黑体" pitchFamily="2" charset="-122"/>
              </a:rPr>
              <a:t>随机变量都在正半轴（</a:t>
            </a:r>
            <a:r>
              <a:rPr lang="en-US" altLang="zh-CN" sz="2800" b="1">
                <a:ea typeface="黑体" pitchFamily="2" charset="-122"/>
              </a:rPr>
              <a:t>0,+∞</a:t>
            </a:r>
            <a:r>
              <a:rPr lang="zh-CN" altLang="en-US" sz="2800" b="1">
                <a:ea typeface="黑体" pitchFamily="2" charset="-122"/>
              </a:rPr>
              <a:t>）上取值</a:t>
            </a:r>
          </a:p>
        </p:txBody>
      </p:sp>
      <p:sp>
        <p:nvSpPr>
          <p:cNvPr id="62468" name="Text Box 4"/>
          <p:cNvSpPr txBox="1">
            <a:spLocks noChangeArrowheads="1"/>
          </p:cNvSpPr>
          <p:nvPr/>
        </p:nvSpPr>
        <p:spPr bwMode="auto">
          <a:xfrm>
            <a:off x="850900" y="1536700"/>
            <a:ext cx="7848600" cy="1630363"/>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大量取值在左边，少量取值在右边，且很	分散，这样的分布称之为右偏分布。（曲	线的尾巴在右边）</a:t>
            </a:r>
          </a:p>
        </p:txBody>
      </p:sp>
      <p:graphicFrame>
        <p:nvGraphicFramePr>
          <p:cNvPr id="62469" name="Object 5"/>
          <p:cNvGraphicFramePr>
            <a:graphicFrameLocks noChangeAspect="1"/>
          </p:cNvGraphicFramePr>
          <p:nvPr/>
        </p:nvGraphicFramePr>
        <p:xfrm>
          <a:off x="103188" y="3306763"/>
          <a:ext cx="4240212" cy="1722437"/>
        </p:xfrm>
        <a:graphic>
          <a:graphicData uri="http://schemas.openxmlformats.org/presentationml/2006/ole">
            <mc:AlternateContent xmlns:mc="http://schemas.openxmlformats.org/markup-compatibility/2006">
              <mc:Choice xmlns:v="urn:schemas-microsoft-com:vml" Requires="v">
                <p:oleObj spid="_x0000_s62588" name="Photo Editor 照片" r:id="rId4" imgW="5229955" imgH="2123810" progId="MSPhotoEd.3">
                  <p:embed/>
                </p:oleObj>
              </mc:Choice>
              <mc:Fallback>
                <p:oleObj name="Photo Editor 照片" r:id="rId4" imgW="5229955" imgH="2123810" progId="MSPhotoEd.3">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88" y="3306763"/>
                        <a:ext cx="4240212" cy="172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70" name="Text Box 6"/>
          <p:cNvSpPr txBox="1">
            <a:spLocks noChangeArrowheads="1"/>
          </p:cNvSpPr>
          <p:nvPr/>
        </p:nvSpPr>
        <p:spPr bwMode="auto">
          <a:xfrm>
            <a:off x="685800" y="5181600"/>
            <a:ext cx="3657600" cy="457200"/>
          </a:xfrm>
          <a:prstGeom prst="rect">
            <a:avLst/>
          </a:prstGeom>
          <a:noFill/>
          <a:ln w="9525">
            <a:noFill/>
            <a:miter lim="800000"/>
            <a:headEnd/>
            <a:tailEnd/>
          </a:ln>
          <a:effectLst/>
        </p:spPr>
        <p:txBody>
          <a:bodyPr>
            <a:spAutoFit/>
          </a:bodyPr>
          <a:lstStyle/>
          <a:p>
            <a:pPr>
              <a:spcBef>
                <a:spcPct val="50000"/>
              </a:spcBef>
            </a:pPr>
            <a:r>
              <a:rPr lang="zh-CN" altLang="en-US" sz="2400" b="1">
                <a:ea typeface="黑体" pitchFamily="2" charset="-122"/>
              </a:rPr>
              <a:t>对数正态分布密度函数</a:t>
            </a:r>
          </a:p>
        </p:txBody>
      </p:sp>
      <p:graphicFrame>
        <p:nvGraphicFramePr>
          <p:cNvPr id="62471" name="Object 7"/>
          <p:cNvGraphicFramePr>
            <a:graphicFrameLocks noChangeAspect="1"/>
          </p:cNvGraphicFramePr>
          <p:nvPr/>
        </p:nvGraphicFramePr>
        <p:xfrm>
          <a:off x="4343400" y="3276600"/>
          <a:ext cx="4724400" cy="1752600"/>
        </p:xfrm>
        <a:graphic>
          <a:graphicData uri="http://schemas.openxmlformats.org/presentationml/2006/ole">
            <mc:AlternateContent xmlns:mc="http://schemas.openxmlformats.org/markup-compatibility/2006">
              <mc:Choice xmlns:v="urn:schemas-microsoft-com:vml" Requires="v">
                <p:oleObj spid="_x0000_s62589" name="Photo Editor 照片" r:id="rId6" imgW="6866667" imgH="2123810" progId="MSPhotoEd.3">
                  <p:embed/>
                </p:oleObj>
              </mc:Choice>
              <mc:Fallback>
                <p:oleObj name="Photo Editor 照片" r:id="rId6" imgW="6866667" imgH="2123810" progId="MSPhotoEd.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3276600"/>
                        <a:ext cx="47244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72" name="Text Box 8"/>
          <p:cNvSpPr txBox="1">
            <a:spLocks noChangeArrowheads="1"/>
          </p:cNvSpPr>
          <p:nvPr/>
        </p:nvSpPr>
        <p:spPr bwMode="auto">
          <a:xfrm>
            <a:off x="5638800" y="5194300"/>
            <a:ext cx="3657600" cy="457200"/>
          </a:xfrm>
          <a:prstGeom prst="rect">
            <a:avLst/>
          </a:prstGeom>
          <a:noFill/>
          <a:ln w="9525">
            <a:noFill/>
            <a:miter lim="800000"/>
            <a:headEnd/>
            <a:tailEnd/>
          </a:ln>
          <a:effectLst/>
        </p:spPr>
        <p:txBody>
          <a:bodyPr>
            <a:spAutoFit/>
          </a:bodyPr>
          <a:lstStyle/>
          <a:p>
            <a:pPr>
              <a:spcBef>
                <a:spcPct val="50000"/>
              </a:spcBef>
            </a:pPr>
            <a:r>
              <a:rPr lang="zh-CN" altLang="en-US" sz="2400" b="1">
                <a:ea typeface="黑体" pitchFamily="2" charset="-122"/>
              </a:rPr>
              <a:t>正态分布的密度函数</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762000" y="801688"/>
            <a:ext cx="63246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五、中心极限定理</a:t>
            </a:r>
          </a:p>
        </p:txBody>
      </p:sp>
      <p:sp>
        <p:nvSpPr>
          <p:cNvPr id="65539" name="Text Box 3"/>
          <p:cNvSpPr txBox="1">
            <a:spLocks noChangeArrowheads="1"/>
          </p:cNvSpPr>
          <p:nvPr/>
        </p:nvSpPr>
        <p:spPr bwMode="auto">
          <a:xfrm>
            <a:off x="1219200" y="1549400"/>
            <a:ext cx="64008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随机变量的独立性</a:t>
            </a:r>
          </a:p>
        </p:txBody>
      </p:sp>
      <p:sp>
        <p:nvSpPr>
          <p:cNvPr id="65540" name="Text Box 4"/>
          <p:cNvSpPr txBox="1">
            <a:spLocks noChangeArrowheads="1"/>
          </p:cNvSpPr>
          <p:nvPr/>
        </p:nvSpPr>
        <p:spPr bwMode="auto">
          <a:xfrm>
            <a:off x="1143000" y="2387600"/>
            <a:ext cx="7467600" cy="1630363"/>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随机变量</a:t>
            </a:r>
            <a:r>
              <a:rPr lang="en-US" altLang="zh-CN" sz="2800" b="1">
                <a:ea typeface="黑体" pitchFamily="2" charset="-122"/>
              </a:rPr>
              <a:t>X</a:t>
            </a:r>
            <a:r>
              <a:rPr lang="en-US" altLang="zh-CN" sz="2800" b="1" baseline="-25000">
                <a:ea typeface="黑体" pitchFamily="2" charset="-122"/>
              </a:rPr>
              <a:t>1</a:t>
            </a:r>
            <a:r>
              <a:rPr lang="zh-CN" altLang="en-US" sz="2800" b="1">
                <a:ea typeface="黑体" pitchFamily="2" charset="-122"/>
              </a:rPr>
              <a:t>与</a:t>
            </a:r>
            <a:r>
              <a:rPr lang="en-US" altLang="zh-CN" sz="2800" b="1">
                <a:ea typeface="黑体" pitchFamily="2" charset="-122"/>
              </a:rPr>
              <a:t>X</a:t>
            </a:r>
            <a:r>
              <a:rPr lang="en-US" altLang="zh-CN" sz="2800" b="1" baseline="-25000">
                <a:ea typeface="黑体" pitchFamily="2" charset="-122"/>
              </a:rPr>
              <a:t>2</a:t>
            </a:r>
            <a:r>
              <a:rPr lang="zh-CN" altLang="en-US" sz="2800" b="1">
                <a:ea typeface="黑体" pitchFamily="2" charset="-122"/>
              </a:rPr>
              <a:t>相互独立是指其中一个取什么值不影响另一个的取值，或者说是指两个随机变量独立的取值，互不影响。</a:t>
            </a:r>
          </a:p>
        </p:txBody>
      </p:sp>
      <p:sp>
        <p:nvSpPr>
          <p:cNvPr id="65541" name="Text Box 5"/>
          <p:cNvSpPr txBox="1">
            <a:spLocks noChangeArrowheads="1"/>
          </p:cNvSpPr>
          <p:nvPr/>
        </p:nvSpPr>
        <p:spPr bwMode="auto">
          <a:xfrm>
            <a:off x="1219200" y="4216400"/>
            <a:ext cx="7239000" cy="1117600"/>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随机变量的独立性可以推广到</a:t>
            </a:r>
            <a:r>
              <a:rPr lang="en-US" altLang="zh-CN" sz="2800" b="1">
                <a:ea typeface="黑体" pitchFamily="2" charset="-122"/>
              </a:rPr>
              <a:t>3</a:t>
            </a:r>
            <a:r>
              <a:rPr lang="zh-CN" altLang="en-US" sz="2800" b="1">
                <a:ea typeface="黑体" pitchFamily="2" charset="-122"/>
              </a:rPr>
              <a:t>个或更多个随机变量。</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609600" y="700088"/>
            <a:ext cx="64008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中心极限定理</a:t>
            </a:r>
          </a:p>
        </p:txBody>
      </p:sp>
      <p:grpSp>
        <p:nvGrpSpPr>
          <p:cNvPr id="66570" name="Group 10"/>
          <p:cNvGrpSpPr>
            <a:grpSpLocks/>
          </p:cNvGrpSpPr>
          <p:nvPr/>
        </p:nvGrpSpPr>
        <p:grpSpPr bwMode="auto">
          <a:xfrm>
            <a:off x="609600" y="1412776"/>
            <a:ext cx="7391400" cy="3841747"/>
            <a:chOff x="672" y="2093"/>
            <a:chExt cx="4656" cy="2420"/>
          </a:xfrm>
        </p:grpSpPr>
        <p:sp>
          <p:nvSpPr>
            <p:cNvPr id="66564" name="Text Box 4"/>
            <p:cNvSpPr txBox="1">
              <a:spLocks noChangeArrowheads="1"/>
            </p:cNvSpPr>
            <p:nvPr/>
          </p:nvSpPr>
          <p:spPr bwMode="auto">
            <a:xfrm>
              <a:off x="672" y="2093"/>
              <a:ext cx="4656" cy="2420"/>
            </a:xfrm>
            <a:prstGeom prst="rect">
              <a:avLst/>
            </a:prstGeom>
            <a:noFill/>
            <a:ln w="9525">
              <a:noFill/>
              <a:miter lim="800000"/>
              <a:headEnd/>
              <a:tailEnd/>
            </a:ln>
            <a:effectLst/>
          </p:spPr>
          <p:txBody>
            <a:bodyPr>
              <a:spAutoFit/>
            </a:bodyPr>
            <a:lstStyle/>
            <a:p>
              <a:pPr>
                <a:lnSpc>
                  <a:spcPct val="120000"/>
                </a:lnSpc>
                <a:spcBef>
                  <a:spcPct val="50000"/>
                </a:spcBef>
              </a:pPr>
              <a:r>
                <a:rPr lang="zh-CN" altLang="en-US" sz="2800" b="1" dirty="0" smtClean="0">
                  <a:ea typeface="黑体" pitchFamily="2" charset="-122"/>
                </a:rPr>
                <a:t>定理</a:t>
              </a:r>
              <a:r>
                <a:rPr lang="en-US" altLang="zh-CN" sz="2800" b="1" dirty="0" smtClean="0">
                  <a:ea typeface="黑体" pitchFamily="2" charset="-122"/>
                </a:rPr>
                <a:t>1</a:t>
              </a:r>
              <a:r>
                <a:rPr lang="zh-CN" altLang="en-US" sz="2800" b="1" dirty="0" smtClean="0">
                  <a:ea typeface="黑体" pitchFamily="2" charset="-122"/>
                </a:rPr>
                <a:t>、</a:t>
              </a:r>
              <a:r>
                <a:rPr lang="en-US" altLang="zh-CN" sz="2800" b="1" dirty="0" smtClean="0">
                  <a:ea typeface="黑体" pitchFamily="2" charset="-122"/>
                </a:rPr>
                <a:t>  </a:t>
              </a:r>
              <a:r>
                <a:rPr lang="zh-CN" altLang="en-US" sz="2800" b="1" dirty="0">
                  <a:ea typeface="黑体" pitchFamily="2" charset="-122"/>
                </a:rPr>
                <a:t>即</a:t>
              </a:r>
              <a:r>
                <a:rPr lang="en-US" altLang="zh-CN" sz="2800" b="1" dirty="0">
                  <a:ea typeface="黑体" pitchFamily="2" charset="-122"/>
                </a:rPr>
                <a:t>n</a:t>
              </a:r>
              <a:r>
                <a:rPr lang="zh-CN" altLang="en-US" sz="2800" b="1" dirty="0">
                  <a:ea typeface="黑体" pitchFamily="2" charset="-122"/>
                </a:rPr>
                <a:t>个相互独立同分布的随机变量</a:t>
              </a:r>
              <a:r>
                <a:rPr lang="en-US" altLang="zh-CN" sz="2800" b="1" dirty="0">
                  <a:ea typeface="黑体" pitchFamily="2" charset="-122"/>
                </a:rPr>
                <a:t>X</a:t>
              </a:r>
              <a:r>
                <a:rPr lang="en-US" altLang="zh-CN" sz="2800" b="1" baseline="-25000" dirty="0">
                  <a:ea typeface="黑体" pitchFamily="2" charset="-122"/>
                </a:rPr>
                <a:t>1</a:t>
              </a:r>
              <a:r>
                <a:rPr lang="zh-CN" altLang="en-US" sz="2800" b="1" dirty="0">
                  <a:ea typeface="黑体" pitchFamily="2" charset="-122"/>
                </a:rPr>
                <a:t>，</a:t>
              </a:r>
              <a:r>
                <a:rPr lang="en-US" altLang="zh-CN" sz="2800" b="1" dirty="0">
                  <a:ea typeface="黑体" pitchFamily="2" charset="-122"/>
                </a:rPr>
                <a:t>X</a:t>
              </a:r>
              <a:r>
                <a:rPr lang="en-US" altLang="zh-CN" sz="2800" b="1" baseline="-25000" dirty="0">
                  <a:ea typeface="黑体" pitchFamily="2" charset="-122"/>
                </a:rPr>
                <a:t>2</a:t>
              </a:r>
              <a:r>
                <a:rPr lang="zh-CN" altLang="en-US" sz="2800" b="1" dirty="0">
                  <a:ea typeface="黑体" pitchFamily="2" charset="-122"/>
                </a:rPr>
                <a:t>， </a:t>
              </a:r>
              <a:r>
                <a:rPr lang="en-US" altLang="zh-CN" sz="2800" b="1" dirty="0">
                  <a:ea typeface="黑体" pitchFamily="2" charset="-122"/>
                </a:rPr>
                <a:t>……</a:t>
              </a:r>
              <a:r>
                <a:rPr lang="en-US" altLang="zh-CN" sz="2800" b="1" dirty="0" err="1">
                  <a:ea typeface="黑体" pitchFamily="2" charset="-122"/>
                </a:rPr>
                <a:t>X</a:t>
              </a:r>
              <a:r>
                <a:rPr lang="en-US" altLang="zh-CN" sz="2800" b="1" baseline="-25000" dirty="0" err="1">
                  <a:ea typeface="黑体" pitchFamily="2" charset="-122"/>
                </a:rPr>
                <a:t>n</a:t>
              </a:r>
              <a:r>
                <a:rPr lang="zh-CN" altLang="en-US" sz="2800" b="1" dirty="0" smtClean="0">
                  <a:ea typeface="黑体" pitchFamily="2" charset="-122"/>
                </a:rPr>
                <a:t>，若</a:t>
              </a:r>
              <a:endParaRPr lang="en-US" altLang="zh-CN" sz="2800" b="1" dirty="0" smtClean="0">
                <a:ea typeface="黑体" pitchFamily="2" charset="-122"/>
              </a:endParaRPr>
            </a:p>
            <a:p>
              <a:pPr>
                <a:lnSpc>
                  <a:spcPct val="120000"/>
                </a:lnSpc>
                <a:spcBef>
                  <a:spcPct val="50000"/>
                </a:spcBef>
              </a:pPr>
              <a:r>
                <a:rPr lang="zh-CN" altLang="en-US" sz="2800" b="1" dirty="0" smtClean="0">
                  <a:ea typeface="黑体" pitchFamily="2" charset="-122"/>
                </a:rPr>
                <a:t>则</a:t>
              </a:r>
              <a:endParaRPr lang="en-US" altLang="zh-CN" sz="2800" b="1" dirty="0">
                <a:ea typeface="黑体" pitchFamily="2" charset="-122"/>
              </a:endParaRPr>
            </a:p>
            <a:p>
              <a:pPr>
                <a:lnSpc>
                  <a:spcPct val="120000"/>
                </a:lnSpc>
                <a:spcBef>
                  <a:spcPct val="50000"/>
                </a:spcBef>
              </a:pPr>
              <a:r>
                <a:rPr lang="zh-CN" altLang="en-US" sz="2800" b="1" dirty="0" smtClean="0">
                  <a:ea typeface="黑体" pitchFamily="2" charset="-122"/>
                </a:rPr>
                <a:t>其</a:t>
              </a:r>
              <a:r>
                <a:rPr lang="zh-CN" altLang="en-US" sz="2800" b="1" dirty="0">
                  <a:ea typeface="黑体" pitchFamily="2" charset="-122"/>
                </a:rPr>
                <a:t>样本均值    </a:t>
              </a:r>
              <a:r>
                <a:rPr lang="zh-CN" altLang="en-US" sz="2800" b="1" dirty="0" smtClean="0">
                  <a:ea typeface="黑体" pitchFamily="2" charset="-122"/>
                </a:rPr>
                <a:t>服从正态分布</a:t>
              </a:r>
              <a:r>
                <a:rPr lang="en-US" altLang="zh-CN" sz="2800" b="1" dirty="0">
                  <a:ea typeface="黑体" pitchFamily="2" charset="-122"/>
                </a:rPr>
                <a:t>N</a:t>
              </a:r>
              <a:r>
                <a:rPr lang="zh-CN" altLang="en-US" sz="2800" b="1" dirty="0">
                  <a:ea typeface="黑体" pitchFamily="2" charset="-122"/>
                </a:rPr>
                <a:t>（</a:t>
              </a:r>
              <a:r>
                <a:rPr lang="en-US" altLang="zh-CN" sz="2800" b="1" dirty="0">
                  <a:ea typeface="黑体" pitchFamily="2" charset="-122"/>
                </a:rPr>
                <a:t>μ</a:t>
              </a:r>
              <a:r>
                <a:rPr lang="zh-CN" altLang="en-US" sz="2800" b="1" dirty="0">
                  <a:ea typeface="黑体" pitchFamily="2" charset="-122"/>
                </a:rPr>
                <a:t>，    ）</a:t>
              </a:r>
              <a:r>
                <a:rPr lang="zh-CN" altLang="en-US" sz="2800" b="1" dirty="0" smtClean="0">
                  <a:ea typeface="黑体" pitchFamily="2" charset="-122"/>
                </a:rPr>
                <a:t>。</a:t>
              </a:r>
              <a:endParaRPr lang="en-US" altLang="zh-CN" sz="2800" b="1" dirty="0" smtClean="0">
                <a:ea typeface="黑体" pitchFamily="2" charset="-122"/>
              </a:endParaRPr>
            </a:p>
            <a:p>
              <a:pPr>
                <a:lnSpc>
                  <a:spcPct val="120000"/>
                </a:lnSpc>
                <a:spcBef>
                  <a:spcPct val="50000"/>
                </a:spcBef>
              </a:pPr>
              <a:r>
                <a:rPr lang="zh-CN" altLang="en-US" sz="2800" b="1" dirty="0" smtClean="0">
                  <a:ea typeface="黑体" pitchFamily="2" charset="-122"/>
                </a:rPr>
                <a:t>即：独立同分布正态变量</a:t>
              </a:r>
              <a:r>
                <a:rPr lang="en-US" altLang="zh-CN" sz="2800" b="1" dirty="0" smtClean="0">
                  <a:ea typeface="黑体" pitchFamily="2" charset="-122"/>
                </a:rPr>
                <a:t>X</a:t>
              </a:r>
              <a:r>
                <a:rPr lang="zh-CN" altLang="en-US" sz="2800" b="1" dirty="0" smtClean="0">
                  <a:ea typeface="黑体" pitchFamily="2" charset="-122"/>
                </a:rPr>
                <a:t>的样本均值    服从正态分布</a:t>
              </a:r>
              <a:r>
                <a:rPr lang="en-US" altLang="zh-CN" sz="2800" b="1" dirty="0">
                  <a:ea typeface="黑体" pitchFamily="2" charset="-122"/>
                </a:rPr>
                <a:t>N</a:t>
              </a:r>
              <a:r>
                <a:rPr lang="zh-CN" altLang="en-US" sz="2800" b="1" dirty="0">
                  <a:ea typeface="黑体" pitchFamily="2" charset="-122"/>
                </a:rPr>
                <a:t>（</a:t>
              </a:r>
              <a:r>
                <a:rPr lang="en-US" altLang="zh-CN" sz="2800" b="1" dirty="0">
                  <a:ea typeface="黑体" pitchFamily="2" charset="-122"/>
                </a:rPr>
                <a:t>μ</a:t>
              </a:r>
              <a:r>
                <a:rPr lang="zh-CN" altLang="en-US" sz="2800" b="1" dirty="0">
                  <a:ea typeface="黑体" pitchFamily="2" charset="-122"/>
                </a:rPr>
                <a:t>，    ）</a:t>
              </a:r>
              <a:endParaRPr lang="en-US" altLang="zh-CN" sz="2800" b="1" dirty="0">
                <a:ea typeface="黑体" pitchFamily="2" charset="-122"/>
              </a:endParaRPr>
            </a:p>
          </p:txBody>
        </p:sp>
        <p:graphicFrame>
          <p:nvGraphicFramePr>
            <p:cNvPr id="66566" name="Object 6"/>
            <p:cNvGraphicFramePr>
              <a:graphicFrameLocks noChangeAspect="1"/>
            </p:cNvGraphicFramePr>
            <p:nvPr>
              <p:extLst>
                <p:ext uri="{D42A27DB-BD31-4B8C-83A1-F6EECF244321}">
                  <p14:modId xmlns:p14="http://schemas.microsoft.com/office/powerpoint/2010/main" val="3952447982"/>
                </p:ext>
              </p:extLst>
            </p:nvPr>
          </p:nvGraphicFramePr>
          <p:xfrm>
            <a:off x="1907" y="3407"/>
            <a:ext cx="140" cy="228"/>
          </p:xfrm>
          <a:graphic>
            <a:graphicData uri="http://schemas.openxmlformats.org/presentationml/2006/ole">
              <mc:AlternateContent xmlns:mc="http://schemas.openxmlformats.org/markup-compatibility/2006">
                <mc:Choice xmlns:v="urn:schemas-microsoft-com:vml" Requires="v">
                  <p:oleObj spid="_x0000_s66783" name="Equation" r:id="rId4" imgW="177480" imgH="203040" progId="Equation.DSMT4">
                    <p:embed/>
                  </p:oleObj>
                </mc:Choice>
                <mc:Fallback>
                  <p:oleObj name="Equation" r:id="rId4" imgW="177480" imgH="203040" progId="Equation.DSMT4">
                    <p:embed/>
                    <p:pic>
                      <p:nvPicPr>
                        <p:cNvPr id="0" name="Picture 6"/>
                        <p:cNvPicPr>
                          <a:picLocks noChangeAspect="1" noChangeArrowheads="1"/>
                        </p:cNvPicPr>
                        <p:nvPr/>
                      </p:nvPicPr>
                      <p:blipFill>
                        <a:blip r:embed="rId5"/>
                        <a:srcRect/>
                        <a:stretch>
                          <a:fillRect/>
                        </a:stretch>
                      </p:blipFill>
                      <p:spPr bwMode="auto">
                        <a:xfrm>
                          <a:off x="1907" y="3407"/>
                          <a:ext cx="140" cy="228"/>
                        </a:xfrm>
                        <a:prstGeom prst="rect">
                          <a:avLst/>
                        </a:prstGeom>
                        <a:noFill/>
                        <a:ln>
                          <a:noFill/>
                        </a:ln>
                        <a:effectLst/>
                      </p:spPr>
                    </p:pic>
                  </p:oleObj>
                </mc:Fallback>
              </mc:AlternateContent>
            </a:graphicData>
          </a:graphic>
        </p:graphicFrame>
        <p:graphicFrame>
          <p:nvGraphicFramePr>
            <p:cNvPr id="66567" name="Object 7"/>
            <p:cNvGraphicFramePr>
              <a:graphicFrameLocks noChangeAspect="1"/>
            </p:cNvGraphicFramePr>
            <p:nvPr>
              <p:extLst>
                <p:ext uri="{D42A27DB-BD31-4B8C-83A1-F6EECF244321}">
                  <p14:modId xmlns:p14="http://schemas.microsoft.com/office/powerpoint/2010/main" val="2139260654"/>
                </p:ext>
              </p:extLst>
            </p:nvPr>
          </p:nvGraphicFramePr>
          <p:xfrm>
            <a:off x="4166" y="3349"/>
            <a:ext cx="198" cy="376"/>
          </p:xfrm>
          <a:graphic>
            <a:graphicData uri="http://schemas.openxmlformats.org/presentationml/2006/ole">
              <mc:AlternateContent xmlns:mc="http://schemas.openxmlformats.org/markup-compatibility/2006">
                <mc:Choice xmlns:v="urn:schemas-microsoft-com:vml" Requires="v">
                  <p:oleObj spid="_x0000_s66784" name="公式" r:id="rId6" imgW="355320" imgH="672840" progId="Equation.3">
                    <p:embed/>
                  </p:oleObj>
                </mc:Choice>
                <mc:Fallback>
                  <p:oleObj name="公式" r:id="rId6" imgW="355320" imgH="67284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6" y="3349"/>
                          <a:ext cx="198" cy="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 name="对象 1"/>
          <p:cNvGraphicFramePr>
            <a:graphicFrameLocks noChangeAspect="1"/>
          </p:cNvGraphicFramePr>
          <p:nvPr>
            <p:extLst>
              <p:ext uri="{D42A27DB-BD31-4B8C-83A1-F6EECF244321}">
                <p14:modId xmlns:p14="http://schemas.microsoft.com/office/powerpoint/2010/main" val="2732092898"/>
              </p:ext>
            </p:extLst>
          </p:nvPr>
        </p:nvGraphicFramePr>
        <p:xfrm>
          <a:off x="3576638" y="2041525"/>
          <a:ext cx="2854325" cy="744538"/>
        </p:xfrm>
        <a:graphic>
          <a:graphicData uri="http://schemas.openxmlformats.org/presentationml/2006/ole">
            <mc:AlternateContent xmlns:mc="http://schemas.openxmlformats.org/markup-compatibility/2006">
              <mc:Choice xmlns:v="urn:schemas-microsoft-com:vml" Requires="v">
                <p:oleObj spid="_x0000_s66785" name="Equation" r:id="rId8" imgW="927000" imgH="241200" progId="Equation.DSMT4">
                  <p:embed/>
                </p:oleObj>
              </mc:Choice>
              <mc:Fallback>
                <p:oleObj name="Equation" r:id="rId8" imgW="927000" imgH="241200" progId="Equation.DSMT4">
                  <p:embed/>
                  <p:pic>
                    <p:nvPicPr>
                      <p:cNvPr id="0" name="对象 1"/>
                      <p:cNvPicPr>
                        <a:picLocks noChangeAspect="1" noChangeArrowheads="1"/>
                      </p:cNvPicPr>
                      <p:nvPr/>
                    </p:nvPicPr>
                    <p:blipFill>
                      <a:blip r:embed="rId9"/>
                      <a:srcRect/>
                      <a:stretch>
                        <a:fillRect/>
                      </a:stretch>
                    </p:blipFill>
                    <p:spPr bwMode="auto">
                      <a:xfrm>
                        <a:off x="3576638" y="2041525"/>
                        <a:ext cx="2854325" cy="74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3428508571"/>
              </p:ext>
            </p:extLst>
          </p:nvPr>
        </p:nvGraphicFramePr>
        <p:xfrm>
          <a:off x="6732240" y="4149079"/>
          <a:ext cx="278160" cy="504057"/>
        </p:xfrm>
        <a:graphic>
          <a:graphicData uri="http://schemas.openxmlformats.org/presentationml/2006/ole">
            <mc:AlternateContent xmlns:mc="http://schemas.openxmlformats.org/markup-compatibility/2006">
              <mc:Choice xmlns:v="urn:schemas-microsoft-com:vml" Requires="v">
                <p:oleObj spid="_x0000_s66786" name="Equation" r:id="rId10" imgW="177480" imgH="203040" progId="Equation.DSMT4">
                  <p:embed/>
                </p:oleObj>
              </mc:Choice>
              <mc:Fallback>
                <p:oleObj name="Equation" r:id="rId10" imgW="177480" imgH="203040" progId="Equation.DSMT4">
                  <p:embed/>
                  <p:pic>
                    <p:nvPicPr>
                      <p:cNvPr id="0" name=""/>
                      <p:cNvPicPr>
                        <a:picLocks noChangeAspect="1" noChangeArrowheads="1"/>
                      </p:cNvPicPr>
                      <p:nvPr/>
                    </p:nvPicPr>
                    <p:blipFill>
                      <a:blip r:embed="rId11"/>
                      <a:srcRect/>
                      <a:stretch>
                        <a:fillRect/>
                      </a:stretch>
                    </p:blipFill>
                    <p:spPr bwMode="auto">
                      <a:xfrm>
                        <a:off x="6732240" y="4149079"/>
                        <a:ext cx="278160" cy="504057"/>
                      </a:xfrm>
                      <a:prstGeom prst="rect">
                        <a:avLst/>
                      </a:prstGeom>
                      <a:noFill/>
                      <a:ln>
                        <a:noFill/>
                      </a:ln>
                      <a:effectLst/>
                    </p:spPr>
                  </p:pic>
                </p:oleObj>
              </mc:Fallback>
            </mc:AlternateContent>
          </a:graphicData>
        </a:graphic>
      </p:graphicFrame>
      <p:graphicFrame>
        <p:nvGraphicFramePr>
          <p:cNvPr id="11" name="Object 7"/>
          <p:cNvGraphicFramePr>
            <a:graphicFrameLocks noChangeAspect="1"/>
          </p:cNvGraphicFramePr>
          <p:nvPr>
            <p:extLst>
              <p:ext uri="{D42A27DB-BD31-4B8C-83A1-F6EECF244321}">
                <p14:modId xmlns:p14="http://schemas.microsoft.com/office/powerpoint/2010/main" val="833423079"/>
              </p:ext>
            </p:extLst>
          </p:nvPr>
        </p:nvGraphicFramePr>
        <p:xfrm>
          <a:off x="3347864" y="4581128"/>
          <a:ext cx="314325" cy="673395"/>
        </p:xfrm>
        <a:graphic>
          <a:graphicData uri="http://schemas.openxmlformats.org/presentationml/2006/ole">
            <mc:AlternateContent xmlns:mc="http://schemas.openxmlformats.org/markup-compatibility/2006">
              <mc:Choice xmlns:v="urn:schemas-microsoft-com:vml" Requires="v">
                <p:oleObj spid="_x0000_s66787" name="公式" r:id="rId12" imgW="355320" imgH="672840" progId="Equation.3">
                  <p:embed/>
                </p:oleObj>
              </mc:Choice>
              <mc:Fallback>
                <p:oleObj name="公式" r:id="rId12" imgW="355320" imgH="6728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7864" y="4581128"/>
                        <a:ext cx="314325" cy="673395"/>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914400" y="533400"/>
            <a:ext cx="7086600" cy="519113"/>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rPr>
              <a:t>——  </a:t>
            </a:r>
            <a:r>
              <a:rPr lang="zh-CN" altLang="en-US" sz="2800" b="1" dirty="0">
                <a:ea typeface="黑体" pitchFamily="2" charset="-122"/>
              </a:rPr>
              <a:t>相等：</a:t>
            </a:r>
            <a:r>
              <a:rPr lang="en-US" altLang="zh-CN" sz="2800" b="1" dirty="0">
                <a:ea typeface="黑体" pitchFamily="2" charset="-122"/>
              </a:rPr>
              <a:t>A=B</a:t>
            </a:r>
            <a:r>
              <a:rPr lang="zh-CN" altLang="en-US" sz="2800" b="1" dirty="0">
                <a:ea typeface="黑体" pitchFamily="2" charset="-122"/>
              </a:rPr>
              <a:t>即</a:t>
            </a:r>
            <a:r>
              <a:rPr lang="en-US" altLang="zh-CN" sz="2800" b="1" dirty="0">
                <a:ea typeface="黑体" pitchFamily="2" charset="-122"/>
              </a:rPr>
              <a:t>A</a:t>
            </a:r>
            <a:r>
              <a:rPr lang="en-US" altLang="zh-CN" sz="2800" b="1" dirty="0">
                <a:ea typeface="黑体" pitchFamily="2" charset="-122"/>
                <a:sym typeface="Symbol" pitchFamily="18" charset="2"/>
              </a:rPr>
              <a:t></a:t>
            </a:r>
            <a:r>
              <a:rPr lang="en-US" altLang="zh-CN" sz="2800" b="1" dirty="0">
                <a:ea typeface="黑体" pitchFamily="2" charset="-122"/>
              </a:rPr>
              <a:t>B</a:t>
            </a:r>
            <a:r>
              <a:rPr lang="zh-CN" altLang="en-US" sz="2800" b="1" dirty="0">
                <a:ea typeface="黑体" pitchFamily="2" charset="-122"/>
              </a:rPr>
              <a:t>且</a:t>
            </a:r>
            <a:r>
              <a:rPr lang="en-US" altLang="zh-CN" sz="2800" b="1" dirty="0" smtClean="0">
                <a:ea typeface="黑体" pitchFamily="2" charset="-122"/>
              </a:rPr>
              <a:t>B</a:t>
            </a:r>
            <a:r>
              <a:rPr lang="en-US" altLang="zh-CN" sz="2800" b="1" dirty="0">
                <a:ea typeface="黑体" pitchFamily="2" charset="-122"/>
                <a:sym typeface="Symbol" pitchFamily="18" charset="2"/>
              </a:rPr>
              <a:t>  </a:t>
            </a:r>
            <a:r>
              <a:rPr lang="en-US" altLang="zh-CN" sz="2800" b="1" dirty="0" smtClean="0">
                <a:ea typeface="黑体" pitchFamily="2" charset="-122"/>
              </a:rPr>
              <a:t>A</a:t>
            </a:r>
            <a:endParaRPr lang="en-US" altLang="zh-CN" sz="2800" b="1" dirty="0">
              <a:ea typeface="黑体" pitchFamily="2" charset="-122"/>
            </a:endParaRPr>
          </a:p>
        </p:txBody>
      </p:sp>
      <p:sp>
        <p:nvSpPr>
          <p:cNvPr id="9219" name="Text Box 3"/>
          <p:cNvSpPr txBox="1">
            <a:spLocks noChangeArrowheads="1"/>
          </p:cNvSpPr>
          <p:nvPr/>
        </p:nvSpPr>
        <p:spPr bwMode="auto">
          <a:xfrm>
            <a:off x="899592" y="1196752"/>
            <a:ext cx="7543800" cy="1126462"/>
          </a:xfrm>
          <a:prstGeom prst="rect">
            <a:avLst/>
          </a:prstGeom>
          <a:noFill/>
          <a:ln w="9525">
            <a:noFill/>
            <a:miter lim="800000"/>
            <a:headEnd/>
            <a:tailEnd/>
          </a:ln>
          <a:effectLst/>
        </p:spPr>
        <p:txBody>
          <a:bodyPr>
            <a:spAutoFit/>
          </a:bodyPr>
          <a:lstStyle/>
          <a:p>
            <a:pPr>
              <a:lnSpc>
                <a:spcPct val="120000"/>
              </a:lnSpc>
              <a:spcBef>
                <a:spcPct val="50000"/>
              </a:spcBef>
            </a:pPr>
            <a:r>
              <a:rPr lang="zh-CN" altLang="en-US" sz="2800" b="1" dirty="0" smtClean="0">
                <a:ea typeface="黑体" pitchFamily="2" charset="-122"/>
              </a:rPr>
              <a:t>两个随机事件</a:t>
            </a:r>
            <a:r>
              <a:rPr lang="en-US" altLang="zh-CN" sz="2800" b="1" dirty="0">
                <a:ea typeface="黑体" pitchFamily="2" charset="-122"/>
              </a:rPr>
              <a:t>A</a:t>
            </a:r>
            <a:r>
              <a:rPr lang="zh-CN" altLang="en-US" sz="2800" b="1" dirty="0">
                <a:ea typeface="黑体" pitchFamily="2" charset="-122"/>
              </a:rPr>
              <a:t>与</a:t>
            </a:r>
            <a:r>
              <a:rPr lang="en-US" altLang="zh-CN" sz="2800" b="1" dirty="0">
                <a:ea typeface="黑体" pitchFamily="2" charset="-122"/>
              </a:rPr>
              <a:t>B</a:t>
            </a:r>
            <a:r>
              <a:rPr lang="zh-CN" altLang="en-US" sz="2800" b="1" dirty="0">
                <a:ea typeface="黑体" pitchFamily="2" charset="-122"/>
              </a:rPr>
              <a:t>，若样本</a:t>
            </a:r>
            <a:r>
              <a:rPr lang="en-US" altLang="zh-CN" sz="2800" b="1" dirty="0">
                <a:ea typeface="黑体" pitchFamily="2" charset="-122"/>
              </a:rPr>
              <a:t>A</a:t>
            </a:r>
            <a:r>
              <a:rPr lang="zh-CN" altLang="en-US" sz="2800" b="1" dirty="0">
                <a:ea typeface="黑体" pitchFamily="2" charset="-122"/>
              </a:rPr>
              <a:t>与</a:t>
            </a:r>
            <a:r>
              <a:rPr lang="en-US" altLang="zh-CN" sz="2800" b="1" dirty="0">
                <a:ea typeface="黑体" pitchFamily="2" charset="-122"/>
              </a:rPr>
              <a:t>B</a:t>
            </a:r>
            <a:r>
              <a:rPr lang="zh-CN" altLang="en-US" sz="2800" b="1" dirty="0">
                <a:ea typeface="黑体" pitchFamily="2" charset="-122"/>
              </a:rPr>
              <a:t>含有相同的样本点，则称事件</a:t>
            </a:r>
            <a:r>
              <a:rPr lang="en-US" altLang="zh-CN" sz="2800" b="1" dirty="0">
                <a:ea typeface="黑体" pitchFamily="2" charset="-122"/>
              </a:rPr>
              <a:t>A</a:t>
            </a:r>
            <a:r>
              <a:rPr lang="zh-CN" altLang="en-US" sz="2800" b="1" dirty="0">
                <a:ea typeface="黑体" pitchFamily="2" charset="-122"/>
              </a:rPr>
              <a:t>与</a:t>
            </a:r>
            <a:r>
              <a:rPr lang="en-US" altLang="zh-CN" sz="2800" b="1" dirty="0">
                <a:ea typeface="黑体" pitchFamily="2" charset="-122"/>
              </a:rPr>
              <a:t>B</a:t>
            </a:r>
            <a:r>
              <a:rPr lang="zh-CN" altLang="en-US" sz="2800" b="1" dirty="0">
                <a:ea typeface="黑体" pitchFamily="2" charset="-122"/>
              </a:rPr>
              <a:t>相等。</a:t>
            </a:r>
          </a:p>
        </p:txBody>
      </p:sp>
      <p:sp>
        <p:nvSpPr>
          <p:cNvPr id="9220" name="Text Box 4"/>
          <p:cNvSpPr txBox="1">
            <a:spLocks noChangeArrowheads="1"/>
          </p:cNvSpPr>
          <p:nvPr/>
        </p:nvSpPr>
        <p:spPr bwMode="auto">
          <a:xfrm>
            <a:off x="323528" y="2348880"/>
            <a:ext cx="7200800" cy="523220"/>
          </a:xfrm>
          <a:prstGeom prst="rect">
            <a:avLst/>
          </a:prstGeom>
          <a:noFill/>
          <a:ln w="9525">
            <a:noFill/>
            <a:miter lim="800000"/>
            <a:headEnd/>
            <a:tailEnd/>
          </a:ln>
          <a:effectLst/>
        </p:spPr>
        <p:txBody>
          <a:bodyPr wrap="square">
            <a:spAutoFit/>
          </a:bodyPr>
          <a:lstStyle/>
          <a:p>
            <a:pPr>
              <a:spcBef>
                <a:spcPct val="50000"/>
              </a:spcBef>
            </a:pPr>
            <a:r>
              <a:rPr lang="zh-CN" altLang="en-US" sz="2800" b="1" dirty="0" smtClean="0">
                <a:solidFill>
                  <a:srgbClr val="FF0000"/>
                </a:solidFill>
                <a:ea typeface="黑体" pitchFamily="2" charset="-122"/>
              </a:rPr>
              <a:t>投掷骰子</a:t>
            </a:r>
            <a:r>
              <a:rPr lang="en-US" altLang="zh-CN" sz="2800" b="1" dirty="0" smtClean="0">
                <a:solidFill>
                  <a:srgbClr val="FF0000"/>
                </a:solidFill>
                <a:ea typeface="黑体" pitchFamily="2" charset="-122"/>
              </a:rPr>
              <a:t>2</a:t>
            </a:r>
            <a:r>
              <a:rPr lang="zh-CN" altLang="en-US" sz="2800" b="1" dirty="0" smtClean="0">
                <a:solidFill>
                  <a:srgbClr val="FF0000"/>
                </a:solidFill>
                <a:ea typeface="黑体" pitchFamily="2" charset="-122"/>
              </a:rPr>
              <a:t>次</a:t>
            </a:r>
            <a:r>
              <a:rPr lang="zh-CN" altLang="en-US" sz="2800" b="1" dirty="0" smtClean="0">
                <a:ea typeface="黑体" pitchFamily="2" charset="-122"/>
              </a:rPr>
              <a:t>：</a:t>
            </a:r>
            <a:r>
              <a:rPr lang="en-US" altLang="zh-CN" sz="2800" b="1" dirty="0">
                <a:ea typeface="黑体" pitchFamily="2" charset="-122"/>
              </a:rPr>
              <a:t>A={</a:t>
            </a:r>
            <a:r>
              <a:rPr lang="zh-CN" altLang="en-US" sz="2800" b="1" dirty="0">
                <a:ea typeface="黑体" pitchFamily="2" charset="-122"/>
              </a:rPr>
              <a:t>（</a:t>
            </a:r>
            <a:r>
              <a:rPr lang="en-US" altLang="zh-CN" sz="2800" b="1" dirty="0">
                <a:ea typeface="黑体" pitchFamily="2" charset="-122"/>
              </a:rPr>
              <a:t>x</a:t>
            </a:r>
            <a:r>
              <a:rPr lang="zh-CN" altLang="en-US" sz="2800" b="1" dirty="0">
                <a:ea typeface="黑体" pitchFamily="2" charset="-122"/>
              </a:rPr>
              <a:t>，</a:t>
            </a:r>
            <a:r>
              <a:rPr lang="en-US" altLang="zh-CN" sz="2800" b="1" dirty="0">
                <a:ea typeface="黑体" pitchFamily="2" charset="-122"/>
              </a:rPr>
              <a:t>y</a:t>
            </a:r>
            <a:r>
              <a:rPr lang="zh-CN" altLang="en-US" sz="2800" b="1" dirty="0">
                <a:ea typeface="黑体" pitchFamily="2" charset="-122"/>
              </a:rPr>
              <a:t>）：</a:t>
            </a:r>
            <a:r>
              <a:rPr lang="en-US" altLang="zh-CN" sz="2800" b="1" dirty="0">
                <a:ea typeface="黑体" pitchFamily="2" charset="-122"/>
              </a:rPr>
              <a:t>x + y =</a:t>
            </a:r>
            <a:r>
              <a:rPr lang="zh-CN" altLang="en-US" sz="2800" b="1" dirty="0">
                <a:ea typeface="黑体" pitchFamily="2" charset="-122"/>
              </a:rPr>
              <a:t>奇数</a:t>
            </a:r>
            <a:r>
              <a:rPr lang="en-US" altLang="zh-CN" sz="2800" b="1" dirty="0">
                <a:ea typeface="黑体" pitchFamily="2" charset="-122"/>
              </a:rPr>
              <a:t>}</a:t>
            </a:r>
          </a:p>
        </p:txBody>
      </p:sp>
      <p:sp>
        <p:nvSpPr>
          <p:cNvPr id="9221" name="Text Box 5"/>
          <p:cNvSpPr txBox="1">
            <a:spLocks noChangeArrowheads="1"/>
          </p:cNvSpPr>
          <p:nvPr/>
        </p:nvSpPr>
        <p:spPr bwMode="auto">
          <a:xfrm>
            <a:off x="2699792" y="2924944"/>
            <a:ext cx="6172200" cy="519113"/>
          </a:xfrm>
          <a:prstGeom prst="rect">
            <a:avLst/>
          </a:prstGeom>
          <a:noFill/>
          <a:ln w="9525">
            <a:noFill/>
            <a:miter lim="800000"/>
            <a:headEnd/>
            <a:tailEnd/>
          </a:ln>
          <a:effectLst/>
        </p:spPr>
        <p:txBody>
          <a:bodyPr>
            <a:spAutoFit/>
          </a:bodyPr>
          <a:lstStyle/>
          <a:p>
            <a:pPr>
              <a:spcBef>
                <a:spcPct val="50000"/>
              </a:spcBef>
            </a:pPr>
            <a:r>
              <a:rPr lang="en-US" altLang="zh-CN" sz="2800" b="1" dirty="0">
                <a:ea typeface="黑体" pitchFamily="2" charset="-122"/>
              </a:rPr>
              <a:t>B={</a:t>
            </a:r>
            <a:r>
              <a:rPr lang="zh-CN" altLang="en-US" sz="2800" b="1" dirty="0">
                <a:ea typeface="黑体" pitchFamily="2" charset="-122"/>
              </a:rPr>
              <a:t>（</a:t>
            </a:r>
            <a:r>
              <a:rPr lang="en-US" altLang="zh-CN" sz="2800" b="1" dirty="0">
                <a:ea typeface="黑体" pitchFamily="2" charset="-122"/>
              </a:rPr>
              <a:t>x</a:t>
            </a:r>
            <a:r>
              <a:rPr lang="zh-CN" altLang="en-US" sz="2800" b="1" dirty="0">
                <a:ea typeface="黑体" pitchFamily="2" charset="-122"/>
              </a:rPr>
              <a:t>，</a:t>
            </a:r>
            <a:r>
              <a:rPr lang="en-US" altLang="zh-CN" sz="2800" b="1" dirty="0">
                <a:ea typeface="黑体" pitchFamily="2" charset="-122"/>
              </a:rPr>
              <a:t>y</a:t>
            </a:r>
            <a:r>
              <a:rPr lang="zh-CN" altLang="en-US" sz="2800" b="1" dirty="0">
                <a:ea typeface="黑体" pitchFamily="2" charset="-122"/>
              </a:rPr>
              <a:t>）：</a:t>
            </a:r>
            <a:r>
              <a:rPr lang="en-US" altLang="zh-CN" sz="2800" b="1" dirty="0">
                <a:ea typeface="黑体" pitchFamily="2" charset="-122"/>
              </a:rPr>
              <a:t>x</a:t>
            </a:r>
            <a:r>
              <a:rPr lang="zh-CN" altLang="en-US" sz="2800" b="1" dirty="0">
                <a:ea typeface="黑体" pitchFamily="2" charset="-122"/>
              </a:rPr>
              <a:t>与</a:t>
            </a:r>
            <a:r>
              <a:rPr lang="en-US" altLang="zh-CN" sz="2800" b="1" dirty="0">
                <a:ea typeface="黑体" pitchFamily="2" charset="-122"/>
              </a:rPr>
              <a:t>y</a:t>
            </a:r>
            <a:r>
              <a:rPr lang="zh-CN" altLang="en-US" sz="2800" b="1" dirty="0">
                <a:ea typeface="黑体" pitchFamily="2" charset="-122"/>
              </a:rPr>
              <a:t>的奇偶性不同</a:t>
            </a:r>
            <a:r>
              <a:rPr lang="en-US" altLang="zh-CN" sz="2800" b="1" dirty="0">
                <a:ea typeface="黑体" pitchFamily="2" charset="-122"/>
              </a:rPr>
              <a:t>}</a:t>
            </a:r>
          </a:p>
        </p:txBody>
      </p:sp>
      <p:grpSp>
        <p:nvGrpSpPr>
          <p:cNvPr id="9222" name="Group 6"/>
          <p:cNvGrpSpPr>
            <a:grpSpLocks/>
          </p:cNvGrpSpPr>
          <p:nvPr/>
        </p:nvGrpSpPr>
        <p:grpSpPr bwMode="auto">
          <a:xfrm>
            <a:off x="1475656" y="3501008"/>
            <a:ext cx="6091237" cy="1295400"/>
            <a:chOff x="2667" y="4587"/>
            <a:chExt cx="7434" cy="1716"/>
          </a:xfrm>
        </p:grpSpPr>
        <p:sp>
          <p:nvSpPr>
            <p:cNvPr id="9223" name="Text Box 7"/>
            <p:cNvSpPr txBox="1">
              <a:spLocks noChangeArrowheads="1"/>
            </p:cNvSpPr>
            <p:nvPr/>
          </p:nvSpPr>
          <p:spPr bwMode="auto">
            <a:xfrm>
              <a:off x="2667" y="5025"/>
              <a:ext cx="1575" cy="780"/>
            </a:xfrm>
            <a:prstGeom prst="rect">
              <a:avLst/>
            </a:prstGeom>
            <a:noFill/>
            <a:ln w="9525">
              <a:noFill/>
              <a:miter lim="800000"/>
              <a:headEnd/>
              <a:tailEnd/>
            </a:ln>
          </p:spPr>
          <p:txBody>
            <a:bodyPr/>
            <a:lstStyle/>
            <a:p>
              <a:pPr algn="just"/>
              <a:r>
                <a:rPr lang="en-US" altLang="zh-CN" sz="2800" b="1"/>
                <a:t>A=B=</a:t>
              </a:r>
            </a:p>
          </p:txBody>
        </p:sp>
        <p:sp>
          <p:nvSpPr>
            <p:cNvPr id="9224" name="AutoShape 8"/>
            <p:cNvSpPr>
              <a:spLocks/>
            </p:cNvSpPr>
            <p:nvPr/>
          </p:nvSpPr>
          <p:spPr bwMode="auto">
            <a:xfrm>
              <a:off x="4032" y="4722"/>
              <a:ext cx="315" cy="1404"/>
            </a:xfrm>
            <a:prstGeom prst="leftBrace">
              <a:avLst>
                <a:gd name="adj1" fmla="val 37143"/>
                <a:gd name="adj2" fmla="val 50000"/>
              </a:avLst>
            </a:prstGeom>
            <a:noFill/>
            <a:ln w="28575">
              <a:solidFill>
                <a:srgbClr val="000000"/>
              </a:solidFill>
              <a:round/>
              <a:headEnd/>
              <a:tailEnd/>
            </a:ln>
          </p:spPr>
          <p:txBody>
            <a:bodyPr/>
            <a:lstStyle/>
            <a:p>
              <a:endParaRPr lang="zh-CN" altLang="en-US"/>
            </a:p>
          </p:txBody>
        </p:sp>
        <p:sp>
          <p:nvSpPr>
            <p:cNvPr id="9225" name="Text Box 9"/>
            <p:cNvSpPr txBox="1">
              <a:spLocks noChangeArrowheads="1"/>
            </p:cNvSpPr>
            <p:nvPr/>
          </p:nvSpPr>
          <p:spPr bwMode="auto">
            <a:xfrm>
              <a:off x="4095" y="4587"/>
              <a:ext cx="5985" cy="759"/>
            </a:xfrm>
            <a:prstGeom prst="rect">
              <a:avLst/>
            </a:prstGeom>
            <a:noFill/>
            <a:ln w="9525">
              <a:noFill/>
              <a:miter lim="800000"/>
              <a:headEnd/>
              <a:tailEnd/>
            </a:ln>
          </p:spPr>
          <p:txBody>
            <a:bodyPr/>
            <a:lstStyle/>
            <a:p>
              <a:pPr algn="just"/>
              <a:r>
                <a:rPr lang="en-US" altLang="zh-CN" sz="2800" b="1" dirty="0"/>
                <a:t>(1,2),(1,4),(1,6),(2.1),(2,3),(2,5)</a:t>
              </a:r>
            </a:p>
          </p:txBody>
        </p:sp>
        <p:sp>
          <p:nvSpPr>
            <p:cNvPr id="9226" name="Text Box 10"/>
            <p:cNvSpPr txBox="1">
              <a:spLocks noChangeArrowheads="1"/>
            </p:cNvSpPr>
            <p:nvPr/>
          </p:nvSpPr>
          <p:spPr bwMode="auto">
            <a:xfrm>
              <a:off x="4074" y="5367"/>
              <a:ext cx="3675" cy="936"/>
            </a:xfrm>
            <a:prstGeom prst="rect">
              <a:avLst/>
            </a:prstGeom>
            <a:noFill/>
            <a:ln w="9525">
              <a:noFill/>
              <a:miter lim="800000"/>
              <a:headEnd/>
              <a:tailEnd/>
            </a:ln>
          </p:spPr>
          <p:txBody>
            <a:bodyPr/>
            <a:lstStyle/>
            <a:p>
              <a:pPr algn="just"/>
              <a:r>
                <a:rPr lang="en-US" altLang="zh-CN" sz="2800" b="1" dirty="0"/>
                <a:t>(3,2),(3,4),(3,6)…</a:t>
              </a:r>
            </a:p>
          </p:txBody>
        </p:sp>
        <p:sp>
          <p:nvSpPr>
            <p:cNvPr id="9227" name="AutoShape 11"/>
            <p:cNvSpPr>
              <a:spLocks/>
            </p:cNvSpPr>
            <p:nvPr/>
          </p:nvSpPr>
          <p:spPr bwMode="auto">
            <a:xfrm flipH="1">
              <a:off x="9786" y="4617"/>
              <a:ext cx="315" cy="1404"/>
            </a:xfrm>
            <a:prstGeom prst="leftBrace">
              <a:avLst>
                <a:gd name="adj1" fmla="val 37143"/>
                <a:gd name="adj2" fmla="val 50000"/>
              </a:avLst>
            </a:prstGeom>
            <a:noFill/>
            <a:ln w="28575">
              <a:solidFill>
                <a:srgbClr val="000000"/>
              </a:solidFill>
              <a:round/>
              <a:headEnd/>
              <a:tailEnd/>
            </a:ln>
          </p:spPr>
          <p:txBody>
            <a:bodyPr/>
            <a:lstStyle/>
            <a:p>
              <a:endParaRPr lang="zh-CN" altLang="en-US"/>
            </a:p>
          </p:txBody>
        </p:sp>
      </p:grpSp>
      <p:sp>
        <p:nvSpPr>
          <p:cNvPr id="9228" name="Text Box 12"/>
          <p:cNvSpPr txBox="1">
            <a:spLocks noChangeArrowheads="1"/>
          </p:cNvSpPr>
          <p:nvPr/>
        </p:nvSpPr>
        <p:spPr bwMode="auto">
          <a:xfrm>
            <a:off x="611560" y="3429000"/>
            <a:ext cx="1295400" cy="476250"/>
          </a:xfrm>
          <a:prstGeom prst="rect">
            <a:avLst/>
          </a:prstGeom>
          <a:noFill/>
          <a:ln w="9525">
            <a:noFill/>
            <a:miter lim="800000"/>
            <a:headEnd/>
            <a:tailEnd/>
          </a:ln>
          <a:effectLst/>
        </p:spPr>
        <p:txBody>
          <a:bodyPr>
            <a:spAutoFit/>
          </a:bodyPr>
          <a:lstStyle/>
          <a:p>
            <a:pPr>
              <a:lnSpc>
                <a:spcPct val="90000"/>
              </a:lnSpc>
              <a:spcBef>
                <a:spcPct val="50000"/>
              </a:spcBef>
            </a:pPr>
            <a:r>
              <a:rPr lang="zh-CN" altLang="en-US" sz="2800" b="1" dirty="0">
                <a:ea typeface="黑体" pitchFamily="2" charset="-122"/>
              </a:rPr>
              <a:t>则：</a:t>
            </a:r>
            <a:endParaRPr lang="zh-CN" altLang="en-US" sz="2400" dirty="0"/>
          </a:p>
        </p:txBody>
      </p:sp>
      <p:sp>
        <p:nvSpPr>
          <p:cNvPr id="15" name="矩形 14"/>
          <p:cNvSpPr/>
          <p:nvPr/>
        </p:nvSpPr>
        <p:spPr>
          <a:xfrm>
            <a:off x="683568" y="5157192"/>
            <a:ext cx="7344816" cy="646331"/>
          </a:xfrm>
          <a:prstGeom prst="rect">
            <a:avLst/>
          </a:prstGeom>
        </p:spPr>
        <p:txBody>
          <a:bodyPr wrap="square">
            <a:spAutoFit/>
          </a:bodyPr>
          <a:lstStyle/>
          <a:p>
            <a:pPr>
              <a:lnSpc>
                <a:spcPct val="90000"/>
              </a:lnSpc>
              <a:buNone/>
              <a:defRPr/>
            </a:pPr>
            <a:r>
              <a:rPr lang="zh-CN" altLang="en-US" sz="2000" b="1" dirty="0">
                <a:latin typeface="黑体" pitchFamily="2" charset="-122"/>
                <a:ea typeface="黑体" pitchFamily="2" charset="-122"/>
              </a:rPr>
              <a:t>事件</a:t>
            </a:r>
            <a:r>
              <a:rPr lang="en-US" altLang="zh-CN" sz="2000" b="1" dirty="0">
                <a:latin typeface="黑体" pitchFamily="2" charset="-122"/>
                <a:ea typeface="黑体" pitchFamily="2" charset="-122"/>
              </a:rPr>
              <a:t>D=</a:t>
            </a:r>
            <a:r>
              <a:rPr lang="zh-CN" altLang="en-US" sz="2000" b="1" dirty="0">
                <a:latin typeface="黑体" pitchFamily="2" charset="-122"/>
                <a:ea typeface="黑体" pitchFamily="2" charset="-122"/>
              </a:rPr>
              <a:t>“至多两件合格品”</a:t>
            </a:r>
            <a:r>
              <a:rPr lang="en-US" altLang="zh-CN" sz="2000" b="1" dirty="0">
                <a:latin typeface="黑体" pitchFamily="2" charset="-122"/>
                <a:ea typeface="黑体" pitchFamily="2" charset="-122"/>
              </a:rPr>
              <a:t> ={(0,0),(0,1),(1,0)(1,1)}= Ω=</a:t>
            </a:r>
            <a:r>
              <a:rPr lang="zh-CN" altLang="en-US" sz="2000" b="1" dirty="0">
                <a:latin typeface="黑体" pitchFamily="2" charset="-122"/>
                <a:ea typeface="黑体" pitchFamily="2" charset="-122"/>
              </a:rPr>
              <a:t>“至多两件不合格品”</a:t>
            </a:r>
            <a:r>
              <a:rPr lang="en-US" altLang="zh-CN" sz="2000" b="1" dirty="0">
                <a:latin typeface="黑体" pitchFamily="2" charset="-122"/>
                <a:ea typeface="黑体" pitchFamily="2" charset="-122"/>
              </a:rPr>
              <a:t>=</a:t>
            </a:r>
            <a:r>
              <a:rPr lang="zh-CN" altLang="en-US" sz="2000" b="1" dirty="0">
                <a:latin typeface="黑体" pitchFamily="2" charset="-122"/>
                <a:ea typeface="黑体" pitchFamily="2" charset="-122"/>
              </a:rPr>
              <a:t>事件</a:t>
            </a:r>
            <a:r>
              <a:rPr lang="en-US" altLang="zh-CN" sz="2000" b="1" dirty="0">
                <a:latin typeface="黑体" pitchFamily="2" charset="-122"/>
                <a:ea typeface="黑体" pitchFamily="2" charset="-122"/>
              </a:rPr>
              <a:t>E</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609600" y="700088"/>
            <a:ext cx="6400800" cy="51911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中心极限定理</a:t>
            </a:r>
          </a:p>
        </p:txBody>
      </p:sp>
      <p:sp>
        <p:nvSpPr>
          <p:cNvPr id="66563" name="Text Box 3"/>
          <p:cNvSpPr txBox="1">
            <a:spLocks noChangeArrowheads="1"/>
          </p:cNvSpPr>
          <p:nvPr/>
        </p:nvSpPr>
        <p:spPr bwMode="auto">
          <a:xfrm>
            <a:off x="990600" y="1417638"/>
            <a:ext cx="7620000" cy="1630362"/>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dirty="0">
                <a:ea typeface="黑体" pitchFamily="2" charset="-122"/>
              </a:rPr>
              <a:t>         </a:t>
            </a:r>
            <a:r>
              <a:rPr lang="zh-CN" altLang="en-US" sz="2800" b="1" dirty="0">
                <a:ea typeface="黑体" pitchFamily="2" charset="-122"/>
              </a:rPr>
              <a:t>在统计中，多个相互独立随机变量的平均值（仍然是一个随机变量）将服从或近似服从正态分布。</a:t>
            </a:r>
          </a:p>
        </p:txBody>
      </p:sp>
      <p:grpSp>
        <p:nvGrpSpPr>
          <p:cNvPr id="66570" name="Group 10"/>
          <p:cNvGrpSpPr>
            <a:grpSpLocks/>
          </p:cNvGrpSpPr>
          <p:nvPr/>
        </p:nvGrpSpPr>
        <p:grpSpPr bwMode="auto">
          <a:xfrm>
            <a:off x="1066800" y="3322638"/>
            <a:ext cx="7391400" cy="2163762"/>
            <a:chOff x="672" y="2093"/>
            <a:chExt cx="4656" cy="1363"/>
          </a:xfrm>
        </p:grpSpPr>
        <p:sp>
          <p:nvSpPr>
            <p:cNvPr id="66564" name="Text Box 4"/>
            <p:cNvSpPr txBox="1">
              <a:spLocks noChangeArrowheads="1"/>
            </p:cNvSpPr>
            <p:nvPr/>
          </p:nvSpPr>
          <p:spPr bwMode="auto">
            <a:xfrm>
              <a:off x="672" y="2093"/>
              <a:ext cx="4656" cy="1350"/>
            </a:xfrm>
            <a:prstGeom prst="rect">
              <a:avLst/>
            </a:prstGeom>
            <a:noFill/>
            <a:ln w="9525">
              <a:noFill/>
              <a:miter lim="800000"/>
              <a:headEnd/>
              <a:tailEnd/>
            </a:ln>
            <a:effectLst/>
          </p:spPr>
          <p:txBody>
            <a:bodyPr>
              <a:spAutoFit/>
            </a:bodyPr>
            <a:lstStyle/>
            <a:p>
              <a:pPr>
                <a:lnSpc>
                  <a:spcPct val="120000"/>
                </a:lnSpc>
                <a:spcBef>
                  <a:spcPct val="50000"/>
                </a:spcBef>
              </a:pPr>
              <a:r>
                <a:rPr lang="zh-CN" altLang="en-US" sz="2800" b="1" dirty="0" smtClean="0">
                  <a:ea typeface="黑体" pitchFamily="2" charset="-122"/>
                </a:rPr>
                <a:t>定理</a:t>
              </a:r>
              <a:r>
                <a:rPr lang="en-US" altLang="zh-CN" sz="2800" b="1" dirty="0" smtClean="0">
                  <a:ea typeface="黑体" pitchFamily="2" charset="-122"/>
                </a:rPr>
                <a:t>2 </a:t>
              </a:r>
              <a:r>
                <a:rPr lang="zh-CN" altLang="en-US" sz="2800" b="1" dirty="0" smtClean="0">
                  <a:ea typeface="黑体" pitchFamily="2" charset="-122"/>
                </a:rPr>
                <a:t>，  </a:t>
              </a:r>
              <a:r>
                <a:rPr lang="en-US" altLang="zh-CN" sz="2800" b="1" dirty="0" smtClean="0">
                  <a:ea typeface="黑体" pitchFamily="2" charset="-122"/>
                </a:rPr>
                <a:t>n</a:t>
              </a:r>
              <a:r>
                <a:rPr lang="zh-CN" altLang="en-US" sz="2800" b="1" dirty="0">
                  <a:ea typeface="黑体" pitchFamily="2" charset="-122"/>
                </a:rPr>
                <a:t>个相互独立同分布的随机变量</a:t>
              </a:r>
              <a:r>
                <a:rPr lang="en-US" altLang="zh-CN" sz="2800" b="1" dirty="0">
                  <a:ea typeface="黑体" pitchFamily="2" charset="-122"/>
                </a:rPr>
                <a:t>X</a:t>
              </a:r>
              <a:r>
                <a:rPr lang="en-US" altLang="zh-CN" sz="2800" b="1" baseline="-25000" dirty="0">
                  <a:ea typeface="黑体" pitchFamily="2" charset="-122"/>
                </a:rPr>
                <a:t>1</a:t>
              </a:r>
              <a:r>
                <a:rPr lang="zh-CN" altLang="en-US" sz="2800" b="1" dirty="0">
                  <a:ea typeface="黑体" pitchFamily="2" charset="-122"/>
                </a:rPr>
                <a:t>，</a:t>
              </a:r>
              <a:r>
                <a:rPr lang="en-US" altLang="zh-CN" sz="2800" b="1" dirty="0">
                  <a:ea typeface="黑体" pitchFamily="2" charset="-122"/>
                </a:rPr>
                <a:t>X</a:t>
              </a:r>
              <a:r>
                <a:rPr lang="en-US" altLang="zh-CN" sz="2800" b="1" baseline="-25000" dirty="0">
                  <a:ea typeface="黑体" pitchFamily="2" charset="-122"/>
                </a:rPr>
                <a:t>2</a:t>
              </a:r>
              <a:r>
                <a:rPr lang="zh-CN" altLang="en-US" sz="2800" b="1" dirty="0">
                  <a:ea typeface="黑体" pitchFamily="2" charset="-122"/>
                </a:rPr>
                <a:t>， </a:t>
              </a:r>
              <a:r>
                <a:rPr lang="en-US" altLang="zh-CN" sz="2800" b="1" dirty="0">
                  <a:ea typeface="黑体" pitchFamily="2" charset="-122"/>
                </a:rPr>
                <a:t>……</a:t>
              </a:r>
              <a:r>
                <a:rPr lang="en-US" altLang="zh-CN" sz="2800" b="1" dirty="0" err="1">
                  <a:ea typeface="黑体" pitchFamily="2" charset="-122"/>
                </a:rPr>
                <a:t>X</a:t>
              </a:r>
              <a:r>
                <a:rPr lang="en-US" altLang="zh-CN" sz="2800" b="1" baseline="-25000" dirty="0" err="1">
                  <a:ea typeface="黑体" pitchFamily="2" charset="-122"/>
                </a:rPr>
                <a:t>n</a:t>
              </a:r>
              <a:r>
                <a:rPr lang="zh-CN" altLang="en-US" sz="2800" b="1" dirty="0">
                  <a:ea typeface="黑体" pitchFamily="2" charset="-122"/>
                </a:rPr>
                <a:t>，均值</a:t>
              </a:r>
              <a:r>
                <a:rPr lang="en-US" altLang="zh-CN" sz="2800" b="1" dirty="0">
                  <a:ea typeface="黑体" pitchFamily="2" charset="-122"/>
                </a:rPr>
                <a:t>μ</a:t>
              </a:r>
              <a:r>
                <a:rPr lang="zh-CN" altLang="en-US" sz="2800" b="1" dirty="0">
                  <a:ea typeface="黑体" pitchFamily="2" charset="-122"/>
                </a:rPr>
                <a:t>和方差    都存在，则在</a:t>
              </a:r>
              <a:r>
                <a:rPr lang="en-US" altLang="zh-CN" sz="2800" b="1" dirty="0">
                  <a:ea typeface="黑体" pitchFamily="2" charset="-122"/>
                </a:rPr>
                <a:t>n</a:t>
              </a:r>
              <a:r>
                <a:rPr lang="zh-CN" altLang="en-US" sz="2800" b="1" dirty="0">
                  <a:ea typeface="黑体" pitchFamily="2" charset="-122"/>
                </a:rPr>
                <a:t>较大时，其样本均值    服从或近似服从正态分布</a:t>
              </a:r>
              <a:r>
                <a:rPr lang="en-US" altLang="zh-CN" sz="2800" b="1" dirty="0">
                  <a:ea typeface="黑体" pitchFamily="2" charset="-122"/>
                </a:rPr>
                <a:t>N</a:t>
              </a:r>
              <a:r>
                <a:rPr lang="zh-CN" altLang="en-US" sz="2800" b="1" dirty="0">
                  <a:ea typeface="黑体" pitchFamily="2" charset="-122"/>
                </a:rPr>
                <a:t>（</a:t>
              </a:r>
              <a:r>
                <a:rPr lang="en-US" altLang="zh-CN" sz="2800" b="1" dirty="0">
                  <a:ea typeface="黑体" pitchFamily="2" charset="-122"/>
                </a:rPr>
                <a:t>μ</a:t>
              </a:r>
              <a:r>
                <a:rPr lang="zh-CN" altLang="en-US" sz="2800" b="1" dirty="0">
                  <a:ea typeface="黑体" pitchFamily="2" charset="-122"/>
                </a:rPr>
                <a:t>，    ）。</a:t>
              </a:r>
            </a:p>
          </p:txBody>
        </p:sp>
        <p:graphicFrame>
          <p:nvGraphicFramePr>
            <p:cNvPr id="66565" name="Object 5"/>
            <p:cNvGraphicFramePr>
              <a:graphicFrameLocks noChangeAspect="1"/>
            </p:cNvGraphicFramePr>
            <p:nvPr>
              <p:extLst>
                <p:ext uri="{D42A27DB-BD31-4B8C-83A1-F6EECF244321}">
                  <p14:modId xmlns:p14="http://schemas.microsoft.com/office/powerpoint/2010/main" val="3250040495"/>
                </p:ext>
              </p:extLst>
            </p:nvPr>
          </p:nvGraphicFramePr>
          <p:xfrm>
            <a:off x="3424" y="2478"/>
            <a:ext cx="233" cy="243"/>
          </p:xfrm>
          <a:graphic>
            <a:graphicData uri="http://schemas.openxmlformats.org/presentationml/2006/ole">
              <mc:AlternateContent xmlns:mc="http://schemas.openxmlformats.org/markup-compatibility/2006">
                <mc:Choice xmlns:v="urn:schemas-microsoft-com:vml" Requires="v">
                  <p:oleObj spid="_x0000_s273464" name="公式" r:id="rId4" imgW="304560" imgH="317160" progId="Equation.3">
                    <p:embed/>
                  </p:oleObj>
                </mc:Choice>
                <mc:Fallback>
                  <p:oleObj name="公式" r:id="rId4" imgW="304560" imgH="3171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4" y="2478"/>
                          <a:ext cx="233"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566" name="Object 6"/>
            <p:cNvGraphicFramePr>
              <a:graphicFrameLocks noChangeAspect="1"/>
            </p:cNvGraphicFramePr>
            <p:nvPr>
              <p:extLst>
                <p:ext uri="{D42A27DB-BD31-4B8C-83A1-F6EECF244321}">
                  <p14:modId xmlns:p14="http://schemas.microsoft.com/office/powerpoint/2010/main" val="1849287710"/>
                </p:ext>
              </p:extLst>
            </p:nvPr>
          </p:nvGraphicFramePr>
          <p:xfrm>
            <a:off x="2826" y="2875"/>
            <a:ext cx="140" cy="160"/>
          </p:xfrm>
          <a:graphic>
            <a:graphicData uri="http://schemas.openxmlformats.org/presentationml/2006/ole">
              <mc:AlternateContent xmlns:mc="http://schemas.openxmlformats.org/markup-compatibility/2006">
                <mc:Choice xmlns:v="urn:schemas-microsoft-com:vml" Requires="v">
                  <p:oleObj spid="_x0000_s273465" name="Equation" r:id="rId6" imgW="177480" imgH="203040" progId="Equation.DSMT4">
                    <p:embed/>
                  </p:oleObj>
                </mc:Choice>
                <mc:Fallback>
                  <p:oleObj name="Equation" r:id="rId6" imgW="177480" imgH="203040" progId="Equation.DSMT4">
                    <p:embed/>
                    <p:pic>
                      <p:nvPicPr>
                        <p:cNvPr id="0" name=""/>
                        <p:cNvPicPr>
                          <a:picLocks noChangeAspect="1" noChangeArrowheads="1"/>
                        </p:cNvPicPr>
                        <p:nvPr/>
                      </p:nvPicPr>
                      <p:blipFill>
                        <a:blip r:embed="rId7"/>
                        <a:srcRect/>
                        <a:stretch>
                          <a:fillRect/>
                        </a:stretch>
                      </p:blipFill>
                      <p:spPr bwMode="auto">
                        <a:xfrm>
                          <a:off x="2826" y="2875"/>
                          <a:ext cx="140"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567" name="Object 7"/>
            <p:cNvGraphicFramePr>
              <a:graphicFrameLocks noChangeAspect="1"/>
            </p:cNvGraphicFramePr>
            <p:nvPr/>
          </p:nvGraphicFramePr>
          <p:xfrm>
            <a:off x="1776" y="3080"/>
            <a:ext cx="198" cy="376"/>
          </p:xfrm>
          <a:graphic>
            <a:graphicData uri="http://schemas.openxmlformats.org/presentationml/2006/ole">
              <mc:AlternateContent xmlns:mc="http://schemas.openxmlformats.org/markup-compatibility/2006">
                <mc:Choice xmlns:v="urn:schemas-microsoft-com:vml" Requires="v">
                  <p:oleObj spid="_x0000_s273466" name="公式" r:id="rId8" imgW="355320" imgH="672840" progId="Equation.3">
                    <p:embed/>
                  </p:oleObj>
                </mc:Choice>
                <mc:Fallback>
                  <p:oleObj name="公式" r:id="rId8" imgW="355320" imgH="6728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6" y="3080"/>
                          <a:ext cx="198" cy="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417593866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2743200" y="395288"/>
            <a:ext cx="45720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第三节    统计基础知识</a:t>
            </a:r>
            <a:endParaRPr lang="zh-CN" altLang="en-US" sz="2800"/>
          </a:p>
        </p:txBody>
      </p:sp>
      <p:sp>
        <p:nvSpPr>
          <p:cNvPr id="67587" name="Text Box 3"/>
          <p:cNvSpPr txBox="1">
            <a:spLocks noChangeArrowheads="1"/>
          </p:cNvSpPr>
          <p:nvPr/>
        </p:nvSpPr>
        <p:spPr bwMode="auto">
          <a:xfrm>
            <a:off x="685800" y="1295400"/>
            <a:ext cx="55626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一、总体、个体与样本</a:t>
            </a:r>
          </a:p>
        </p:txBody>
      </p:sp>
      <p:sp>
        <p:nvSpPr>
          <p:cNvPr id="67588" name="Text Box 4"/>
          <p:cNvSpPr txBox="1">
            <a:spLocks noChangeArrowheads="1"/>
          </p:cNvSpPr>
          <p:nvPr/>
        </p:nvSpPr>
        <p:spPr bwMode="auto">
          <a:xfrm>
            <a:off x="762000" y="1919288"/>
            <a:ext cx="60198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（一）总体与个体</a:t>
            </a:r>
          </a:p>
        </p:txBody>
      </p:sp>
      <p:sp>
        <p:nvSpPr>
          <p:cNvPr id="67589" name="Text Box 5"/>
          <p:cNvSpPr txBox="1">
            <a:spLocks noChangeArrowheads="1"/>
          </p:cNvSpPr>
          <p:nvPr/>
        </p:nvSpPr>
        <p:spPr bwMode="auto">
          <a:xfrm>
            <a:off x="1333500" y="2489200"/>
            <a:ext cx="7391400" cy="1117600"/>
          </a:xfrm>
          <a:prstGeom prst="rect">
            <a:avLst/>
          </a:prstGeom>
          <a:noFill/>
          <a:ln w="9525">
            <a:noFill/>
            <a:miter lim="800000"/>
            <a:headEnd/>
            <a:tailEnd/>
          </a:ln>
          <a:effectLst/>
        </p:spPr>
        <p:txBody>
          <a:bodyPr>
            <a:spAutoFit/>
          </a:bodyPr>
          <a:lstStyle/>
          <a:p>
            <a:pPr>
              <a:lnSpc>
                <a:spcPct val="120000"/>
              </a:lnSpc>
              <a:spcBef>
                <a:spcPct val="50000"/>
              </a:spcBef>
            </a:pPr>
            <a:r>
              <a:rPr lang="zh-CN" altLang="en-US" sz="2800" b="1">
                <a:ea typeface="黑体" pitchFamily="2" charset="-122"/>
              </a:rPr>
              <a:t>总体：在一个统计问题中，我们把研究对象的	  全体成为总体。</a:t>
            </a:r>
          </a:p>
        </p:txBody>
      </p:sp>
      <p:sp>
        <p:nvSpPr>
          <p:cNvPr id="67590" name="Text Box 6"/>
          <p:cNvSpPr txBox="1">
            <a:spLocks noChangeArrowheads="1"/>
          </p:cNvSpPr>
          <p:nvPr/>
        </p:nvSpPr>
        <p:spPr bwMode="auto">
          <a:xfrm>
            <a:off x="1676400" y="3581400"/>
            <a:ext cx="7010400" cy="1117600"/>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当研究产品某个特定的质量特性</a:t>
            </a:r>
            <a:r>
              <a:rPr lang="en-US" altLang="zh-CN" sz="2800" b="1">
                <a:ea typeface="黑体" pitchFamily="2" charset="-122"/>
              </a:rPr>
              <a:t>X</a:t>
            </a:r>
            <a:r>
              <a:rPr lang="zh-CN" altLang="en-US" sz="2800" b="1">
                <a:ea typeface="黑体" pitchFamily="2" charset="-122"/>
              </a:rPr>
              <a:t>时，	也常把全体产品的特性看做为总体。</a:t>
            </a:r>
          </a:p>
        </p:txBody>
      </p:sp>
      <p:sp>
        <p:nvSpPr>
          <p:cNvPr id="67591" name="Text Box 7"/>
          <p:cNvSpPr txBox="1">
            <a:spLocks noChangeArrowheads="1"/>
          </p:cNvSpPr>
          <p:nvPr/>
        </p:nvSpPr>
        <p:spPr bwMode="auto">
          <a:xfrm>
            <a:off x="1295400" y="4775200"/>
            <a:ext cx="57912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个体：构成总体的每个成员。</a:t>
            </a:r>
          </a:p>
        </p:txBody>
      </p:sp>
      <p:sp>
        <p:nvSpPr>
          <p:cNvPr id="67592" name="Text Box 8"/>
          <p:cNvSpPr txBox="1">
            <a:spLocks noChangeArrowheads="1"/>
          </p:cNvSpPr>
          <p:nvPr/>
        </p:nvSpPr>
        <p:spPr bwMode="auto">
          <a:xfrm>
            <a:off x="1638300" y="5321300"/>
            <a:ext cx="7239000" cy="1117600"/>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当研究产品的某个特定的质量特性</a:t>
            </a:r>
            <a:r>
              <a:rPr lang="en-US" altLang="zh-CN" sz="2800" b="1">
                <a:ea typeface="黑体" pitchFamily="2" charset="-122"/>
              </a:rPr>
              <a:t>X</a:t>
            </a:r>
            <a:r>
              <a:rPr lang="zh-CN" altLang="en-US" sz="2800" b="1">
                <a:ea typeface="黑体" pitchFamily="2" charset="-122"/>
              </a:rPr>
              <a:t>时，	把一个具体产品的特性值</a:t>
            </a:r>
            <a:r>
              <a:rPr lang="en-US" altLang="zh-CN" sz="2800" b="1">
                <a:ea typeface="黑体" pitchFamily="2" charset="-122"/>
              </a:rPr>
              <a:t>x</a:t>
            </a:r>
            <a:r>
              <a:rPr lang="zh-CN" altLang="en-US" sz="2800" b="1">
                <a:ea typeface="黑体" pitchFamily="2" charset="-122"/>
              </a:rPr>
              <a:t>视为个体。</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469900" y="276225"/>
            <a:ext cx="49530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（二）随机样本</a:t>
            </a:r>
          </a:p>
        </p:txBody>
      </p:sp>
      <p:sp>
        <p:nvSpPr>
          <p:cNvPr id="68611" name="Text Box 3"/>
          <p:cNvSpPr txBox="1">
            <a:spLocks noChangeArrowheads="1"/>
          </p:cNvSpPr>
          <p:nvPr/>
        </p:nvSpPr>
        <p:spPr bwMode="auto">
          <a:xfrm>
            <a:off x="1003300" y="822325"/>
            <a:ext cx="7467600" cy="1117600"/>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满足下面两个条件的样本称为简单随机样本，简称随机样本：</a:t>
            </a:r>
          </a:p>
        </p:txBody>
      </p:sp>
      <p:sp>
        <p:nvSpPr>
          <p:cNvPr id="68612" name="Text Box 4"/>
          <p:cNvSpPr txBox="1">
            <a:spLocks noChangeArrowheads="1"/>
          </p:cNvSpPr>
          <p:nvPr/>
        </p:nvSpPr>
        <p:spPr bwMode="auto">
          <a:xfrm>
            <a:off x="1257300" y="1978025"/>
            <a:ext cx="7239000" cy="1117600"/>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1.  </a:t>
            </a:r>
            <a:r>
              <a:rPr lang="zh-CN" altLang="en-US" sz="2800" b="1">
                <a:ea typeface="黑体" pitchFamily="2" charset="-122"/>
              </a:rPr>
              <a:t>随机性。总体中每个个体都有相同的机会		入样。</a:t>
            </a:r>
          </a:p>
        </p:txBody>
      </p:sp>
      <p:sp>
        <p:nvSpPr>
          <p:cNvPr id="68613" name="Text Box 5"/>
          <p:cNvSpPr txBox="1">
            <a:spLocks noChangeArrowheads="1"/>
          </p:cNvSpPr>
          <p:nvPr/>
        </p:nvSpPr>
        <p:spPr bwMode="auto">
          <a:xfrm>
            <a:off x="1219200" y="3057525"/>
            <a:ext cx="7162800" cy="1117600"/>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2.  </a:t>
            </a:r>
            <a:r>
              <a:rPr lang="zh-CN" altLang="en-US" sz="2800" b="1">
                <a:ea typeface="黑体" pitchFamily="2" charset="-122"/>
              </a:rPr>
              <a:t>独立性。从总体中抽取的每个样品对其它		 样本的的抽取无任何影响。</a:t>
            </a:r>
          </a:p>
        </p:txBody>
      </p:sp>
      <p:sp>
        <p:nvSpPr>
          <p:cNvPr id="68614" name="Text Box 6"/>
          <p:cNvSpPr txBox="1">
            <a:spLocks noChangeArrowheads="1"/>
          </p:cNvSpPr>
          <p:nvPr/>
        </p:nvSpPr>
        <p:spPr bwMode="auto">
          <a:xfrm>
            <a:off x="1447800" y="4213225"/>
            <a:ext cx="7010400" cy="1031875"/>
          </a:xfrm>
          <a:prstGeom prst="rect">
            <a:avLst/>
          </a:prstGeom>
          <a:noFill/>
          <a:ln w="9525">
            <a:noFill/>
            <a:miter lim="800000"/>
            <a:headEnd/>
            <a:tailEnd/>
          </a:ln>
          <a:effectLst/>
        </p:spPr>
        <p:txBody>
          <a:bodyPr>
            <a:spAutoFit/>
          </a:bodyPr>
          <a:lstStyle/>
          <a:p>
            <a:pPr>
              <a:lnSpc>
                <a:spcPct val="110000"/>
              </a:lnSpc>
              <a:spcBef>
                <a:spcPct val="50000"/>
              </a:spcBef>
            </a:pPr>
            <a:r>
              <a:rPr lang="en-US" altLang="zh-CN" sz="2800" b="1">
                <a:ea typeface="黑体" pitchFamily="2" charset="-122"/>
                <a:sym typeface="Wingdings" pitchFamily="2" charset="2"/>
              </a:rPr>
              <a:t> </a:t>
            </a:r>
            <a:r>
              <a:rPr lang="en-US" altLang="zh-CN" sz="2800" b="1">
                <a:ea typeface="黑体" pitchFamily="2" charset="-122"/>
              </a:rPr>
              <a:t> </a:t>
            </a:r>
            <a:r>
              <a:rPr lang="zh-CN" altLang="en-US" sz="2800" b="1">
                <a:ea typeface="黑体" pitchFamily="2" charset="-122"/>
              </a:rPr>
              <a:t>随机样本可看做</a:t>
            </a:r>
            <a:r>
              <a:rPr lang="en-US" altLang="zh-CN" sz="2800" b="1">
                <a:ea typeface="黑体" pitchFamily="2" charset="-122"/>
              </a:rPr>
              <a:t>n</a:t>
            </a:r>
            <a:r>
              <a:rPr lang="zh-CN" altLang="en-US" sz="2800" b="1">
                <a:ea typeface="黑体" pitchFamily="2" charset="-122"/>
              </a:rPr>
              <a:t>个相互独立的、同分布 </a:t>
            </a:r>
          </a:p>
          <a:p>
            <a:pPr>
              <a:lnSpc>
                <a:spcPct val="110000"/>
              </a:lnSpc>
            </a:pPr>
            <a:r>
              <a:rPr lang="zh-CN" altLang="en-US" sz="2800" b="1">
                <a:ea typeface="黑体" pitchFamily="2" charset="-122"/>
              </a:rPr>
              <a:t>     的随机变量，其分布与总体分布相同。</a:t>
            </a:r>
          </a:p>
        </p:txBody>
      </p:sp>
      <p:sp>
        <p:nvSpPr>
          <p:cNvPr id="68615" name="Text Box 7"/>
          <p:cNvSpPr txBox="1">
            <a:spLocks noChangeArrowheads="1"/>
          </p:cNvSpPr>
          <p:nvPr/>
        </p:nvSpPr>
        <p:spPr bwMode="auto">
          <a:xfrm>
            <a:off x="1460500" y="5292725"/>
            <a:ext cx="7467600" cy="1031875"/>
          </a:xfrm>
          <a:prstGeom prst="rect">
            <a:avLst/>
          </a:prstGeom>
          <a:noFill/>
          <a:ln w="9525">
            <a:noFill/>
            <a:miter lim="800000"/>
            <a:headEnd/>
            <a:tailEnd/>
          </a:ln>
          <a:effectLst/>
        </p:spPr>
        <p:txBody>
          <a:bodyPr>
            <a:spAutoFit/>
          </a:bodyPr>
          <a:lstStyle/>
          <a:p>
            <a:pPr>
              <a:lnSpc>
                <a:spcPct val="110000"/>
              </a:lnSpc>
              <a:spcBef>
                <a:spcPct val="50000"/>
              </a:spcBef>
            </a:pPr>
            <a:r>
              <a:rPr lang="en-US" altLang="zh-CN" sz="2800" b="1">
                <a:ea typeface="黑体" pitchFamily="2" charset="-122"/>
                <a:sym typeface="Wingdings" pitchFamily="2" charset="2"/>
              </a:rPr>
              <a:t></a:t>
            </a:r>
            <a:r>
              <a:rPr lang="en-US" altLang="zh-CN" sz="2800" b="1">
                <a:ea typeface="黑体" pitchFamily="2" charset="-122"/>
              </a:rPr>
              <a:t>  </a:t>
            </a:r>
            <a:r>
              <a:rPr lang="zh-CN" altLang="en-US" sz="2800" b="1">
                <a:ea typeface="黑体" pitchFamily="2" charset="-122"/>
              </a:rPr>
              <a:t>下面所述的样本都是指满足这两个要求的</a:t>
            </a:r>
          </a:p>
          <a:p>
            <a:pPr>
              <a:lnSpc>
                <a:spcPct val="110000"/>
              </a:lnSpc>
            </a:pPr>
            <a:r>
              <a:rPr lang="zh-CN" altLang="en-US" sz="2800" b="1">
                <a:ea typeface="黑体" pitchFamily="2" charset="-122"/>
              </a:rPr>
              <a:t>     简单随机样本。</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685800" y="1168400"/>
            <a:ext cx="8610600" cy="647700"/>
          </a:xfrm>
          <a:prstGeom prst="rect">
            <a:avLst/>
          </a:prstGeom>
          <a:noFill/>
          <a:ln w="9525">
            <a:noFill/>
            <a:miter lim="800000"/>
            <a:headEnd/>
            <a:tailEnd/>
          </a:ln>
          <a:effectLst/>
        </p:spPr>
        <p:txBody>
          <a:bodyPr>
            <a:spAutoFit/>
          </a:bodyPr>
          <a:lstStyle/>
          <a:p>
            <a:pPr>
              <a:lnSpc>
                <a:spcPct val="130000"/>
              </a:lnSpc>
              <a:spcBef>
                <a:spcPct val="50000"/>
              </a:spcBef>
            </a:pPr>
            <a:r>
              <a:rPr lang="zh-CN" altLang="en-US" sz="2800" b="1">
                <a:ea typeface="黑体" pitchFamily="2" charset="-122"/>
              </a:rPr>
              <a:t>二、频数（频率）直方图</a:t>
            </a:r>
          </a:p>
        </p:txBody>
      </p:sp>
      <p:sp>
        <p:nvSpPr>
          <p:cNvPr id="69635" name="Text Box 3"/>
          <p:cNvSpPr txBox="1">
            <a:spLocks noChangeArrowheads="1"/>
          </p:cNvSpPr>
          <p:nvPr/>
        </p:nvSpPr>
        <p:spPr bwMode="auto">
          <a:xfrm>
            <a:off x="685800" y="2865438"/>
            <a:ext cx="7772400" cy="1630362"/>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为了研究数据的变化规律，需要对数据进行一定的加工整理。直方图是为研究数据变化规律而对数据进行加工整理的一种基本方法。</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0" name="Object 2"/>
          <p:cNvGraphicFramePr>
            <a:graphicFrameLocks noChangeAspect="1"/>
          </p:cNvGraphicFramePr>
          <p:nvPr/>
        </p:nvGraphicFramePr>
        <p:xfrm>
          <a:off x="1524000" y="304800"/>
          <a:ext cx="6235700" cy="5719763"/>
        </p:xfrm>
        <a:graphic>
          <a:graphicData uri="http://schemas.openxmlformats.org/presentationml/2006/ole">
            <mc:AlternateContent xmlns:mc="http://schemas.openxmlformats.org/markup-compatibility/2006">
              <mc:Choice xmlns:v="urn:schemas-microsoft-com:vml" Requires="v">
                <p:oleObj spid="_x0000_s78909" name="Photo Editor 照片" r:id="rId4" imgW="7133333" imgH="6542857" progId="MSPhotoEd.3">
                  <p:embed/>
                </p:oleObj>
              </mc:Choice>
              <mc:Fallback>
                <p:oleObj name="Photo Editor 照片" r:id="rId4" imgW="7133333" imgH="6542857" progId="MSPhotoEd.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304800"/>
                        <a:ext cx="6235700" cy="571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1" name="Text Box 3"/>
          <p:cNvSpPr txBox="1">
            <a:spLocks noChangeArrowheads="1"/>
          </p:cNvSpPr>
          <p:nvPr/>
        </p:nvSpPr>
        <p:spPr bwMode="auto">
          <a:xfrm>
            <a:off x="3276600" y="6096000"/>
            <a:ext cx="3352800" cy="457200"/>
          </a:xfrm>
          <a:prstGeom prst="rect">
            <a:avLst/>
          </a:prstGeom>
          <a:noFill/>
          <a:ln w="9525">
            <a:noFill/>
            <a:miter lim="800000"/>
            <a:headEnd/>
            <a:tailEnd/>
          </a:ln>
          <a:effectLst/>
        </p:spPr>
        <p:txBody>
          <a:bodyPr>
            <a:spAutoFit/>
          </a:bodyPr>
          <a:lstStyle/>
          <a:p>
            <a:pPr>
              <a:spcBef>
                <a:spcPct val="50000"/>
              </a:spcBef>
            </a:pPr>
            <a:r>
              <a:rPr lang="zh-CN" altLang="en-US" sz="2400" b="1">
                <a:ea typeface="黑体" pitchFamily="2" charset="-122"/>
              </a:rPr>
              <a:t>频数（频率）直方图</a:t>
            </a:r>
            <a:endParaRPr lang="zh-CN" altLang="en-US" sz="24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685800" y="1081088"/>
            <a:ext cx="49530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（二）直方图的观察与分析</a:t>
            </a:r>
          </a:p>
        </p:txBody>
      </p:sp>
      <p:sp>
        <p:nvSpPr>
          <p:cNvPr id="79875" name="Text Box 3"/>
          <p:cNvSpPr txBox="1">
            <a:spLocks noChangeArrowheads="1"/>
          </p:cNvSpPr>
          <p:nvPr/>
        </p:nvSpPr>
        <p:spPr bwMode="auto">
          <a:xfrm>
            <a:off x="1524000" y="1989138"/>
            <a:ext cx="7543800" cy="3725862"/>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a.  </a:t>
            </a:r>
            <a:r>
              <a:rPr lang="zh-CN" altLang="en-US" sz="2800" b="1">
                <a:ea typeface="黑体" pitchFamily="2" charset="-122"/>
              </a:rPr>
              <a:t>对称型</a:t>
            </a:r>
          </a:p>
          <a:p>
            <a:pPr>
              <a:spcBef>
                <a:spcPct val="50000"/>
              </a:spcBef>
            </a:pPr>
            <a:r>
              <a:rPr lang="en-US" altLang="zh-CN" sz="2800" b="1">
                <a:ea typeface="黑体" pitchFamily="2" charset="-122"/>
              </a:rPr>
              <a:t>b.  </a:t>
            </a:r>
            <a:r>
              <a:rPr lang="zh-CN" altLang="zh-CN" sz="2800" b="1">
                <a:ea typeface="黑体" pitchFamily="2" charset="-122"/>
              </a:rPr>
              <a:t>偏态型</a:t>
            </a:r>
          </a:p>
          <a:p>
            <a:pPr>
              <a:spcBef>
                <a:spcPct val="50000"/>
              </a:spcBef>
            </a:pPr>
            <a:r>
              <a:rPr lang="en-US" altLang="zh-CN" sz="2800" b="1">
                <a:ea typeface="黑体" pitchFamily="2" charset="-122"/>
              </a:rPr>
              <a:t>c.  </a:t>
            </a:r>
            <a:r>
              <a:rPr lang="zh-CN" altLang="en-US" sz="2800" b="1">
                <a:ea typeface="黑体" pitchFamily="2" charset="-122"/>
              </a:rPr>
              <a:t>孤岛型</a:t>
            </a:r>
          </a:p>
          <a:p>
            <a:pPr>
              <a:spcBef>
                <a:spcPct val="50000"/>
              </a:spcBef>
            </a:pPr>
            <a:r>
              <a:rPr lang="en-US" altLang="zh-CN" sz="2800" b="1">
                <a:ea typeface="黑体" pitchFamily="2" charset="-122"/>
              </a:rPr>
              <a:t>d.  </a:t>
            </a:r>
            <a:r>
              <a:rPr lang="zh-CN" altLang="zh-CN" sz="2800" b="1">
                <a:ea typeface="黑体" pitchFamily="2" charset="-122"/>
              </a:rPr>
              <a:t>锯齿型</a:t>
            </a:r>
          </a:p>
          <a:p>
            <a:pPr>
              <a:spcBef>
                <a:spcPct val="50000"/>
              </a:spcBef>
            </a:pPr>
            <a:r>
              <a:rPr lang="en-US" altLang="zh-CN" sz="2800" b="1">
                <a:ea typeface="黑体" pitchFamily="2" charset="-122"/>
              </a:rPr>
              <a:t>e.  </a:t>
            </a:r>
            <a:r>
              <a:rPr lang="zh-CN" altLang="en-US" sz="2800" b="1">
                <a:ea typeface="黑体" pitchFamily="2" charset="-122"/>
              </a:rPr>
              <a:t>平顶型</a:t>
            </a:r>
          </a:p>
          <a:p>
            <a:pPr>
              <a:spcBef>
                <a:spcPct val="50000"/>
              </a:spcBef>
            </a:pPr>
            <a:r>
              <a:rPr lang="en-US" altLang="zh-CN" sz="2800" b="1">
                <a:ea typeface="黑体" pitchFamily="2" charset="-122"/>
              </a:rPr>
              <a:t>f.  </a:t>
            </a:r>
            <a:r>
              <a:rPr lang="zh-CN" altLang="en-US" sz="2800" b="1">
                <a:ea typeface="黑体" pitchFamily="2" charset="-122"/>
              </a:rPr>
              <a:t>双峰型</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p:cNvSpPr txBox="1">
            <a:spLocks noChangeArrowheads="1"/>
          </p:cNvSpPr>
          <p:nvPr/>
        </p:nvSpPr>
        <p:spPr bwMode="auto">
          <a:xfrm>
            <a:off x="685800" y="609600"/>
            <a:ext cx="45720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三、统计量与抽样分布</a:t>
            </a:r>
          </a:p>
        </p:txBody>
      </p:sp>
      <p:sp>
        <p:nvSpPr>
          <p:cNvPr id="80899" name="Text Box 3"/>
          <p:cNvSpPr txBox="1">
            <a:spLocks noChangeArrowheads="1"/>
          </p:cNvSpPr>
          <p:nvPr/>
        </p:nvSpPr>
        <p:spPr bwMode="auto">
          <a:xfrm>
            <a:off x="1066800" y="1371600"/>
            <a:ext cx="61722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1</a:t>
            </a:r>
            <a:r>
              <a:rPr lang="zh-CN" altLang="en-US" sz="2800" b="1">
                <a:ea typeface="黑体" pitchFamily="2" charset="-122"/>
              </a:rPr>
              <a:t>．统计量的概念</a:t>
            </a:r>
          </a:p>
        </p:txBody>
      </p:sp>
      <p:sp>
        <p:nvSpPr>
          <p:cNvPr id="80900" name="Text Box 4"/>
          <p:cNvSpPr txBox="1">
            <a:spLocks noChangeArrowheads="1"/>
          </p:cNvSpPr>
          <p:nvPr/>
        </p:nvSpPr>
        <p:spPr bwMode="auto">
          <a:xfrm>
            <a:off x="1600200" y="1993900"/>
            <a:ext cx="57912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不含未知参数的样本函数</a:t>
            </a:r>
          </a:p>
        </p:txBody>
      </p:sp>
      <p:sp>
        <p:nvSpPr>
          <p:cNvPr id="80901" name="Text Box 5"/>
          <p:cNvSpPr txBox="1">
            <a:spLocks noChangeArrowheads="1"/>
          </p:cNvSpPr>
          <p:nvPr/>
        </p:nvSpPr>
        <p:spPr bwMode="auto">
          <a:xfrm>
            <a:off x="1295400" y="2578100"/>
            <a:ext cx="7239000" cy="1630363"/>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sym typeface="Wingdings" pitchFamily="2" charset="2"/>
              </a:rPr>
              <a:t> </a:t>
            </a:r>
            <a:r>
              <a:rPr lang="en-US" altLang="zh-CN" sz="2800" b="1">
                <a:ea typeface="黑体" pitchFamily="2" charset="-122"/>
              </a:rPr>
              <a:t> </a:t>
            </a:r>
            <a:r>
              <a:rPr lang="zh-CN" altLang="en-US" sz="2800" b="1">
                <a:ea typeface="黑体" pitchFamily="2" charset="-122"/>
              </a:rPr>
              <a:t>样本均值、样本中位数、样本极差、样本</a:t>
            </a:r>
          </a:p>
          <a:p>
            <a:pPr>
              <a:lnSpc>
                <a:spcPct val="120000"/>
              </a:lnSpc>
            </a:pPr>
            <a:r>
              <a:rPr lang="zh-CN" altLang="en-US" sz="2800" b="1">
                <a:ea typeface="黑体" pitchFamily="2" charset="-122"/>
              </a:rPr>
              <a:t>     方差、样本标准差及样本变异系数等都是    </a:t>
            </a:r>
          </a:p>
          <a:p>
            <a:pPr>
              <a:lnSpc>
                <a:spcPct val="120000"/>
              </a:lnSpc>
            </a:pPr>
            <a:r>
              <a:rPr lang="zh-CN" altLang="en-US" sz="2800" b="1">
                <a:ea typeface="黑体" pitchFamily="2" charset="-122"/>
              </a:rPr>
              <a:t>     统计量，只有众数除外。</a:t>
            </a:r>
          </a:p>
        </p:txBody>
      </p:sp>
      <p:sp>
        <p:nvSpPr>
          <p:cNvPr id="80902" name="Text Box 6"/>
          <p:cNvSpPr txBox="1">
            <a:spLocks noChangeArrowheads="1"/>
          </p:cNvSpPr>
          <p:nvPr/>
        </p:nvSpPr>
        <p:spPr bwMode="auto">
          <a:xfrm>
            <a:off x="1028700" y="4368800"/>
            <a:ext cx="4876800" cy="519113"/>
          </a:xfrm>
          <a:prstGeom prst="rect">
            <a:avLst/>
          </a:prstGeom>
          <a:noFill/>
          <a:ln w="9525">
            <a:noFill/>
            <a:miter lim="800000"/>
            <a:headEnd/>
            <a:tailEnd/>
          </a:ln>
          <a:effectLst/>
        </p:spPr>
        <p:txBody>
          <a:bodyPr>
            <a:spAutoFit/>
          </a:bodyPr>
          <a:lstStyle/>
          <a:p>
            <a:pPr>
              <a:spcBef>
                <a:spcPct val="50000"/>
              </a:spcBef>
            </a:pPr>
            <a:r>
              <a:rPr lang="en-US" altLang="zh-CN" sz="2800" b="1">
                <a:ea typeface="黑体" pitchFamily="2" charset="-122"/>
              </a:rPr>
              <a:t>2</a:t>
            </a:r>
            <a:r>
              <a:rPr lang="zh-CN" altLang="en-US" sz="2800" b="1">
                <a:ea typeface="黑体" pitchFamily="2" charset="-122"/>
              </a:rPr>
              <a:t>．抽样分布</a:t>
            </a:r>
          </a:p>
        </p:txBody>
      </p:sp>
      <p:sp>
        <p:nvSpPr>
          <p:cNvPr id="80903" name="Text Box 7"/>
          <p:cNvSpPr txBox="1">
            <a:spLocks noChangeArrowheads="1"/>
          </p:cNvSpPr>
          <p:nvPr/>
        </p:nvSpPr>
        <p:spPr bwMode="auto">
          <a:xfrm>
            <a:off x="1549400" y="4953000"/>
            <a:ext cx="63246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统计量的分布称为抽样分布</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609600" y="228600"/>
            <a:ext cx="60960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（一）样本数据集中位置的统计量</a:t>
            </a:r>
          </a:p>
        </p:txBody>
      </p:sp>
      <p:grpSp>
        <p:nvGrpSpPr>
          <p:cNvPr id="81925" name="Group 5"/>
          <p:cNvGrpSpPr>
            <a:grpSpLocks/>
          </p:cNvGrpSpPr>
          <p:nvPr/>
        </p:nvGrpSpPr>
        <p:grpSpPr bwMode="auto">
          <a:xfrm>
            <a:off x="1219200" y="890588"/>
            <a:ext cx="7010400" cy="519112"/>
            <a:chOff x="864" y="921"/>
            <a:chExt cx="4416" cy="327"/>
          </a:xfrm>
        </p:grpSpPr>
        <p:sp>
          <p:nvSpPr>
            <p:cNvPr id="81923" name="Text Box 3"/>
            <p:cNvSpPr txBox="1">
              <a:spLocks noChangeArrowheads="1"/>
            </p:cNvSpPr>
            <p:nvPr/>
          </p:nvSpPr>
          <p:spPr bwMode="auto">
            <a:xfrm>
              <a:off x="864" y="921"/>
              <a:ext cx="4416" cy="327"/>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1</a:t>
              </a:r>
              <a:r>
                <a:rPr lang="zh-CN" altLang="en-US" sz="2800" b="1">
                  <a:ea typeface="黑体" pitchFamily="2" charset="-122"/>
                </a:rPr>
                <a:t>）样本均值</a:t>
              </a:r>
            </a:p>
          </p:txBody>
        </p:sp>
        <p:graphicFrame>
          <p:nvGraphicFramePr>
            <p:cNvPr id="81924" name="Object 4"/>
            <p:cNvGraphicFramePr>
              <a:graphicFrameLocks noChangeAspect="1"/>
            </p:cNvGraphicFramePr>
            <p:nvPr/>
          </p:nvGraphicFramePr>
          <p:xfrm>
            <a:off x="2456" y="984"/>
            <a:ext cx="152" cy="219"/>
          </p:xfrm>
          <a:graphic>
            <a:graphicData uri="http://schemas.openxmlformats.org/presentationml/2006/ole">
              <mc:AlternateContent xmlns:mc="http://schemas.openxmlformats.org/markup-compatibility/2006">
                <mc:Choice xmlns:v="urn:schemas-microsoft-com:vml" Requires="v">
                  <p:oleObj spid="_x0000_s82162" name="公式" r:id="rId4" imgW="203040" imgH="291960" progId="Equation.3">
                    <p:embed/>
                  </p:oleObj>
                </mc:Choice>
                <mc:Fallback>
                  <p:oleObj name="公式" r:id="rId4" imgW="203040" imgH="29196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6" y="984"/>
                          <a:ext cx="152"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81926" name="Object 6"/>
          <p:cNvGraphicFramePr>
            <a:graphicFrameLocks noChangeAspect="1"/>
          </p:cNvGraphicFramePr>
          <p:nvPr/>
        </p:nvGraphicFramePr>
        <p:xfrm>
          <a:off x="3848100" y="1563688"/>
          <a:ext cx="1562100" cy="884237"/>
        </p:xfrm>
        <a:graphic>
          <a:graphicData uri="http://schemas.openxmlformats.org/presentationml/2006/ole">
            <mc:AlternateContent xmlns:mc="http://schemas.openxmlformats.org/markup-compatibility/2006">
              <mc:Choice xmlns:v="urn:schemas-microsoft-com:vml" Requires="v">
                <p:oleObj spid="_x0000_s82163" name="公式" r:id="rId6" imgW="1143000" imgH="647640" progId="Equation.3">
                  <p:embed/>
                </p:oleObj>
              </mc:Choice>
              <mc:Fallback>
                <p:oleObj name="公式" r:id="rId6" imgW="1143000" imgH="64764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8100" y="1563688"/>
                        <a:ext cx="15621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27" name="Text Box 7"/>
          <p:cNvSpPr txBox="1">
            <a:spLocks noChangeArrowheads="1"/>
          </p:cNvSpPr>
          <p:nvPr/>
        </p:nvSpPr>
        <p:spPr bwMode="auto">
          <a:xfrm>
            <a:off x="1206500" y="2592388"/>
            <a:ext cx="56388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2</a:t>
            </a:r>
            <a:r>
              <a:rPr lang="zh-CN" altLang="en-US" sz="2800" b="1">
                <a:ea typeface="黑体" pitchFamily="2" charset="-122"/>
              </a:rPr>
              <a:t>）样本中位数</a:t>
            </a:r>
            <a:r>
              <a:rPr lang="en-US" altLang="zh-CN" sz="2800" b="1">
                <a:ea typeface="黑体" pitchFamily="2" charset="-122"/>
              </a:rPr>
              <a:t>M</a:t>
            </a:r>
            <a:r>
              <a:rPr lang="en-US" altLang="zh-CN" sz="2800" b="1" baseline="-25000">
                <a:ea typeface="黑体" pitchFamily="2" charset="-122"/>
              </a:rPr>
              <a:t>e</a:t>
            </a:r>
            <a:r>
              <a:rPr lang="en-US" altLang="zh-CN" sz="2800" b="1">
                <a:ea typeface="黑体" pitchFamily="2" charset="-122"/>
              </a:rPr>
              <a:t>(</a:t>
            </a:r>
            <a:r>
              <a:rPr lang="zh-CN" altLang="en-US" sz="2800" b="1">
                <a:ea typeface="黑体" pitchFamily="2" charset="-122"/>
              </a:rPr>
              <a:t>或     </a:t>
            </a:r>
            <a:r>
              <a:rPr lang="en-US" altLang="zh-CN" sz="2800" b="1">
                <a:ea typeface="黑体" pitchFamily="2" charset="-122"/>
              </a:rPr>
              <a:t>)</a:t>
            </a:r>
          </a:p>
        </p:txBody>
      </p:sp>
      <p:graphicFrame>
        <p:nvGraphicFramePr>
          <p:cNvPr id="81928" name="Object 8"/>
          <p:cNvGraphicFramePr>
            <a:graphicFrameLocks noChangeAspect="1"/>
          </p:cNvGraphicFramePr>
          <p:nvPr/>
        </p:nvGraphicFramePr>
        <p:xfrm>
          <a:off x="4914900" y="2717800"/>
          <a:ext cx="292100" cy="347663"/>
        </p:xfrm>
        <a:graphic>
          <a:graphicData uri="http://schemas.openxmlformats.org/presentationml/2006/ole">
            <mc:AlternateContent xmlns:mc="http://schemas.openxmlformats.org/markup-compatibility/2006">
              <mc:Choice xmlns:v="urn:schemas-microsoft-com:vml" Requires="v">
                <p:oleObj spid="_x0000_s82164" name="公式" r:id="rId8" imgW="203040" imgH="241200" progId="Equation.3">
                  <p:embed/>
                </p:oleObj>
              </mc:Choice>
              <mc:Fallback>
                <p:oleObj name="公式" r:id="rId8" imgW="203040" imgH="241200" progId="Equation.3">
                  <p:embed/>
                  <p:pic>
                    <p:nvPicPr>
                      <p:cNvPr id="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4900" y="2717800"/>
                        <a:ext cx="29210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1936" name="Group 16"/>
          <p:cNvGrpSpPr>
            <a:grpSpLocks/>
          </p:cNvGrpSpPr>
          <p:nvPr/>
        </p:nvGrpSpPr>
        <p:grpSpPr bwMode="auto">
          <a:xfrm>
            <a:off x="1968500" y="3351213"/>
            <a:ext cx="6565900" cy="1830387"/>
            <a:chOff x="1240" y="2111"/>
            <a:chExt cx="4136" cy="1153"/>
          </a:xfrm>
        </p:grpSpPr>
        <p:graphicFrame>
          <p:nvGraphicFramePr>
            <p:cNvPr id="81929" name="Object 9"/>
            <p:cNvGraphicFramePr>
              <a:graphicFrameLocks noChangeAspect="1"/>
            </p:cNvGraphicFramePr>
            <p:nvPr/>
          </p:nvGraphicFramePr>
          <p:xfrm>
            <a:off x="1240" y="2111"/>
            <a:ext cx="2160" cy="1153"/>
          </p:xfrm>
          <a:graphic>
            <a:graphicData uri="http://schemas.openxmlformats.org/presentationml/2006/ole">
              <mc:AlternateContent xmlns:mc="http://schemas.openxmlformats.org/markup-compatibility/2006">
                <mc:Choice xmlns:v="urn:schemas-microsoft-com:vml" Requires="v">
                  <p:oleObj spid="_x0000_s82165" name="公式" r:id="rId10" imgW="3022560" imgH="1612800" progId="Equation.3">
                    <p:embed/>
                  </p:oleObj>
                </mc:Choice>
                <mc:Fallback>
                  <p:oleObj name="公式" r:id="rId10" imgW="3022560" imgH="1612800" progId="Equation.3">
                    <p:embed/>
                    <p:pic>
                      <p:nvPicPr>
                        <p:cNvPr id="0"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0" y="2111"/>
                          <a:ext cx="2160" cy="1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31" name="Text Box 11"/>
            <p:cNvSpPr txBox="1">
              <a:spLocks noChangeArrowheads="1"/>
            </p:cNvSpPr>
            <p:nvPr/>
          </p:nvSpPr>
          <p:spPr bwMode="auto">
            <a:xfrm>
              <a:off x="3654" y="2119"/>
              <a:ext cx="1722" cy="312"/>
            </a:xfrm>
            <a:prstGeom prst="rect">
              <a:avLst/>
            </a:prstGeom>
            <a:noFill/>
            <a:ln w="9525">
              <a:noFill/>
              <a:miter lim="800000"/>
              <a:headEnd/>
              <a:tailEnd/>
            </a:ln>
          </p:spPr>
          <p:txBody>
            <a:bodyPr/>
            <a:lstStyle/>
            <a:p>
              <a:pPr algn="just"/>
              <a:r>
                <a:rPr lang="zh-CN" altLang="en-US" sz="2800" b="1">
                  <a:ea typeface="黑体" pitchFamily="2" charset="-122"/>
                </a:rPr>
                <a:t>，</a:t>
              </a:r>
              <a:r>
                <a:rPr lang="en-US" altLang="zh-CN" sz="2800" b="1">
                  <a:ea typeface="黑体" pitchFamily="2" charset="-122"/>
                </a:rPr>
                <a:t>n</a:t>
              </a:r>
              <a:r>
                <a:rPr lang="zh-CN" altLang="en-US" sz="2800" b="1">
                  <a:ea typeface="黑体" pitchFamily="2" charset="-122"/>
                </a:rPr>
                <a:t>为奇数</a:t>
              </a:r>
            </a:p>
          </p:txBody>
        </p:sp>
        <p:sp>
          <p:nvSpPr>
            <p:cNvPr id="81932" name="Text Box 12"/>
            <p:cNvSpPr txBox="1">
              <a:spLocks noChangeArrowheads="1"/>
            </p:cNvSpPr>
            <p:nvPr/>
          </p:nvSpPr>
          <p:spPr bwMode="auto">
            <a:xfrm>
              <a:off x="3648" y="2695"/>
              <a:ext cx="1722" cy="312"/>
            </a:xfrm>
            <a:prstGeom prst="rect">
              <a:avLst/>
            </a:prstGeom>
            <a:noFill/>
            <a:ln w="9525">
              <a:noFill/>
              <a:miter lim="800000"/>
              <a:headEnd/>
              <a:tailEnd/>
            </a:ln>
          </p:spPr>
          <p:txBody>
            <a:bodyPr/>
            <a:lstStyle/>
            <a:p>
              <a:pPr algn="just"/>
              <a:r>
                <a:rPr lang="zh-CN" altLang="en-US" sz="2800" b="1">
                  <a:ea typeface="黑体" pitchFamily="2" charset="-122"/>
                </a:rPr>
                <a:t>，</a:t>
              </a:r>
              <a:r>
                <a:rPr lang="en-US" altLang="zh-CN" sz="2800" b="1">
                  <a:ea typeface="黑体" pitchFamily="2" charset="-122"/>
                </a:rPr>
                <a:t>n</a:t>
              </a:r>
              <a:r>
                <a:rPr lang="zh-CN" altLang="en-US" sz="2800" b="1">
                  <a:ea typeface="黑体" pitchFamily="2" charset="-122"/>
                </a:rPr>
                <a:t>为偶数</a:t>
              </a:r>
            </a:p>
          </p:txBody>
        </p:sp>
      </p:grpSp>
      <p:sp>
        <p:nvSpPr>
          <p:cNvPr id="81934" name="Text Box 14"/>
          <p:cNvSpPr txBox="1">
            <a:spLocks noChangeArrowheads="1"/>
          </p:cNvSpPr>
          <p:nvPr/>
        </p:nvSpPr>
        <p:spPr bwMode="auto">
          <a:xfrm>
            <a:off x="1130300" y="5384800"/>
            <a:ext cx="61722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3</a:t>
            </a:r>
            <a:r>
              <a:rPr lang="zh-CN" altLang="en-US" sz="2800" b="1">
                <a:ea typeface="黑体" pitchFamily="2" charset="-122"/>
              </a:rPr>
              <a:t>）众数（</a:t>
            </a:r>
            <a:r>
              <a:rPr lang="en-US" altLang="zh-CN" sz="2800" b="1">
                <a:ea typeface="黑体" pitchFamily="2" charset="-122"/>
              </a:rPr>
              <a:t>Mod</a:t>
            </a:r>
            <a:r>
              <a:rPr lang="zh-CN" altLang="en-US" sz="2800" b="1">
                <a:ea typeface="黑体" pitchFamily="2" charset="-122"/>
              </a:rPr>
              <a:t>）</a:t>
            </a:r>
          </a:p>
        </p:txBody>
      </p:sp>
      <p:sp>
        <p:nvSpPr>
          <p:cNvPr id="81935" name="Text Box 15"/>
          <p:cNvSpPr txBox="1">
            <a:spLocks noChangeArrowheads="1"/>
          </p:cNvSpPr>
          <p:nvPr/>
        </p:nvSpPr>
        <p:spPr bwMode="auto">
          <a:xfrm>
            <a:off x="1981200" y="5969000"/>
            <a:ext cx="55626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数据中出现频率最高的值。</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609600" y="839788"/>
            <a:ext cx="78486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（二）描述样本数据分散程度的统计量</a:t>
            </a:r>
          </a:p>
        </p:txBody>
      </p:sp>
      <p:sp>
        <p:nvSpPr>
          <p:cNvPr id="82947" name="Text Box 3"/>
          <p:cNvSpPr txBox="1">
            <a:spLocks noChangeArrowheads="1"/>
          </p:cNvSpPr>
          <p:nvPr/>
        </p:nvSpPr>
        <p:spPr bwMode="auto">
          <a:xfrm>
            <a:off x="1219200" y="1677988"/>
            <a:ext cx="64770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1</a:t>
            </a:r>
            <a:r>
              <a:rPr lang="zh-CN" altLang="en-US" sz="2800" b="1">
                <a:ea typeface="黑体" pitchFamily="2" charset="-122"/>
              </a:rPr>
              <a:t>）样本极差</a:t>
            </a:r>
          </a:p>
        </p:txBody>
      </p:sp>
      <p:graphicFrame>
        <p:nvGraphicFramePr>
          <p:cNvPr id="82948" name="Object 4"/>
          <p:cNvGraphicFramePr>
            <a:graphicFrameLocks noChangeAspect="1"/>
          </p:cNvGraphicFramePr>
          <p:nvPr/>
        </p:nvGraphicFramePr>
        <p:xfrm>
          <a:off x="3549650" y="2501900"/>
          <a:ext cx="2165350" cy="501650"/>
        </p:xfrm>
        <a:graphic>
          <a:graphicData uri="http://schemas.openxmlformats.org/presentationml/2006/ole">
            <mc:AlternateContent xmlns:mc="http://schemas.openxmlformats.org/markup-compatibility/2006">
              <mc:Choice xmlns:v="urn:schemas-microsoft-com:vml" Requires="v">
                <p:oleObj spid="_x0000_s83067" name="公式" r:id="rId4" imgW="1587240" imgH="368280" progId="Equation.3">
                  <p:embed/>
                </p:oleObj>
              </mc:Choice>
              <mc:Fallback>
                <p:oleObj name="公式" r:id="rId4" imgW="1587240" imgH="36828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50" y="2501900"/>
                        <a:ext cx="216535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949" name="Text Box 5"/>
          <p:cNvSpPr txBox="1">
            <a:spLocks noChangeArrowheads="1"/>
          </p:cNvSpPr>
          <p:nvPr/>
        </p:nvSpPr>
        <p:spPr bwMode="auto">
          <a:xfrm>
            <a:off x="1231900" y="3492500"/>
            <a:ext cx="5105400" cy="519113"/>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a:t>
            </a:r>
            <a:r>
              <a:rPr lang="en-US" altLang="zh-CN" sz="2800" b="1">
                <a:ea typeface="黑体" pitchFamily="2" charset="-122"/>
              </a:rPr>
              <a:t>2</a:t>
            </a:r>
            <a:r>
              <a:rPr lang="zh-CN" altLang="en-US" sz="2800" b="1">
                <a:ea typeface="黑体" pitchFamily="2" charset="-122"/>
              </a:rPr>
              <a:t>）样本方差</a:t>
            </a:r>
          </a:p>
        </p:txBody>
      </p:sp>
      <p:graphicFrame>
        <p:nvGraphicFramePr>
          <p:cNvPr id="82950" name="Object 6"/>
          <p:cNvGraphicFramePr>
            <a:graphicFrameLocks noChangeAspect="1"/>
          </p:cNvGraphicFramePr>
          <p:nvPr/>
        </p:nvGraphicFramePr>
        <p:xfrm>
          <a:off x="3454400" y="4483100"/>
          <a:ext cx="2667000" cy="755650"/>
        </p:xfrm>
        <a:graphic>
          <a:graphicData uri="http://schemas.openxmlformats.org/presentationml/2006/ole">
            <mc:AlternateContent xmlns:mc="http://schemas.openxmlformats.org/markup-compatibility/2006">
              <mc:Choice xmlns:v="urn:schemas-microsoft-com:vml" Requires="v">
                <p:oleObj spid="_x0000_s83068" name="公式" r:id="rId6" imgW="2286000" imgH="647640" progId="Equation.3">
                  <p:embed/>
                </p:oleObj>
              </mc:Choice>
              <mc:Fallback>
                <p:oleObj name="公式" r:id="rId6" imgW="2286000" imgH="64764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4400" y="4483100"/>
                        <a:ext cx="2667000"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72" name="Group 4"/>
          <p:cNvGrpSpPr>
            <a:grpSpLocks/>
          </p:cNvGrpSpPr>
          <p:nvPr/>
        </p:nvGrpSpPr>
        <p:grpSpPr bwMode="auto">
          <a:xfrm>
            <a:off x="914400" y="762000"/>
            <a:ext cx="7543800" cy="2143125"/>
            <a:chOff x="576" y="576"/>
            <a:chExt cx="4752" cy="1350"/>
          </a:xfrm>
        </p:grpSpPr>
        <p:sp>
          <p:nvSpPr>
            <p:cNvPr id="83970" name="Text Box 2"/>
            <p:cNvSpPr txBox="1">
              <a:spLocks noChangeArrowheads="1"/>
            </p:cNvSpPr>
            <p:nvPr/>
          </p:nvSpPr>
          <p:spPr bwMode="auto">
            <a:xfrm>
              <a:off x="576" y="576"/>
              <a:ext cx="4752" cy="1350"/>
            </a:xfrm>
            <a:prstGeom prst="rect">
              <a:avLst/>
            </a:prstGeom>
            <a:noFill/>
            <a:ln w="9525">
              <a:noFill/>
              <a:miter lim="800000"/>
              <a:headEnd/>
              <a:tailEnd/>
            </a:ln>
            <a:effectLst/>
          </p:spPr>
          <p:txBody>
            <a:bodyPr>
              <a:spAutoFit/>
            </a:bodyPr>
            <a:lstStyle/>
            <a:p>
              <a:pPr>
                <a:lnSpc>
                  <a:spcPct val="120000"/>
                </a:lnSpc>
                <a:spcBef>
                  <a:spcPct val="50000"/>
                </a:spcBef>
              </a:pPr>
              <a:r>
                <a:rPr lang="en-US" altLang="zh-CN" sz="2800" b="1">
                  <a:ea typeface="黑体" pitchFamily="2" charset="-122"/>
                </a:rPr>
                <a:t>——  </a:t>
              </a:r>
              <a:r>
                <a:rPr lang="zh-CN" altLang="en-US" sz="2800" b="1">
                  <a:ea typeface="黑体" pitchFamily="2" charset="-122"/>
                </a:rPr>
                <a:t>因为</a:t>
              </a:r>
              <a:r>
                <a:rPr lang="en-US" altLang="zh-CN" sz="2800" b="1">
                  <a:ea typeface="黑体" pitchFamily="2" charset="-122"/>
                </a:rPr>
                <a:t>n</a:t>
              </a:r>
              <a:r>
                <a:rPr lang="zh-CN" altLang="en-US" sz="2800" b="1">
                  <a:ea typeface="黑体" pitchFamily="2" charset="-122"/>
                </a:rPr>
                <a:t>个离差（          ）的总和为零，所以	对于</a:t>
              </a:r>
              <a:r>
                <a:rPr lang="en-US" altLang="zh-CN" sz="2800" b="1">
                  <a:ea typeface="黑体" pitchFamily="2" charset="-122"/>
                </a:rPr>
                <a:t>n</a:t>
              </a:r>
              <a:r>
                <a:rPr lang="zh-CN" altLang="en-US" sz="2800" b="1">
                  <a:ea typeface="黑体" pitchFamily="2" charset="-122"/>
                </a:rPr>
                <a:t>个独立数据，独立的离差个数只有		</a:t>
              </a:r>
              <a:r>
                <a:rPr lang="en-US" altLang="zh-CN" sz="2800" b="1">
                  <a:ea typeface="黑体" pitchFamily="2" charset="-122"/>
                </a:rPr>
                <a:t>n-1</a:t>
              </a:r>
              <a:r>
                <a:rPr lang="zh-CN" altLang="en-US" sz="2800" b="1">
                  <a:ea typeface="黑体" pitchFamily="2" charset="-122"/>
                </a:rPr>
                <a:t>个，称</a:t>
              </a:r>
              <a:r>
                <a:rPr lang="en-US" altLang="zh-CN" sz="2800" b="1">
                  <a:ea typeface="黑体" pitchFamily="2" charset="-122"/>
                </a:rPr>
                <a:t>n-1</a:t>
              </a:r>
              <a:r>
                <a:rPr lang="zh-CN" altLang="en-US" sz="2800" b="1">
                  <a:ea typeface="黑体" pitchFamily="2" charset="-122"/>
                </a:rPr>
                <a:t>为离差（或离差平方和）的		自由度。故方差用离差平方和除以</a:t>
              </a:r>
              <a:r>
                <a:rPr lang="en-US" altLang="zh-CN" sz="2800" b="1">
                  <a:ea typeface="黑体" pitchFamily="2" charset="-122"/>
                </a:rPr>
                <a:t>n-1</a:t>
              </a:r>
              <a:r>
                <a:rPr lang="zh-CN" altLang="en-US" sz="2800" b="1">
                  <a:ea typeface="黑体" pitchFamily="2" charset="-122"/>
                </a:rPr>
                <a:t>。</a:t>
              </a:r>
            </a:p>
          </p:txBody>
        </p:sp>
        <p:graphicFrame>
          <p:nvGraphicFramePr>
            <p:cNvPr id="83971" name="Object 3"/>
            <p:cNvGraphicFramePr>
              <a:graphicFrameLocks noChangeAspect="1"/>
            </p:cNvGraphicFramePr>
            <p:nvPr/>
          </p:nvGraphicFramePr>
          <p:xfrm>
            <a:off x="2680" y="664"/>
            <a:ext cx="548" cy="289"/>
          </p:xfrm>
          <a:graphic>
            <a:graphicData uri="http://schemas.openxmlformats.org/presentationml/2006/ole">
              <mc:AlternateContent xmlns:mc="http://schemas.openxmlformats.org/markup-compatibility/2006">
                <mc:Choice xmlns:v="urn:schemas-microsoft-com:vml" Requires="v">
                  <p:oleObj spid="_x0000_s84151" name="公式" r:id="rId4" imgW="672840" imgH="355320" progId="Equation.3">
                    <p:embed/>
                  </p:oleObj>
                </mc:Choice>
                <mc:Fallback>
                  <p:oleObj name="公式" r:id="rId4" imgW="672840" imgH="35532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0" y="664"/>
                          <a:ext cx="548"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3973" name="Text Box 5"/>
          <p:cNvSpPr txBox="1">
            <a:spLocks noChangeArrowheads="1"/>
          </p:cNvSpPr>
          <p:nvPr/>
        </p:nvSpPr>
        <p:spPr bwMode="auto">
          <a:xfrm>
            <a:off x="1498600" y="3379788"/>
            <a:ext cx="49530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简化计算公式：</a:t>
            </a:r>
          </a:p>
        </p:txBody>
      </p:sp>
      <p:graphicFrame>
        <p:nvGraphicFramePr>
          <p:cNvPr id="83974" name="Object 6"/>
          <p:cNvGraphicFramePr>
            <a:graphicFrameLocks noChangeAspect="1"/>
          </p:cNvGraphicFramePr>
          <p:nvPr/>
        </p:nvGraphicFramePr>
        <p:xfrm>
          <a:off x="4114800" y="3300413"/>
          <a:ext cx="3048000" cy="801687"/>
        </p:xfrm>
        <a:graphic>
          <a:graphicData uri="http://schemas.openxmlformats.org/presentationml/2006/ole">
            <mc:AlternateContent xmlns:mc="http://schemas.openxmlformats.org/markup-compatibility/2006">
              <mc:Choice xmlns:v="urn:schemas-microsoft-com:vml" Requires="v">
                <p:oleObj spid="_x0000_s84152" name="公式" r:id="rId6" imgW="2552400" imgH="672840" progId="Equation.3">
                  <p:embed/>
                </p:oleObj>
              </mc:Choice>
              <mc:Fallback>
                <p:oleObj name="公式" r:id="rId6" imgW="2552400" imgH="67284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4800" y="3300413"/>
                        <a:ext cx="3048000" cy="80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975" name="Text Box 7"/>
          <p:cNvSpPr txBox="1">
            <a:spLocks noChangeArrowheads="1"/>
          </p:cNvSpPr>
          <p:nvPr/>
        </p:nvSpPr>
        <p:spPr bwMode="auto">
          <a:xfrm>
            <a:off x="2527300" y="4573588"/>
            <a:ext cx="3276600" cy="519112"/>
          </a:xfrm>
          <a:prstGeom prst="rect">
            <a:avLst/>
          </a:prstGeom>
          <a:noFill/>
          <a:ln w="9525">
            <a:noFill/>
            <a:miter lim="800000"/>
            <a:headEnd/>
            <a:tailEnd/>
          </a:ln>
          <a:effectLst/>
        </p:spPr>
        <p:txBody>
          <a:bodyPr>
            <a:spAutoFit/>
          </a:bodyPr>
          <a:lstStyle/>
          <a:p>
            <a:pPr>
              <a:spcBef>
                <a:spcPct val="50000"/>
              </a:spcBef>
            </a:pPr>
            <a:r>
              <a:rPr lang="zh-CN" altLang="en-US" sz="2800" b="1">
                <a:ea typeface="黑体" pitchFamily="2" charset="-122"/>
              </a:rPr>
              <a:t>或</a:t>
            </a:r>
          </a:p>
        </p:txBody>
      </p:sp>
      <p:graphicFrame>
        <p:nvGraphicFramePr>
          <p:cNvPr id="83976" name="Object 8"/>
          <p:cNvGraphicFramePr>
            <a:graphicFrameLocks noChangeAspect="1"/>
          </p:cNvGraphicFramePr>
          <p:nvPr/>
        </p:nvGraphicFramePr>
        <p:xfrm>
          <a:off x="3200400" y="4446588"/>
          <a:ext cx="3429000" cy="887412"/>
        </p:xfrm>
        <a:graphic>
          <a:graphicData uri="http://schemas.openxmlformats.org/presentationml/2006/ole">
            <mc:AlternateContent xmlns:mc="http://schemas.openxmlformats.org/markup-compatibility/2006">
              <mc:Choice xmlns:v="urn:schemas-microsoft-com:vml" Requires="v">
                <p:oleObj spid="_x0000_s84153" name="公式" r:id="rId8" imgW="3187440" imgH="825480" progId="Equation.3">
                  <p:embed/>
                </p:oleObj>
              </mc:Choice>
              <mc:Fallback>
                <p:oleObj name="公式" r:id="rId8" imgW="3187440" imgH="825480" progId="Equation.3">
                  <p:embed/>
                  <p:pic>
                    <p:nvPicPr>
                      <p:cNvPr id="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4446588"/>
                        <a:ext cx="3429000" cy="88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2366</TotalTime>
  <Words>5988</Words>
  <Application>Microsoft Office PowerPoint</Application>
  <PresentationFormat>全屏显示(4:3)</PresentationFormat>
  <Paragraphs>799</Paragraphs>
  <Slides>118</Slides>
  <Notes>98</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7</vt:i4>
      </vt:variant>
      <vt:variant>
        <vt:lpstr>幻灯片标题</vt:lpstr>
      </vt:variant>
      <vt:variant>
        <vt:i4>118</vt:i4>
      </vt:variant>
    </vt:vector>
  </HeadingPairs>
  <TitlesOfParts>
    <vt:vector size="131" baseType="lpstr">
      <vt:lpstr>黑体</vt:lpstr>
      <vt:lpstr>宋体</vt:lpstr>
      <vt:lpstr>Symbol</vt:lpstr>
      <vt:lpstr>Times New Roman</vt:lpstr>
      <vt:lpstr>Wingdings</vt:lpstr>
      <vt:lpstr>默认设计模板</vt:lpstr>
      <vt:lpstr>Photo Editor 照片</vt:lpstr>
      <vt:lpstr>公式</vt:lpstr>
      <vt:lpstr>BMP 图象</vt:lpstr>
      <vt:lpstr>Equation</vt:lpstr>
      <vt:lpstr>Microsoft 公式 3.0</vt:lpstr>
      <vt:lpstr>Document</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和 对p（x）曲线的影响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SQCA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SQTC</dc:creator>
  <cp:lastModifiedBy>kA37Clark</cp:lastModifiedBy>
  <cp:revision>201</cp:revision>
  <cp:lastPrinted>2004-03-19T00:30:37Z</cp:lastPrinted>
  <dcterms:created xsi:type="dcterms:W3CDTF">2004-03-10T10:48:07Z</dcterms:created>
  <dcterms:modified xsi:type="dcterms:W3CDTF">2016-03-16T07:29:44Z</dcterms:modified>
</cp:coreProperties>
</file>